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9"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CC66"/>
    <a:srgbClr val="CCFFFF"/>
    <a:srgbClr val="CCFF99"/>
    <a:srgbClr val="CC0066"/>
    <a:srgbClr val="FF0000"/>
    <a:srgbClr val="3333FF"/>
    <a:srgbClr val="C0C0C0"/>
    <a:srgbClr val="93CDDD"/>
    <a:srgbClr val="FF99FF"/>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17292A2E-F333-43FB-9621-5CBBE7FDCDCB}" styleName="Light Style 2 - Accent 4">
    <a:wholeTbl>
      <a:tcTxStyle>
        <a:fontRef idx="minor">
          <a:scrgbClr r="0" g="0" b="0"/>
        </a:fontRef>
        <a:schemeClr val="tx1"/>
      </a:tcTxStyle>
      <a:tcStyle>
        <a:tcBdr>
          <a:left>
            <a:lnRef idx="1">
              <a:schemeClr val="accent4"/>
            </a:lnRef>
          </a:left>
          <a:right>
            <a:lnRef idx="1">
              <a:schemeClr val="accent4"/>
            </a:lnRef>
          </a:right>
          <a:top>
            <a:lnRef idx="1">
              <a:schemeClr val="accent4"/>
            </a:lnRef>
          </a:top>
          <a:bottom>
            <a:lnRef idx="1">
              <a:schemeClr val="accent4"/>
            </a:lnRef>
          </a:bottom>
          <a:insideH>
            <a:ln>
              <a:noFill/>
            </a:ln>
          </a:insideH>
          <a:insideV>
            <a:ln>
              <a:noFill/>
            </a:ln>
          </a:insideV>
        </a:tcBdr>
        <a:fill>
          <a:noFill/>
        </a:fill>
      </a:tcStyle>
    </a:wholeTbl>
    <a:band1H>
      <a:tcStyle>
        <a:tcBdr>
          <a:top>
            <a:lnRef idx="1">
              <a:schemeClr val="accent4"/>
            </a:lnRef>
          </a:top>
          <a:bottom>
            <a:lnRef idx="1">
              <a:schemeClr val="accent4"/>
            </a:lnRef>
          </a:bottom>
        </a:tcBdr>
      </a:tcStyle>
    </a:band1H>
    <a:band1V>
      <a:tcStyle>
        <a:tcBdr>
          <a:left>
            <a:lnRef idx="1">
              <a:schemeClr val="accent4"/>
            </a:lnRef>
          </a:left>
          <a:right>
            <a:lnRef idx="1">
              <a:schemeClr val="accent4"/>
            </a:lnRef>
          </a:right>
        </a:tcBdr>
      </a:tcStyle>
    </a:band1V>
    <a:band2V>
      <a:tcStyle>
        <a:tcBdr>
          <a:left>
            <a:lnRef idx="1">
              <a:schemeClr val="accent4"/>
            </a:lnRef>
          </a:left>
          <a:right>
            <a:lnRef idx="1">
              <a:schemeClr val="accent4"/>
            </a:lnRef>
          </a:right>
        </a:tcBdr>
      </a:tcStyle>
    </a:band2V>
    <a:lastCol>
      <a:tcTxStyle b="on"/>
      <a:tcStyle>
        <a:tcBdr/>
      </a:tcStyle>
    </a:lastCol>
    <a:firstCol>
      <a:tcTxStyle b="on"/>
      <a:tcStyle>
        <a:tcBdr/>
      </a:tcStyle>
    </a:firstCol>
    <a:lastRow>
      <a:tcTxStyle b="on"/>
      <a:tcStyle>
        <a:tcBdr>
          <a:top>
            <a:ln w="50800" cmpd="dbl">
              <a:solidFill>
                <a:schemeClr val="accent4"/>
              </a:solidFill>
            </a:ln>
          </a:top>
        </a:tcBdr>
      </a:tcStyle>
    </a:lastRow>
    <a:firstRow>
      <a:tcTxStyle b="on">
        <a:fontRef idx="minor">
          <a:scrgbClr r="0" g="0" b="0"/>
        </a:fontRef>
        <a:schemeClr val="bg1"/>
      </a:tcTxStyle>
      <a:tcStyle>
        <a:tcBdr/>
        <a:fillRef idx="1">
          <a:schemeClr val="accent4"/>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6/11/relationships/changesInfo" Target="changesInfos/changesInfo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acey Doherty" userId="ae8ef1c8-afe0-45da-a04b-3431fe2293e0" providerId="ADAL" clId="{BD8DB6BB-8548-4093-8945-97B6B4097DB1}"/>
    <pc:docChg chg="modSld">
      <pc:chgData name="Stacey Doherty" userId="ae8ef1c8-afe0-45da-a04b-3431fe2293e0" providerId="ADAL" clId="{BD8DB6BB-8548-4093-8945-97B6B4097DB1}" dt="2023-12-15T15:55:29.333" v="30" actId="1076"/>
      <pc:docMkLst>
        <pc:docMk/>
      </pc:docMkLst>
      <pc:sldChg chg="modSp">
        <pc:chgData name="Stacey Doherty" userId="ae8ef1c8-afe0-45da-a04b-3431fe2293e0" providerId="ADAL" clId="{BD8DB6BB-8548-4093-8945-97B6B4097DB1}" dt="2023-12-15T15:55:29.333" v="30" actId="1076"/>
        <pc:sldMkLst>
          <pc:docMk/>
          <pc:sldMk cId="2427027903" sldId="259"/>
        </pc:sldMkLst>
        <pc:spChg chg="mod">
          <ac:chgData name="Stacey Doherty" userId="ae8ef1c8-afe0-45da-a04b-3431fe2293e0" providerId="ADAL" clId="{BD8DB6BB-8548-4093-8945-97B6B4097DB1}" dt="2023-12-15T15:55:25.607" v="29" actId="1076"/>
          <ac:spMkLst>
            <pc:docMk/>
            <pc:sldMk cId="2427027903" sldId="259"/>
            <ac:spMk id="5" creationId="{00000000-0000-0000-0000-000000000000}"/>
          </ac:spMkLst>
        </pc:spChg>
        <pc:spChg chg="mod">
          <ac:chgData name="Stacey Doherty" userId="ae8ef1c8-afe0-45da-a04b-3431fe2293e0" providerId="ADAL" clId="{BD8DB6BB-8548-4093-8945-97B6B4097DB1}" dt="2023-12-15T15:55:23" v="28" actId="1076"/>
          <ac:spMkLst>
            <pc:docMk/>
            <pc:sldMk cId="2427027903" sldId="259"/>
            <ac:spMk id="6" creationId="{00000000-0000-0000-0000-000000000000}"/>
          </ac:spMkLst>
        </pc:spChg>
        <pc:spChg chg="mod">
          <ac:chgData name="Stacey Doherty" userId="ae8ef1c8-afe0-45da-a04b-3431fe2293e0" providerId="ADAL" clId="{BD8DB6BB-8548-4093-8945-97B6B4097DB1}" dt="2023-12-15T15:55:18.967" v="27" actId="1076"/>
          <ac:spMkLst>
            <pc:docMk/>
            <pc:sldMk cId="2427027903" sldId="259"/>
            <ac:spMk id="9" creationId="{00000000-0000-0000-0000-000000000000}"/>
          </ac:spMkLst>
        </pc:spChg>
        <pc:spChg chg="mod">
          <ac:chgData name="Stacey Doherty" userId="ae8ef1c8-afe0-45da-a04b-3431fe2293e0" providerId="ADAL" clId="{BD8DB6BB-8548-4093-8945-97B6B4097DB1}" dt="2023-12-15T15:55:29.333" v="30" actId="1076"/>
          <ac:spMkLst>
            <pc:docMk/>
            <pc:sldMk cId="2427027903" sldId="259"/>
            <ac:spMk id="10" creationId="{00000000-0000-0000-0000-000000000000}"/>
          </ac:spMkLst>
        </pc:spChg>
      </pc:sldChg>
    </pc:docChg>
  </pc:docChgLst>
  <pc:docChgLst>
    <pc:chgData name="Stacey Doherty" userId="ae8ef1c8-afe0-45da-a04b-3431fe2293e0" providerId="ADAL" clId="{72E7E537-A555-4D00-93FA-E5E7C1F20680}"/>
  </pc:docChgLst>
  <pc:docChgLst>
    <pc:chgData name="Stacey Doherty" userId="ae8ef1c8-afe0-45da-a04b-3431fe2293e0" providerId="ADAL" clId="{1BBD9AFC-CD68-4567-9642-C6941C886F1D}"/>
  </pc:docChgLst>
  <pc:docChgLst>
    <pc:chgData name="Stacey Doherty" userId="ae8ef1c8-afe0-45da-a04b-3431fe2293e0" providerId="ADAL" clId="{86BD6651-0F1B-4328-8D89-0E505579D9A4}"/>
    <pc:docChg chg="modSld">
      <pc:chgData name="Stacey Doherty" userId="ae8ef1c8-afe0-45da-a04b-3431fe2293e0" providerId="ADAL" clId="{86BD6651-0F1B-4328-8D89-0E505579D9A4}" dt="2024-01-04T15:55:57.628" v="30" actId="20577"/>
      <pc:docMkLst>
        <pc:docMk/>
      </pc:docMkLst>
      <pc:sldChg chg="modSp">
        <pc:chgData name="Stacey Doherty" userId="ae8ef1c8-afe0-45da-a04b-3431fe2293e0" providerId="ADAL" clId="{86BD6651-0F1B-4328-8D89-0E505579D9A4}" dt="2024-01-04T15:55:57.628" v="30" actId="20577"/>
        <pc:sldMkLst>
          <pc:docMk/>
          <pc:sldMk cId="2427027903" sldId="259"/>
        </pc:sldMkLst>
        <pc:spChg chg="mod">
          <ac:chgData name="Stacey Doherty" userId="ae8ef1c8-afe0-45da-a04b-3431fe2293e0" providerId="ADAL" clId="{86BD6651-0F1B-4328-8D89-0E505579D9A4}" dt="2024-01-04T15:55:57.628" v="30" actId="20577"/>
          <ac:spMkLst>
            <pc:docMk/>
            <pc:sldMk cId="2427027903" sldId="259"/>
            <ac:spMk id="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F7A865-97BD-4CB6-B854-F368B73DAC96}" type="datetimeFigureOut">
              <a:rPr lang="en-GB" smtClean="0"/>
              <a:t>04/01/2024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6E8D600-DF15-4A32-9FB2-D4865BEDCFFE}" type="slidenum">
              <a:rPr lang="en-GB" smtClean="0"/>
              <a:t>‹#›</a:t>
            </a:fld>
            <a:endParaRPr lang="en-GB"/>
          </a:p>
        </p:txBody>
      </p:sp>
    </p:spTree>
    <p:extLst>
      <p:ext uri="{BB962C8B-B14F-4D97-AF65-F5344CB8AC3E}">
        <p14:creationId xmlns:p14="http://schemas.microsoft.com/office/powerpoint/2010/main" val="423335679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96E8D600-DF15-4A32-9FB2-D4865BEDCFFE}" type="slidenum">
              <a:rPr lang="en-GB" smtClean="0"/>
              <a:t>1</a:t>
            </a:fld>
            <a:endParaRPr lang="en-GB"/>
          </a:p>
        </p:txBody>
      </p:sp>
    </p:spTree>
    <p:extLst>
      <p:ext uri="{BB962C8B-B14F-4D97-AF65-F5344CB8AC3E}">
        <p14:creationId xmlns:p14="http://schemas.microsoft.com/office/powerpoint/2010/main" val="28973538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16822EBA-7AB6-4822-B03D-CA079753ADF2}"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275488189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22EBA-7AB6-4822-B03D-CA079753ADF2}"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37806135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22EBA-7AB6-4822-B03D-CA079753ADF2}"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18419825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16822EBA-7AB6-4822-B03D-CA079753ADF2}"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29536644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6822EBA-7AB6-4822-B03D-CA079753ADF2}" type="datetimeFigureOut">
              <a:rPr lang="en-GB" smtClean="0"/>
              <a:t>04/01/2024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28173362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16822EBA-7AB6-4822-B03D-CA079753ADF2}"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24671207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16822EBA-7AB6-4822-B03D-CA079753ADF2}" type="datetimeFigureOut">
              <a:rPr lang="en-GB" smtClean="0"/>
              <a:t>04/01/2024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866823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16822EBA-7AB6-4822-B03D-CA079753ADF2}" type="datetimeFigureOut">
              <a:rPr lang="en-GB" smtClean="0"/>
              <a:t>04/01/2024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14478739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6822EBA-7AB6-4822-B03D-CA079753ADF2}" type="datetimeFigureOut">
              <a:rPr lang="en-GB" smtClean="0"/>
              <a:t>04/01/2024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35479108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822EBA-7AB6-4822-B03D-CA079753ADF2}"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18612436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6822EBA-7AB6-4822-B03D-CA079753ADF2}" type="datetimeFigureOut">
              <a:rPr lang="en-GB" smtClean="0"/>
              <a:t>04/01/2024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66AC12D4-6B4C-4E53-A76E-743C957F521C}" type="slidenum">
              <a:rPr lang="en-GB" smtClean="0"/>
              <a:t>‹#›</a:t>
            </a:fld>
            <a:endParaRPr lang="en-GB"/>
          </a:p>
        </p:txBody>
      </p:sp>
    </p:spTree>
    <p:extLst>
      <p:ext uri="{BB962C8B-B14F-4D97-AF65-F5344CB8AC3E}">
        <p14:creationId xmlns:p14="http://schemas.microsoft.com/office/powerpoint/2010/main" val="8125018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6822EBA-7AB6-4822-B03D-CA079753ADF2}" type="datetimeFigureOut">
              <a:rPr lang="en-GB" smtClean="0"/>
              <a:t>04/01/2024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6AC12D4-6B4C-4E53-A76E-743C957F521C}" type="slidenum">
              <a:rPr lang="en-GB" smtClean="0"/>
              <a:t>‹#›</a:t>
            </a:fld>
            <a:endParaRPr lang="en-GB"/>
          </a:p>
        </p:txBody>
      </p:sp>
    </p:spTree>
    <p:extLst>
      <p:ext uri="{BB962C8B-B14F-4D97-AF65-F5344CB8AC3E}">
        <p14:creationId xmlns:p14="http://schemas.microsoft.com/office/powerpoint/2010/main" val="4632111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noChangeArrowheads="1"/>
          </p:cNvSpPr>
          <p:nvPr>
            <p:ph type="ctrTitle"/>
          </p:nvPr>
        </p:nvSpPr>
        <p:spPr>
          <a:xfrm>
            <a:off x="1434095" y="233936"/>
            <a:ext cx="5616624" cy="504056"/>
          </a:xfrm>
        </p:spPr>
        <p:txBody>
          <a:bodyPr anchorCtr="1">
            <a:noAutofit/>
          </a:bodyPr>
          <a:lstStyle/>
          <a:p>
            <a:pPr algn="ctr" eaLnBrk="1" hangingPunct="1"/>
            <a:r>
              <a:rPr lang="en-GB" sz="2800" b="1" dirty="0">
                <a:latin typeface="Twinkl" pitchFamily="2" charset="0"/>
              </a:rPr>
              <a:t>What will I be when I grow up?</a:t>
            </a:r>
            <a:r>
              <a:rPr lang="en-GB" altLang="en-US" sz="2800" b="1" dirty="0">
                <a:effectLst>
                  <a:outerShdw blurRad="38100" dist="38100" dir="2700000" algn="tl">
                    <a:srgbClr val="000000">
                      <a:alpha val="43137"/>
                    </a:srgbClr>
                  </a:outerShdw>
                </a:effectLst>
                <a:latin typeface="Twinkl" pitchFamily="2" charset="0"/>
              </a:rPr>
              <a:t> </a:t>
            </a:r>
            <a:br>
              <a:rPr lang="en-GB" altLang="en-US" sz="3200" b="1" dirty="0">
                <a:solidFill>
                  <a:srgbClr val="0CA0B4"/>
                </a:solidFill>
                <a:effectLst>
                  <a:outerShdw blurRad="38100" dist="38100" dir="2700000" algn="tl">
                    <a:srgbClr val="000000">
                      <a:alpha val="43137"/>
                    </a:srgbClr>
                  </a:outerShdw>
                </a:effectLst>
                <a:latin typeface="SassoonPrimaryInfant" pitchFamily="2" charset="0"/>
              </a:rPr>
            </a:br>
            <a:endParaRPr lang="en-GB" altLang="en-US" sz="2400" b="1" dirty="0">
              <a:solidFill>
                <a:srgbClr val="0CA0B4"/>
              </a:solidFill>
              <a:effectLst>
                <a:outerShdw blurRad="38100" dist="38100" dir="2700000" algn="tl">
                  <a:srgbClr val="000000">
                    <a:alpha val="43137"/>
                  </a:srgbClr>
                </a:outerShdw>
              </a:effectLst>
              <a:latin typeface="SassoonPrimaryInfant" pitchFamily="2" charset="0"/>
            </a:endParaRPr>
          </a:p>
        </p:txBody>
      </p:sp>
      <p:sp>
        <p:nvSpPr>
          <p:cNvPr id="5" name="TextBox 4"/>
          <p:cNvSpPr txBox="1"/>
          <p:nvPr/>
        </p:nvSpPr>
        <p:spPr>
          <a:xfrm>
            <a:off x="148762" y="1226910"/>
            <a:ext cx="2061592" cy="1538883"/>
          </a:xfrm>
          <a:prstGeom prst="rect">
            <a:avLst/>
          </a:prstGeom>
          <a:solidFill>
            <a:srgbClr val="CC99FF">
              <a:alpha val="50196"/>
            </a:srgbClr>
          </a:solidFill>
          <a:ln>
            <a:noFill/>
          </a:ln>
          <a:effectLst/>
        </p:spPr>
        <p:txBody>
          <a:bodyPr wrap="square" rtlCol="0">
            <a:spAutoFit/>
          </a:bodyPr>
          <a:lstStyle/>
          <a:p>
            <a:pPr algn="ctr"/>
            <a:r>
              <a:rPr lang="en-GB" sz="1200" b="1" dirty="0">
                <a:latin typeface="Twinkl" pitchFamily="2" charset="0"/>
              </a:rPr>
              <a:t>Personal Social and Emotional Development </a:t>
            </a:r>
          </a:p>
          <a:p>
            <a:r>
              <a:rPr lang="en-GB" sz="1000" dirty="0">
                <a:latin typeface="Twinkl" pitchFamily="2" charset="0"/>
              </a:rPr>
              <a:t>Continue to build constructive and respectful relationships. </a:t>
            </a:r>
          </a:p>
          <a:p>
            <a:r>
              <a:rPr lang="en-GB" sz="1000" dirty="0">
                <a:latin typeface="Twinkl" pitchFamily="2" charset="0"/>
              </a:rPr>
              <a:t>Show resilience and perseverance in the face of challenge. </a:t>
            </a:r>
          </a:p>
          <a:p>
            <a:r>
              <a:rPr lang="en-GB" sz="1000" dirty="0">
                <a:latin typeface="Twinkl" pitchFamily="2" charset="0"/>
              </a:rPr>
              <a:t>Identify and moderate their own feelings socially and emotionally</a:t>
            </a:r>
            <a:r>
              <a:rPr lang="en-GB" sz="1000" dirty="0"/>
              <a:t>.  </a:t>
            </a:r>
            <a:endParaRPr lang="en-GB" sz="1000" b="1" dirty="0">
              <a:latin typeface="SassoonPrimaryInfant" pitchFamily="2" charset="0"/>
            </a:endParaRPr>
          </a:p>
        </p:txBody>
      </p:sp>
      <p:sp>
        <p:nvSpPr>
          <p:cNvPr id="6" name="TextBox 5"/>
          <p:cNvSpPr txBox="1"/>
          <p:nvPr/>
        </p:nvSpPr>
        <p:spPr>
          <a:xfrm>
            <a:off x="2344245" y="1226910"/>
            <a:ext cx="1699588" cy="1692771"/>
          </a:xfrm>
          <a:prstGeom prst="rect">
            <a:avLst/>
          </a:prstGeom>
          <a:solidFill>
            <a:srgbClr val="FFFF99">
              <a:alpha val="50196"/>
            </a:srgbClr>
          </a:solidFill>
          <a:ln>
            <a:noFill/>
          </a:ln>
          <a:effectLst/>
        </p:spPr>
        <p:txBody>
          <a:bodyPr wrap="square" rtlCol="0">
            <a:spAutoFit/>
          </a:bodyPr>
          <a:lstStyle/>
          <a:p>
            <a:pPr algn="ctr"/>
            <a:r>
              <a:rPr lang="en-GB" sz="1200" b="1" dirty="0">
                <a:latin typeface="Twinkl" pitchFamily="2" charset="0"/>
              </a:rPr>
              <a:t>Communication and Language</a:t>
            </a:r>
          </a:p>
          <a:p>
            <a:r>
              <a:rPr lang="en-GB" sz="1000" dirty="0">
                <a:latin typeface="Twinkl" pitchFamily="2" charset="0"/>
              </a:rPr>
              <a:t>Use new vocabulary through the day.</a:t>
            </a:r>
          </a:p>
          <a:p>
            <a:r>
              <a:rPr lang="en-GB" sz="1000" dirty="0">
                <a:latin typeface="Twinkl" pitchFamily="2" charset="0"/>
              </a:rPr>
              <a:t>Ask questions to check they understand what has been said to them.  Articulate their ideas and thoughts in well-formed sentences.</a:t>
            </a:r>
          </a:p>
        </p:txBody>
      </p:sp>
      <p:sp>
        <p:nvSpPr>
          <p:cNvPr id="8" name="TextBox 7"/>
          <p:cNvSpPr txBox="1"/>
          <p:nvPr/>
        </p:nvSpPr>
        <p:spPr>
          <a:xfrm>
            <a:off x="4189496" y="922312"/>
            <a:ext cx="1872386" cy="1969770"/>
          </a:xfrm>
          <a:prstGeom prst="rect">
            <a:avLst/>
          </a:prstGeom>
          <a:solidFill>
            <a:srgbClr val="CCFF99">
              <a:alpha val="49804"/>
            </a:srgbClr>
          </a:solidFill>
          <a:ln>
            <a:noFill/>
          </a:ln>
          <a:effectLst/>
        </p:spPr>
        <p:txBody>
          <a:bodyPr wrap="square" rtlCol="0">
            <a:spAutoFit/>
          </a:bodyPr>
          <a:lstStyle/>
          <a:p>
            <a:pPr algn="ctr"/>
            <a:r>
              <a:rPr lang="en-GB" sz="1200" b="1" dirty="0">
                <a:latin typeface="Twinkl" pitchFamily="2" charset="0"/>
              </a:rPr>
              <a:t>Physical Development</a:t>
            </a:r>
          </a:p>
          <a:p>
            <a:r>
              <a:rPr lang="en-GB" sz="1000" dirty="0">
                <a:latin typeface="Twinkl" pitchFamily="2" charset="0"/>
              </a:rPr>
              <a:t>Develop their small motor skills so that they can use a range of tools competently, safely and confidently including  knives, forks and spoons. </a:t>
            </a:r>
          </a:p>
          <a:p>
            <a:r>
              <a:rPr lang="en-GB" sz="1000" dirty="0">
                <a:latin typeface="Twinkl" pitchFamily="2" charset="0"/>
              </a:rPr>
              <a:t>Further develop the skills they need to manage the school day successfully: - lining up and queuing - mealtimes - personal hygiene</a:t>
            </a:r>
            <a:endParaRPr lang="en-GB" sz="1000" b="1" dirty="0">
              <a:latin typeface="Twinkl" pitchFamily="2" charset="0"/>
            </a:endParaRPr>
          </a:p>
        </p:txBody>
      </p:sp>
      <p:sp>
        <p:nvSpPr>
          <p:cNvPr id="9" name="TextBox 8"/>
          <p:cNvSpPr txBox="1"/>
          <p:nvPr/>
        </p:nvSpPr>
        <p:spPr>
          <a:xfrm>
            <a:off x="124385" y="3126773"/>
            <a:ext cx="2983259" cy="1492716"/>
          </a:xfrm>
          <a:prstGeom prst="rect">
            <a:avLst/>
          </a:prstGeom>
          <a:solidFill>
            <a:srgbClr val="FF99FF">
              <a:alpha val="49804"/>
            </a:srgbClr>
          </a:solidFill>
          <a:ln>
            <a:noFill/>
          </a:ln>
          <a:effectLst/>
        </p:spPr>
        <p:txBody>
          <a:bodyPr wrap="square" rtlCol="0">
            <a:spAutoFit/>
          </a:bodyPr>
          <a:lstStyle/>
          <a:p>
            <a:pPr algn="ctr"/>
            <a:r>
              <a:rPr lang="en-GB" sz="1100" b="1" dirty="0">
                <a:latin typeface="Twinkl" pitchFamily="2" charset="0"/>
              </a:rPr>
              <a:t>Literacy </a:t>
            </a:r>
          </a:p>
          <a:p>
            <a:r>
              <a:rPr lang="en-GB" sz="1000" dirty="0">
                <a:latin typeface="Twinkl" pitchFamily="2" charset="0"/>
              </a:rPr>
              <a:t>Continue to read individual letters by saying the sounds for them.  Continue to blend sounds into words, so that they can read short words made up of known letter-sound correspondences. </a:t>
            </a:r>
          </a:p>
          <a:p>
            <a:r>
              <a:rPr lang="en-GB" sz="1000" dirty="0">
                <a:latin typeface="Twinkl" pitchFamily="2" charset="0"/>
              </a:rPr>
              <a:t> Read some letter groups that each represent one sound and say sounds for them. </a:t>
            </a:r>
          </a:p>
          <a:p>
            <a:r>
              <a:rPr lang="en-GB" sz="1000" dirty="0">
                <a:latin typeface="Twinkl" pitchFamily="2" charset="0"/>
              </a:rPr>
              <a:t>Read a few harder to read </a:t>
            </a:r>
            <a:r>
              <a:rPr lang="en-GB" sz="1000">
                <a:latin typeface="Twinkl" pitchFamily="2" charset="0"/>
              </a:rPr>
              <a:t>and spell words </a:t>
            </a:r>
            <a:r>
              <a:rPr lang="en-GB" sz="1000" dirty="0">
                <a:latin typeface="Twinkl" pitchFamily="2" charset="0"/>
              </a:rPr>
              <a:t>matched to the school’s phonic programme.</a:t>
            </a:r>
            <a:endParaRPr lang="en-GB" sz="1000" b="1" dirty="0">
              <a:latin typeface="Twinkl" pitchFamily="2" charset="0"/>
            </a:endParaRPr>
          </a:p>
        </p:txBody>
      </p:sp>
      <p:sp>
        <p:nvSpPr>
          <p:cNvPr id="10" name="TextBox 9"/>
          <p:cNvSpPr txBox="1"/>
          <p:nvPr/>
        </p:nvSpPr>
        <p:spPr>
          <a:xfrm>
            <a:off x="3275856" y="3107323"/>
            <a:ext cx="2736780" cy="1661993"/>
          </a:xfrm>
          <a:prstGeom prst="rect">
            <a:avLst/>
          </a:prstGeom>
          <a:solidFill>
            <a:srgbClr val="93CDDD">
              <a:alpha val="49804"/>
            </a:srgbClr>
          </a:solidFill>
          <a:ln>
            <a:noFill/>
          </a:ln>
          <a:effectLst/>
        </p:spPr>
        <p:txBody>
          <a:bodyPr wrap="square" rtlCol="0">
            <a:spAutoFit/>
          </a:bodyPr>
          <a:lstStyle/>
          <a:p>
            <a:pPr algn="ctr"/>
            <a:r>
              <a:rPr lang="en-GB" sz="1200" b="1" dirty="0">
                <a:latin typeface="Twinkl" pitchFamily="2" charset="0"/>
              </a:rPr>
              <a:t>Maths</a:t>
            </a:r>
          </a:p>
          <a:p>
            <a:pPr algn="ctr"/>
            <a:r>
              <a:rPr lang="en-GB" sz="1000" dirty="0">
                <a:latin typeface="Twinkl" panose="02000000000000000000" pitchFamily="2" charset="0"/>
              </a:rPr>
              <a:t>Link the number symbol (numeral) with its cardinal number value. Begin to recognise numerals 0 to 10. Link numerals with amounts up to 5 and maybe beyond. Count objects, actions and sounds. Subitise. Compare numbers. Understand the ‘one more than/one less than’ relationship between consecutive numbers. Explore the composition of numbers to 10. </a:t>
            </a:r>
            <a:endParaRPr lang="en-GB" sz="1000" b="1" dirty="0">
              <a:latin typeface="Twinkl" panose="02000000000000000000" pitchFamily="2" charset="0"/>
            </a:endParaRPr>
          </a:p>
        </p:txBody>
      </p:sp>
      <p:sp>
        <p:nvSpPr>
          <p:cNvPr id="12" name="Rectangle 11"/>
          <p:cNvSpPr/>
          <p:nvPr/>
        </p:nvSpPr>
        <p:spPr>
          <a:xfrm>
            <a:off x="107504" y="116632"/>
            <a:ext cx="846707" cy="369332"/>
          </a:xfrm>
          <a:prstGeom prst="rect">
            <a:avLst/>
          </a:prstGeom>
        </p:spPr>
        <p:txBody>
          <a:bodyPr wrap="none">
            <a:spAutoFit/>
          </a:bodyPr>
          <a:lstStyle/>
          <a:p>
            <a:r>
              <a:rPr lang="en-GB" altLang="en-US" b="1" dirty="0">
                <a:latin typeface="Twinkl" pitchFamily="2" charset="0"/>
              </a:rPr>
              <a:t>Year R</a:t>
            </a:r>
            <a:endParaRPr lang="en-GB" dirty="0">
              <a:latin typeface="Twinkl" pitchFamily="2" charset="0"/>
            </a:endParaRPr>
          </a:p>
        </p:txBody>
      </p:sp>
      <p:sp>
        <p:nvSpPr>
          <p:cNvPr id="13" name="Rectangle 12"/>
          <p:cNvSpPr/>
          <p:nvPr/>
        </p:nvSpPr>
        <p:spPr>
          <a:xfrm>
            <a:off x="7956376" y="111891"/>
            <a:ext cx="893193" cy="369332"/>
          </a:xfrm>
          <a:prstGeom prst="rect">
            <a:avLst/>
          </a:prstGeom>
        </p:spPr>
        <p:txBody>
          <a:bodyPr wrap="none">
            <a:spAutoFit/>
          </a:bodyPr>
          <a:lstStyle/>
          <a:p>
            <a:r>
              <a:rPr lang="en-GB" altLang="en-US" b="1" dirty="0">
                <a:latin typeface="Twinkl" pitchFamily="2" charset="0"/>
              </a:rPr>
              <a:t>Term 3</a:t>
            </a:r>
            <a:endParaRPr lang="en-GB" dirty="0">
              <a:latin typeface="Twinkl" pitchFamily="2" charset="0"/>
            </a:endParaRPr>
          </a:p>
        </p:txBody>
      </p:sp>
      <p:sp>
        <p:nvSpPr>
          <p:cNvPr id="14" name="TextBox 13"/>
          <p:cNvSpPr txBox="1"/>
          <p:nvPr/>
        </p:nvSpPr>
        <p:spPr>
          <a:xfrm>
            <a:off x="242064" y="4895960"/>
            <a:ext cx="1385143" cy="1538883"/>
          </a:xfrm>
          <a:prstGeom prst="rect">
            <a:avLst/>
          </a:prstGeom>
          <a:solidFill>
            <a:srgbClr val="FFCC66">
              <a:alpha val="49804"/>
            </a:srgbClr>
          </a:solidFill>
          <a:ln>
            <a:noFill/>
          </a:ln>
          <a:effectLst/>
        </p:spPr>
        <p:txBody>
          <a:bodyPr wrap="square" rtlCol="0">
            <a:spAutoFit/>
          </a:bodyPr>
          <a:lstStyle/>
          <a:p>
            <a:pPr algn="ctr"/>
            <a:r>
              <a:rPr lang="en-GB" sz="1200" b="1" dirty="0">
                <a:latin typeface="Twinkl" pitchFamily="2" charset="0"/>
              </a:rPr>
              <a:t>Understanding of the world </a:t>
            </a:r>
          </a:p>
          <a:p>
            <a:r>
              <a:rPr lang="en-GB" sz="1000" dirty="0">
                <a:latin typeface="Twinkl" pitchFamily="2" charset="0"/>
              </a:rPr>
              <a:t>Talk about members of their immediate family and community.</a:t>
            </a:r>
          </a:p>
          <a:p>
            <a:r>
              <a:rPr lang="en-GB" sz="1000" dirty="0">
                <a:latin typeface="Twinkl" pitchFamily="2" charset="0"/>
              </a:rPr>
              <a:t>Describe what they see, hear and feel whilst outside.</a:t>
            </a:r>
            <a:endParaRPr lang="en-GB" sz="1000" b="1" dirty="0">
              <a:latin typeface="Twinkl" pitchFamily="2" charset="0"/>
            </a:endParaRPr>
          </a:p>
        </p:txBody>
      </p:sp>
      <p:sp>
        <p:nvSpPr>
          <p:cNvPr id="17" name="TextBox 16"/>
          <p:cNvSpPr txBox="1"/>
          <p:nvPr/>
        </p:nvSpPr>
        <p:spPr>
          <a:xfrm>
            <a:off x="3915553" y="4858203"/>
            <a:ext cx="2096043" cy="1508105"/>
          </a:xfrm>
          <a:prstGeom prst="rect">
            <a:avLst/>
          </a:prstGeom>
          <a:solidFill>
            <a:srgbClr val="C0C0C0">
              <a:alpha val="49804"/>
            </a:srgbClr>
          </a:solidFill>
          <a:ln>
            <a:noFill/>
          </a:ln>
          <a:effectLst/>
        </p:spPr>
        <p:txBody>
          <a:bodyPr wrap="square" rtlCol="0">
            <a:spAutoFit/>
          </a:bodyPr>
          <a:lstStyle/>
          <a:p>
            <a:pPr algn="ctr"/>
            <a:r>
              <a:rPr lang="en-GB" sz="1200" b="1" dirty="0">
                <a:latin typeface="Twinkl" pitchFamily="2" charset="0"/>
              </a:rPr>
              <a:t>Expressive Arts and Design</a:t>
            </a:r>
          </a:p>
          <a:p>
            <a:r>
              <a:rPr lang="en-GB" sz="1000" dirty="0">
                <a:latin typeface="Twinkl" pitchFamily="2" charset="0"/>
              </a:rPr>
              <a:t>Create collaboratively sharing ideas, resources and skills.  Listen attentively, move to and talk about music, expressing their feelings and responses.  Watch and talk about dance and performance art, expressing their feelings and responses. </a:t>
            </a:r>
            <a:endParaRPr lang="en-GB" sz="1000" b="1" dirty="0">
              <a:latin typeface="Twinkl" pitchFamily="2" charset="0"/>
            </a:endParaRPr>
          </a:p>
        </p:txBody>
      </p:sp>
      <p:sp>
        <p:nvSpPr>
          <p:cNvPr id="21" name="TextBox 20"/>
          <p:cNvSpPr txBox="1"/>
          <p:nvPr/>
        </p:nvSpPr>
        <p:spPr>
          <a:xfrm>
            <a:off x="6180848" y="3623298"/>
            <a:ext cx="2848085" cy="907941"/>
          </a:xfrm>
          <a:prstGeom prst="rect">
            <a:avLst/>
          </a:prstGeom>
          <a:noFill/>
          <a:ln w="38100">
            <a:solidFill>
              <a:srgbClr val="CCFF99"/>
            </a:solidFill>
          </a:ln>
          <a:effectLst/>
        </p:spPr>
        <p:txBody>
          <a:bodyPr wrap="square" rtlCol="0">
            <a:spAutoFit/>
          </a:bodyPr>
          <a:lstStyle/>
          <a:p>
            <a:pPr algn="ctr"/>
            <a:r>
              <a:rPr lang="en-GB" sz="1100" b="1" dirty="0">
                <a:latin typeface="Twinkl" pitchFamily="2" charset="0"/>
              </a:rPr>
              <a:t>Key Events</a:t>
            </a:r>
          </a:p>
          <a:p>
            <a:pPr algn="ctr"/>
            <a:r>
              <a:rPr lang="en-GB" sz="1100" dirty="0">
                <a:latin typeface="Twinkl" pitchFamily="2" charset="0"/>
              </a:rPr>
              <a:t>Visits from people with different professions in our community</a:t>
            </a:r>
          </a:p>
          <a:p>
            <a:pPr algn="ctr"/>
            <a:r>
              <a:rPr lang="en-GB" sz="1100" dirty="0">
                <a:latin typeface="Twinkl" pitchFamily="2" charset="0"/>
              </a:rPr>
              <a:t>Chinese New Year </a:t>
            </a:r>
          </a:p>
          <a:p>
            <a:pPr algn="ctr"/>
            <a:endParaRPr lang="en-GB" sz="900" dirty="0">
              <a:latin typeface="SassoonPrimaryInfant" pitchFamily="2" charset="0"/>
            </a:endParaRPr>
          </a:p>
        </p:txBody>
      </p:sp>
      <p:sp>
        <p:nvSpPr>
          <p:cNvPr id="22" name="TextBox 21"/>
          <p:cNvSpPr txBox="1"/>
          <p:nvPr/>
        </p:nvSpPr>
        <p:spPr>
          <a:xfrm>
            <a:off x="6153437" y="5124988"/>
            <a:ext cx="2848085" cy="923330"/>
          </a:xfrm>
          <a:prstGeom prst="rect">
            <a:avLst/>
          </a:prstGeom>
          <a:noFill/>
          <a:ln w="38100">
            <a:solidFill>
              <a:srgbClr val="CCFFFF"/>
            </a:solidFill>
          </a:ln>
          <a:effectLst/>
        </p:spPr>
        <p:txBody>
          <a:bodyPr wrap="square" rtlCol="0">
            <a:spAutoFit/>
          </a:bodyPr>
          <a:lstStyle/>
          <a:p>
            <a:pPr algn="ctr"/>
            <a:r>
              <a:rPr lang="en-GB" sz="1200" b="1" dirty="0">
                <a:latin typeface="Twinkl" pitchFamily="2" charset="0"/>
              </a:rPr>
              <a:t>Stories/ Songs/ Poems</a:t>
            </a:r>
          </a:p>
          <a:p>
            <a:pPr algn="ctr"/>
            <a:r>
              <a:rPr lang="en-GB" sz="1000" dirty="0">
                <a:latin typeface="Twinkl" pitchFamily="2" charset="0"/>
              </a:rPr>
              <a:t>Burglar Bill </a:t>
            </a:r>
          </a:p>
          <a:p>
            <a:pPr algn="ctr"/>
            <a:r>
              <a:rPr lang="en-GB" sz="1000" dirty="0">
                <a:latin typeface="Twinkl" pitchFamily="2" charset="0"/>
              </a:rPr>
              <a:t>Don’t Let the Pigeon Drive the Bus</a:t>
            </a:r>
          </a:p>
          <a:p>
            <a:pPr algn="ctr"/>
            <a:r>
              <a:rPr lang="en-GB" sz="1000" dirty="0">
                <a:latin typeface="Twinkl" pitchFamily="2" charset="0"/>
              </a:rPr>
              <a:t>The growing Story</a:t>
            </a:r>
          </a:p>
          <a:p>
            <a:pPr algn="ctr"/>
            <a:r>
              <a:rPr lang="en-GB" sz="1000" dirty="0">
                <a:latin typeface="Twinkl" pitchFamily="2" charset="0"/>
              </a:rPr>
              <a:t>In every house, in every street </a:t>
            </a:r>
          </a:p>
        </p:txBody>
      </p:sp>
      <p:graphicFrame>
        <p:nvGraphicFramePr>
          <p:cNvPr id="23" name="Table 22"/>
          <p:cNvGraphicFramePr>
            <a:graphicFrameLocks noGrp="1"/>
          </p:cNvGraphicFramePr>
          <p:nvPr>
            <p:extLst>
              <p:ext uri="{D42A27DB-BD31-4B8C-83A1-F6EECF244321}">
                <p14:modId xmlns:p14="http://schemas.microsoft.com/office/powerpoint/2010/main" val="2709895045"/>
              </p:ext>
            </p:extLst>
          </p:nvPr>
        </p:nvGraphicFramePr>
        <p:xfrm>
          <a:off x="6159723" y="823624"/>
          <a:ext cx="2835515" cy="2444004"/>
        </p:xfrm>
        <a:graphic>
          <a:graphicData uri="http://schemas.openxmlformats.org/drawingml/2006/table">
            <a:tbl>
              <a:tblPr firstRow="1" bandRow="1">
                <a:tableStyleId>{17292A2E-F333-43FB-9621-5CBBE7FDCDCB}</a:tableStyleId>
              </a:tblPr>
              <a:tblGrid>
                <a:gridCol w="1097618">
                  <a:extLst>
                    <a:ext uri="{9D8B030D-6E8A-4147-A177-3AD203B41FA5}">
                      <a16:colId xmlns:a16="http://schemas.microsoft.com/office/drawing/2014/main" val="20000"/>
                    </a:ext>
                  </a:extLst>
                </a:gridCol>
                <a:gridCol w="1737897">
                  <a:extLst>
                    <a:ext uri="{9D8B030D-6E8A-4147-A177-3AD203B41FA5}">
                      <a16:colId xmlns:a16="http://schemas.microsoft.com/office/drawing/2014/main" val="20001"/>
                    </a:ext>
                  </a:extLst>
                </a:gridCol>
              </a:tblGrid>
              <a:tr h="387677">
                <a:tc>
                  <a:txBody>
                    <a:bodyPr/>
                    <a:lstStyle/>
                    <a:p>
                      <a:r>
                        <a:rPr lang="en-GB" sz="1100" b="1" dirty="0">
                          <a:latin typeface="Twinkl" pitchFamily="2" charset="0"/>
                        </a:rPr>
                        <a:t>Key Vocabulary</a:t>
                      </a:r>
                      <a:r>
                        <a:rPr lang="en-GB" sz="1100" b="1" baseline="0" dirty="0">
                          <a:latin typeface="Twinkl" pitchFamily="2" charset="0"/>
                        </a:rPr>
                        <a:t> </a:t>
                      </a:r>
                      <a:endParaRPr lang="en-GB" sz="1100" b="1" dirty="0">
                        <a:latin typeface="Twinkl" pitchFamily="2"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GB" sz="1800" dirty="0">
                        <a:latin typeface="Twinkl" pitchFamily="2" charset="0"/>
                      </a:endParaRPr>
                    </a:p>
                  </a:txBody>
                  <a:tcPr/>
                </a:tc>
                <a:extLst>
                  <a:ext uri="{0D108BD9-81ED-4DB2-BD59-A6C34878D82A}">
                    <a16:rowId xmlns:a16="http://schemas.microsoft.com/office/drawing/2014/main" val="10000"/>
                  </a:ext>
                </a:extLst>
              </a:tr>
              <a:tr h="260808">
                <a:tc>
                  <a:txBody>
                    <a:bodyPr/>
                    <a:lstStyle/>
                    <a:p>
                      <a:r>
                        <a:rPr lang="en-GB" sz="1000" dirty="0">
                          <a:latin typeface="Twinkl" pitchFamily="2" charset="0"/>
                        </a:rPr>
                        <a:t>Future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Twinkl" pitchFamily="2" charset="0"/>
                          <a:ea typeface="+mn-ea"/>
                          <a:cs typeface="+mn-cs"/>
                        </a:rPr>
                        <a:t>At a later time;  likely to happen or exist.</a:t>
                      </a:r>
                      <a:endParaRPr lang="en-GB" sz="1000" dirty="0">
                        <a:latin typeface="Twinkl" pitchFamily="2" charset="0"/>
                      </a:endParaRPr>
                    </a:p>
                  </a:txBody>
                  <a:tcPr/>
                </a:tc>
                <a:extLst>
                  <a:ext uri="{0D108BD9-81ED-4DB2-BD59-A6C34878D82A}">
                    <a16:rowId xmlns:a16="http://schemas.microsoft.com/office/drawing/2014/main" val="10001"/>
                  </a:ext>
                </a:extLst>
              </a:tr>
              <a:tr h="294404">
                <a:tc>
                  <a:txBody>
                    <a:bodyPr/>
                    <a:lstStyle/>
                    <a:p>
                      <a:r>
                        <a:rPr lang="en-GB" sz="1000" dirty="0">
                          <a:latin typeface="Twinkl" pitchFamily="2" charset="0"/>
                        </a:rPr>
                        <a:t>Profession                   </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Twinkl" pitchFamily="2" charset="0"/>
                          <a:ea typeface="+mn-ea"/>
                          <a:cs typeface="+mn-cs"/>
                        </a:rPr>
                        <a:t>A paid job, especially one that involves training.</a:t>
                      </a:r>
                      <a:endParaRPr lang="en-GB" sz="1000" dirty="0">
                        <a:latin typeface="Twinkl" pitchFamily="2" charset="0"/>
                      </a:endParaRPr>
                    </a:p>
                  </a:txBody>
                  <a:tcPr/>
                </a:tc>
                <a:extLst>
                  <a:ext uri="{0D108BD9-81ED-4DB2-BD59-A6C34878D82A}">
                    <a16:rowId xmlns:a16="http://schemas.microsoft.com/office/drawing/2014/main" val="10002"/>
                  </a:ext>
                </a:extLst>
              </a:tr>
              <a:tr h="289287">
                <a:tc>
                  <a:txBody>
                    <a:bodyPr/>
                    <a:lstStyle/>
                    <a:p>
                      <a:r>
                        <a:rPr lang="en-GB" sz="1000" dirty="0">
                          <a:latin typeface="Twinkl" pitchFamily="2" charset="0"/>
                        </a:rPr>
                        <a:t>Aspire</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Twinkl" pitchFamily="2" charset="0"/>
                          <a:ea typeface="+mn-ea"/>
                          <a:cs typeface="+mn-cs"/>
                        </a:rPr>
                        <a:t>A hope to achieve something.</a:t>
                      </a:r>
                      <a:endParaRPr lang="en-GB" sz="1000" dirty="0">
                        <a:latin typeface="Twinkl" pitchFamily="2" charset="0"/>
                      </a:endParaRPr>
                    </a:p>
                  </a:txBody>
                  <a:tcPr/>
                </a:tc>
                <a:extLst>
                  <a:ext uri="{0D108BD9-81ED-4DB2-BD59-A6C34878D82A}">
                    <a16:rowId xmlns:a16="http://schemas.microsoft.com/office/drawing/2014/main" val="10003"/>
                  </a:ext>
                </a:extLst>
              </a:tr>
              <a:tr h="426778">
                <a:tc>
                  <a:txBody>
                    <a:bodyPr/>
                    <a:lstStyle/>
                    <a:p>
                      <a:r>
                        <a:rPr lang="en-GB" sz="1000" dirty="0">
                          <a:latin typeface="Twinkl" pitchFamily="2" charset="0"/>
                        </a:rPr>
                        <a:t>Employment                </a:t>
                      </a:r>
                    </a:p>
                  </a:txBody>
                  <a:tcPr/>
                </a:tc>
                <a:tc>
                  <a:txBody>
                    <a:bodyPr/>
                    <a:lstStyle/>
                    <a:p>
                      <a:r>
                        <a:rPr lang="en-GB" sz="1000" b="0" i="0" kern="1200" dirty="0">
                          <a:solidFill>
                            <a:schemeClr val="tx1"/>
                          </a:solidFill>
                          <a:effectLst/>
                          <a:latin typeface="Twinkl" pitchFamily="2" charset="0"/>
                          <a:ea typeface="+mn-ea"/>
                          <a:cs typeface="+mn-cs"/>
                        </a:rPr>
                        <a:t>The state of having paid work. Giving paid work.</a:t>
                      </a:r>
                      <a:endParaRPr lang="en-GB" sz="1000" dirty="0">
                        <a:latin typeface="Twinkl" pitchFamily="2" charset="0"/>
                      </a:endParaRPr>
                    </a:p>
                  </a:txBody>
                  <a:tcPr/>
                </a:tc>
                <a:extLst>
                  <a:ext uri="{0D108BD9-81ED-4DB2-BD59-A6C34878D82A}">
                    <a16:rowId xmlns:a16="http://schemas.microsoft.com/office/drawing/2014/main" val="10004"/>
                  </a:ext>
                </a:extLst>
              </a:tr>
              <a:tr h="401786">
                <a:tc>
                  <a:txBody>
                    <a:bodyPr/>
                    <a:lstStyle/>
                    <a:p>
                      <a:r>
                        <a:rPr lang="en-GB" sz="1000" dirty="0">
                          <a:latin typeface="Twinkl" pitchFamily="2" charset="0"/>
                        </a:rPr>
                        <a:t>Community</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000" b="0" i="0" kern="1200" dirty="0">
                          <a:solidFill>
                            <a:schemeClr val="tx1"/>
                          </a:solidFill>
                          <a:effectLst/>
                          <a:latin typeface="Twinkl" pitchFamily="2" charset="0"/>
                          <a:ea typeface="+mn-ea"/>
                          <a:cs typeface="+mn-cs"/>
                        </a:rPr>
                        <a:t>A group of people in a particular area or place</a:t>
                      </a:r>
                      <a:endParaRPr lang="en-GB" sz="1000" dirty="0">
                        <a:latin typeface="Twinkl" pitchFamily="2" charset="0"/>
                      </a:endParaRPr>
                    </a:p>
                  </a:txBody>
                  <a:tcPr/>
                </a:tc>
                <a:extLst>
                  <a:ext uri="{0D108BD9-81ED-4DB2-BD59-A6C34878D82A}">
                    <a16:rowId xmlns:a16="http://schemas.microsoft.com/office/drawing/2014/main" val="10005"/>
                  </a:ext>
                </a:extLst>
              </a:tr>
            </a:tbl>
          </a:graphicData>
        </a:graphic>
      </p:graphicFrame>
      <p:sp>
        <p:nvSpPr>
          <p:cNvPr id="2" name="TextBox 1"/>
          <p:cNvSpPr txBox="1"/>
          <p:nvPr/>
        </p:nvSpPr>
        <p:spPr>
          <a:xfrm>
            <a:off x="176888" y="6528195"/>
            <a:ext cx="8515856" cy="276999"/>
          </a:xfrm>
          <a:prstGeom prst="rect">
            <a:avLst/>
          </a:prstGeom>
          <a:noFill/>
        </p:spPr>
        <p:txBody>
          <a:bodyPr wrap="none" rtlCol="0">
            <a:spAutoFit/>
          </a:bodyPr>
          <a:lstStyle/>
          <a:p>
            <a:pPr algn="ctr"/>
            <a:r>
              <a:rPr lang="en-GB" sz="1200" b="1" dirty="0">
                <a:latin typeface="Twinkl" pitchFamily="2" charset="0"/>
              </a:rPr>
              <a:t>Although these are suggested activities for this topic, we are ultimately led by the interests and needs of the children.</a:t>
            </a:r>
          </a:p>
        </p:txBody>
      </p:sp>
      <p:sp>
        <p:nvSpPr>
          <p:cNvPr id="3" name="TextBox 2"/>
          <p:cNvSpPr txBox="1"/>
          <p:nvPr/>
        </p:nvSpPr>
        <p:spPr>
          <a:xfrm>
            <a:off x="161762" y="483440"/>
            <a:ext cx="5850875" cy="577081"/>
          </a:xfrm>
          <a:prstGeom prst="rect">
            <a:avLst/>
          </a:prstGeom>
          <a:noFill/>
        </p:spPr>
        <p:txBody>
          <a:bodyPr wrap="square" rtlCol="0">
            <a:spAutoFit/>
          </a:bodyPr>
          <a:lstStyle/>
          <a:p>
            <a:pPr algn="just"/>
            <a:r>
              <a:rPr lang="en-GB" sz="1050" dirty="0">
                <a:latin typeface="Twinkl" pitchFamily="2" charset="0"/>
              </a:rPr>
              <a:t>The characteristics of effective learning-</a:t>
            </a:r>
            <a:r>
              <a:rPr lang="en-GB" sz="1050" b="1" dirty="0">
                <a:latin typeface="Twinkl" pitchFamily="2" charset="0"/>
              </a:rPr>
              <a:t> playing and exploring, active learning and creating and thinking critically</a:t>
            </a:r>
            <a:r>
              <a:rPr lang="en-GB" sz="1050" dirty="0">
                <a:latin typeface="Twinkl" pitchFamily="2" charset="0"/>
              </a:rPr>
              <a:t>, underpin learning and development across all areas and support the child to remain an effective and motivated learner.</a:t>
            </a:r>
          </a:p>
        </p:txBody>
      </p:sp>
      <p:pic>
        <p:nvPicPr>
          <p:cNvPr id="1026" name="Picture 2" descr="2,461 Different Jobs Illustrations &amp; Clip Art - iStock">
            <a:extLst>
              <a:ext uri="{FF2B5EF4-FFF2-40B4-BE49-F238E27FC236}">
                <a16:creationId xmlns:a16="http://schemas.microsoft.com/office/drawing/2014/main" id="{F5EC22A7-527C-4A52-B9C9-3E55F360E352}"/>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751473" y="4807256"/>
            <a:ext cx="2082597" cy="138499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2702790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024576469B206F4397078BCFA0C84513" ma:contentTypeVersion="17" ma:contentTypeDescription="Create a new document." ma:contentTypeScope="" ma:versionID="2c5e8e1a35dee83f297a986642fc0608">
  <xsd:schema xmlns:xsd="http://www.w3.org/2001/XMLSchema" xmlns:xs="http://www.w3.org/2001/XMLSchema" xmlns:p="http://schemas.microsoft.com/office/2006/metadata/properties" xmlns:ns2="1bfd5f07-a558-44fe-8fd3-13be045d5caf" xmlns:ns3="cab41393-8a06-40d9-8b96-2dd5565d32e1" targetNamespace="http://schemas.microsoft.com/office/2006/metadata/properties" ma:root="true" ma:fieldsID="32f4c63137a05da905e6f72c41d89733" ns2:_="" ns3:_="">
    <xsd:import namespace="1bfd5f07-a558-44fe-8fd3-13be045d5caf"/>
    <xsd:import namespace="cab41393-8a06-40d9-8b96-2dd5565d32e1"/>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KeyPoints" minOccurs="0"/>
                <xsd:element ref="ns2:MediaServiceKeyPoints" minOccurs="0"/>
                <xsd:element ref="ns2:MediaServiceAutoTags" minOccurs="0"/>
                <xsd:element ref="ns2:MediaServiceGenerationTime" minOccurs="0"/>
                <xsd:element ref="ns2:MediaServiceEventHashCode" minOccurs="0"/>
                <xsd:element ref="ns2:MediaServiceOCR" minOccurs="0"/>
                <xsd:element ref="ns3:SharedWithUsers" minOccurs="0"/>
                <xsd:element ref="ns3:SharedWithDetails" minOccurs="0"/>
                <xsd:element ref="ns2:MediaServiceLocation" minOccurs="0"/>
                <xsd:element ref="ns2:MediaLengthInSecond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bfd5f07-a558-44fe-8fd3-13be045d5caf"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KeyPoints" ma:index="11" nillable="true" ma:displayName="MediaServiceAutoKeyPoints" ma:hidden="true" ma:internalName="MediaServiceAutoKeyPoints" ma:readOnly="true">
      <xsd:simpleType>
        <xsd:restriction base="dms:Note"/>
      </xsd:simpleType>
    </xsd:element>
    <xsd:element name="MediaServiceKeyPoints" ma:index="12" nillable="true" ma:displayName="KeyPoints" ma:internalName="MediaServiceKeyPoints" ma:readOnly="true">
      <xsd:simpleType>
        <xsd:restriction base="dms:Note">
          <xsd:maxLength value="255"/>
        </xsd:restriction>
      </xsd:simpleType>
    </xsd:element>
    <xsd:element name="MediaServiceAutoTags" ma:index="13" nillable="true" ma:displayName="Tags" ma:internalName="MediaServiceAutoTags" ma:readOnly="true">
      <xsd:simpleType>
        <xsd:restriction base="dms:Text"/>
      </xsd:simpleType>
    </xsd:element>
    <xsd:element name="MediaServiceGenerationTime" ma:index="14" nillable="true" ma:displayName="MediaServiceGenerationTime" ma:hidden="true" ma:internalName="MediaServiceGenerationTime" ma:readOnly="true">
      <xsd:simpleType>
        <xsd:restriction base="dms:Text"/>
      </xsd:simpleType>
    </xsd:element>
    <xsd:element name="MediaServiceEventHashCode" ma:index="15" nillable="true" ma:displayName="MediaServiceEventHashCode" ma:hidden="true" ma:internalName="MediaServiceEventHashCode" ma:readOnly="true">
      <xsd:simpleType>
        <xsd:restriction base="dms:Text"/>
      </xsd:simpleType>
    </xsd:element>
    <xsd:element name="MediaServiceOCR" ma:index="16"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MediaLengthInSeconds" ma:index="20" nillable="true" ma:displayName="Length (seconds)"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6be9846c-2547-4ad3-b10d-ccbfcc032a13"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ab41393-8a06-40d9-8b96-2dd5565d32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56e349ec-265a-4a2e-aff2-cef3c217d8de}" ma:internalName="TaxCatchAll" ma:showField="CatchAllData" ma:web="cab41393-8a06-40d9-8b96-2dd5565d32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cab41393-8a06-40d9-8b96-2dd5565d32e1" xsi:nil="true"/>
    <lcf76f155ced4ddcb4097134ff3c332f xmlns="1bfd5f07-a558-44fe-8fd3-13be045d5caf">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426ACE6E-7151-4D6D-B3E9-4BA42F3E4E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bfd5f07-a558-44fe-8fd3-13be045d5caf"/>
    <ds:schemaRef ds:uri="cab41393-8a06-40d9-8b96-2dd5565d32e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181854AD-231E-428B-9E86-DE83ACA259EC}">
  <ds:schemaRefs>
    <ds:schemaRef ds:uri="http://schemas.microsoft.com/sharepoint/v3/contenttype/forms"/>
  </ds:schemaRefs>
</ds:datastoreItem>
</file>

<file path=customXml/itemProps3.xml><?xml version="1.0" encoding="utf-8"?>
<ds:datastoreItem xmlns:ds="http://schemas.openxmlformats.org/officeDocument/2006/customXml" ds:itemID="{FD08D71A-5797-4A75-A7DF-314062220E52}">
  <ds:schemaRefs>
    <ds:schemaRef ds:uri="http://purl.org/dc/dcmitype/"/>
    <ds:schemaRef ds:uri="http://purl.org/dc/terms/"/>
    <ds:schemaRef ds:uri="http://purl.org/dc/elements/1.1/"/>
    <ds:schemaRef ds:uri="1bfd5f07-a558-44fe-8fd3-13be045d5caf"/>
    <ds:schemaRef ds:uri="http://www.w3.org/XML/1998/namespace"/>
    <ds:schemaRef ds:uri="cab41393-8a06-40d9-8b96-2dd5565d32e1"/>
    <ds:schemaRef ds:uri="http://schemas.microsoft.com/office/2006/documentManagement/types"/>
    <ds:schemaRef ds:uri="http://schemas.openxmlformats.org/package/2006/metadata/core-properties"/>
    <ds:schemaRef ds:uri="http://schemas.microsoft.com/office/infopath/2007/PartnerControls"/>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otalTime>2260</TotalTime>
  <Words>486</Words>
  <Application>Microsoft Office PowerPoint</Application>
  <PresentationFormat>On-screen Show (4:3)</PresentationFormat>
  <Paragraphs>46</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SassoonPrimaryInfant</vt:lpstr>
      <vt:lpstr>Twinkl</vt:lpstr>
      <vt:lpstr>Office Theme</vt:lpstr>
      <vt:lpstr>What will I be when I grow up?  </vt:lpstr>
    </vt:vector>
  </TitlesOfParts>
  <Company>Miers Court Primary 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Year R Term 3: What will I be?</dc:title>
  <dc:creator>Stacey Doherty</dc:creator>
  <cp:lastModifiedBy>SDoherty</cp:lastModifiedBy>
  <cp:revision>56</cp:revision>
  <dcterms:created xsi:type="dcterms:W3CDTF">2019-11-27T11:28:27Z</dcterms:created>
  <dcterms:modified xsi:type="dcterms:W3CDTF">2024-01-04T15:55:59Z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0x010100024576469B206F4397078BCFA0C84513</vt:lpwstr>
  </property>
  <property fmtid="{D5CDD505-2E9C-101B-9397-08002B2CF9AE}" pid="3" name="Order">
    <vt:r8>6959100</vt:r8>
  </property>
  <property fmtid="{D5CDD505-2E9C-101B-9397-08002B2CF9AE}" pid="4" name="MediaServiceImageTags">
    <vt:lpwstr/>
  </property>
</Properties>
</file>