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CCFFFF"/>
    <a:srgbClr val="CCFF99"/>
    <a:srgbClr val="CC0066"/>
    <a:srgbClr val="FF0000"/>
    <a:srgbClr val="3333FF"/>
    <a:srgbClr val="C0C0C0"/>
    <a:srgbClr val="93CDDD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acey Doherty" userId="ae8ef1c8-afe0-45da-a04b-3431fe2293e0" providerId="ADAL" clId="{2324EA2B-EB86-4BF7-9623-61A5B0716AB7}"/>
    <pc:docChg chg="custSel modSld">
      <pc:chgData name="Stacey Doherty" userId="ae8ef1c8-afe0-45da-a04b-3431fe2293e0" providerId="ADAL" clId="{2324EA2B-EB86-4BF7-9623-61A5B0716AB7}" dt="2024-02-12T15:18:20.729" v="100" actId="1076"/>
      <pc:docMkLst>
        <pc:docMk/>
      </pc:docMkLst>
      <pc:sldChg chg="delSp modSp">
        <pc:chgData name="Stacey Doherty" userId="ae8ef1c8-afe0-45da-a04b-3431fe2293e0" providerId="ADAL" clId="{2324EA2B-EB86-4BF7-9623-61A5B0716AB7}" dt="2024-02-12T15:18:20.729" v="100" actId="1076"/>
        <pc:sldMkLst>
          <pc:docMk/>
          <pc:sldMk cId="1866957676" sldId="256"/>
        </pc:sldMkLst>
        <pc:spChg chg="mod">
          <ac:chgData name="Stacey Doherty" userId="ae8ef1c8-afe0-45da-a04b-3431fe2293e0" providerId="ADAL" clId="{2324EA2B-EB86-4BF7-9623-61A5B0716AB7}" dt="2024-02-12T15:18:20.729" v="100" actId="1076"/>
          <ac:spMkLst>
            <pc:docMk/>
            <pc:sldMk cId="1866957676" sldId="256"/>
            <ac:spMk id="10" creationId="{00000000-0000-0000-0000-000000000000}"/>
          </ac:spMkLst>
        </pc:spChg>
        <pc:spChg chg="mod">
          <ac:chgData name="Stacey Doherty" userId="ae8ef1c8-afe0-45da-a04b-3431fe2293e0" providerId="ADAL" clId="{2324EA2B-EB86-4BF7-9623-61A5B0716AB7}" dt="2024-02-12T15:13:43.954" v="2" actId="20577"/>
          <ac:spMkLst>
            <pc:docMk/>
            <pc:sldMk cId="1866957676" sldId="256"/>
            <ac:spMk id="21" creationId="{00000000-0000-0000-0000-000000000000}"/>
          </ac:spMkLst>
        </pc:spChg>
        <pc:picChg chg="del">
          <ac:chgData name="Stacey Doherty" userId="ae8ef1c8-afe0-45da-a04b-3431fe2293e0" providerId="ADAL" clId="{2324EA2B-EB86-4BF7-9623-61A5B0716AB7}" dt="2024-02-12T15:13:50.070" v="3" actId="478"/>
          <ac:picMkLst>
            <pc:docMk/>
            <pc:sldMk cId="1866957676" sldId="256"/>
            <ac:picMk id="20" creationId="{70102C91-105F-41A6-9F51-2764D04FB1B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0F565-DE26-4256-B92B-DBFEEAE129F4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5541F-1C36-4261-9980-A8B2868F4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27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35541F-1C36-4261-9980-A8B2868F41F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074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881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61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98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66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336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12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68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873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910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1243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501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22EBA-7AB6-4822-B03D-CA079753ADF2}" type="datetimeFigureOut">
              <a:rPr lang="en-GB" smtClean="0"/>
              <a:t>12/02/2024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C12D4-6B4C-4E53-A76E-743C957F52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2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 noChangeArrowheads="1"/>
          </p:cNvSpPr>
          <p:nvPr>
            <p:ph type="ctrTitle"/>
          </p:nvPr>
        </p:nvSpPr>
        <p:spPr>
          <a:xfrm>
            <a:off x="1835696" y="260649"/>
            <a:ext cx="4896544" cy="504056"/>
          </a:xfrm>
        </p:spPr>
        <p:txBody>
          <a:bodyPr anchorCtr="1">
            <a:noAutofit/>
          </a:bodyPr>
          <a:lstStyle/>
          <a:p>
            <a:r>
              <a:rPr lang="en-GB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/>
              </a:rPr>
              <a:t>Who can tell a Story?  </a:t>
            </a:r>
            <a:br>
              <a:rPr lang="en-GB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ssoonPrimaryInfant" pitchFamily="2" charset="0"/>
              </a:rPr>
            </a:br>
            <a:endParaRPr lang="en-GB" altLang="en-US" sz="2400" b="1" dirty="0">
              <a:solidFill>
                <a:srgbClr val="0CA0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5324" y="1216255"/>
            <a:ext cx="2233846" cy="1785104"/>
          </a:xfrm>
          <a:prstGeom prst="rect">
            <a:avLst/>
          </a:prstGeom>
          <a:solidFill>
            <a:srgbClr val="CC99FF">
              <a:alpha val="50196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100" b="1" dirty="0">
                <a:latin typeface="Twinkl" pitchFamily="2" charset="0"/>
              </a:rPr>
              <a:t>Personal Social and Emotional</a:t>
            </a:r>
          </a:p>
          <a:p>
            <a:r>
              <a:rPr lang="en-GB" sz="900" dirty="0">
                <a:latin typeface="Twinkl" panose="02000000000000000000" pitchFamily="2" charset="0"/>
              </a:rPr>
              <a:t>See themselves as a valuable individual.</a:t>
            </a:r>
          </a:p>
          <a:p>
            <a:r>
              <a:rPr lang="en-GB" sz="900" dirty="0">
                <a:latin typeface="Twinkl" panose="02000000000000000000" pitchFamily="2" charset="0"/>
              </a:rPr>
              <a:t>Build constructive and respectful relationships.</a:t>
            </a:r>
          </a:p>
          <a:p>
            <a:r>
              <a:rPr lang="en-GB" sz="900" dirty="0">
                <a:latin typeface="Twinkl" panose="02000000000000000000" pitchFamily="2" charset="0"/>
              </a:rPr>
              <a:t>Express their feelings and consider the feelings of others.</a:t>
            </a:r>
          </a:p>
          <a:p>
            <a:r>
              <a:rPr lang="en-GB" sz="900" dirty="0">
                <a:latin typeface="Twinkl" panose="02000000000000000000" pitchFamily="2" charset="0"/>
              </a:rPr>
              <a:t>Show resilience and perseverance in the face of challenge.</a:t>
            </a:r>
          </a:p>
          <a:p>
            <a:r>
              <a:rPr lang="en-GB" sz="900" dirty="0">
                <a:latin typeface="Twinkl" panose="02000000000000000000" pitchFamily="2" charset="0"/>
              </a:rPr>
              <a:t>Identify and moderate their own feelings socially and emotionally.</a:t>
            </a:r>
          </a:p>
          <a:p>
            <a:r>
              <a:rPr lang="en-GB" sz="900" dirty="0">
                <a:latin typeface="Twinkl" panose="02000000000000000000" pitchFamily="2" charset="0"/>
              </a:rPr>
              <a:t>Think about the perspectives of others.</a:t>
            </a:r>
          </a:p>
          <a:p>
            <a:r>
              <a:rPr lang="en-GB" sz="900" dirty="0">
                <a:latin typeface="Twinkl" panose="02000000000000000000" pitchFamily="2" charset="0"/>
              </a:rPr>
              <a:t>Manage their own needs.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33907" y="1125183"/>
            <a:ext cx="1523911" cy="2123658"/>
          </a:xfrm>
          <a:prstGeom prst="rect">
            <a:avLst/>
          </a:prstGeom>
          <a:solidFill>
            <a:srgbClr val="FFFF99">
              <a:alpha val="50196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100" b="1" dirty="0">
                <a:latin typeface="Twinkl" pitchFamily="2" charset="0"/>
              </a:rPr>
              <a:t>Communication and Language</a:t>
            </a:r>
          </a:p>
          <a:p>
            <a:r>
              <a:rPr lang="en-GB" sz="900" dirty="0">
                <a:latin typeface="Twinkl" pitchFamily="2" charset="0"/>
              </a:rPr>
              <a:t>They can listen to and talk about stories to build familiarity and understanding</a:t>
            </a:r>
            <a:br>
              <a:rPr lang="en-GB" sz="900" dirty="0">
                <a:latin typeface="Twinkl" pitchFamily="2" charset="0"/>
              </a:rPr>
            </a:br>
            <a:r>
              <a:rPr lang="en-GB" sz="900" dirty="0">
                <a:latin typeface="Twinkl" pitchFamily="2" charset="0"/>
              </a:rPr>
              <a:t>They can ask questions to find out more and check understanding. They can offer explanations for why things might happen using vocabulary from the story.</a:t>
            </a:r>
          </a:p>
          <a:p>
            <a:endParaRPr lang="en-GB" sz="900" dirty="0">
              <a:latin typeface="SassoonPrimaryInfan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172577" y="972017"/>
            <a:ext cx="1872386" cy="1800493"/>
          </a:xfrm>
          <a:prstGeom prst="rect">
            <a:avLst/>
          </a:prstGeom>
          <a:solidFill>
            <a:srgbClr val="CCFF99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100" b="1" dirty="0">
                <a:latin typeface="Twinkl" pitchFamily="2" charset="0"/>
              </a:rPr>
              <a:t>Physical Development </a:t>
            </a:r>
          </a:p>
          <a:p>
            <a:r>
              <a:rPr lang="en-GB" sz="900" dirty="0">
                <a:latin typeface="Twinkl" pitchFamily="2" charset="0"/>
              </a:rPr>
              <a:t>They can use one handed tools such as scissors.</a:t>
            </a:r>
          </a:p>
          <a:p>
            <a:r>
              <a:rPr lang="en-GB" sz="900" dirty="0">
                <a:latin typeface="Twinkl" pitchFamily="2" charset="0"/>
              </a:rPr>
              <a:t>They use a comfortable grip with good control when holding pens and pencils.</a:t>
            </a:r>
          </a:p>
          <a:p>
            <a:r>
              <a:rPr lang="en-GB" sz="900" dirty="0">
                <a:latin typeface="Twinkl" pitchFamily="2" charset="0"/>
              </a:rPr>
              <a:t>They demonstrate strength, balance and coordination when playing.</a:t>
            </a:r>
          </a:p>
          <a:p>
            <a:r>
              <a:rPr lang="en-GB" sz="900" dirty="0">
                <a:latin typeface="Twinkl" pitchFamily="2" charset="0"/>
              </a:rPr>
              <a:t>They can run, jump, dance, hop, skip and climb. </a:t>
            </a:r>
          </a:p>
          <a:p>
            <a:endParaRPr lang="en-GB" sz="900" dirty="0">
              <a:latin typeface="SassoonPrimaryInfan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99" y="3287439"/>
            <a:ext cx="3379531" cy="1777410"/>
          </a:xfrm>
          <a:prstGeom prst="rect">
            <a:avLst/>
          </a:prstGeom>
          <a:solidFill>
            <a:srgbClr val="FF99FF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900" b="1" dirty="0">
                <a:latin typeface="Twinkl" pitchFamily="2" charset="0"/>
              </a:rPr>
              <a:t>Literacy</a:t>
            </a:r>
            <a:r>
              <a:rPr lang="en-GB" sz="1050" b="1" dirty="0">
                <a:latin typeface="Twinkl" pitchFamily="2" charset="0"/>
              </a:rPr>
              <a:t> </a:t>
            </a:r>
          </a:p>
          <a:p>
            <a:r>
              <a:rPr lang="en-GB" sz="900" b="1" dirty="0">
                <a:latin typeface="Twinkl" pitchFamily="2" charset="0"/>
              </a:rPr>
              <a:t>Writing; </a:t>
            </a:r>
            <a:endParaRPr lang="en-GB" sz="900" dirty="0">
              <a:latin typeface="Twinkl" pitchFamily="2" charset="0"/>
            </a:endParaRPr>
          </a:p>
          <a:p>
            <a:r>
              <a:rPr lang="en-GB" sz="900" dirty="0">
                <a:latin typeface="Twinkl" pitchFamily="2" charset="0"/>
              </a:rPr>
              <a:t>Write short sentences with words with known letter-sound correspondences using a capital letter and full stop. Re-read what they have written to check that it makes sense.</a:t>
            </a:r>
            <a:endParaRPr lang="en-GB" sz="900" b="1" dirty="0">
              <a:latin typeface="Twinkl" pitchFamily="2" charset="0"/>
            </a:endParaRPr>
          </a:p>
          <a:p>
            <a:r>
              <a:rPr lang="en-GB" sz="900" b="1" dirty="0">
                <a:latin typeface="Twinkl" pitchFamily="2" charset="0"/>
              </a:rPr>
              <a:t>Reading</a:t>
            </a:r>
            <a:r>
              <a:rPr lang="en-GB" sz="900" dirty="0">
                <a:latin typeface="Twinkl" pitchFamily="2" charset="0"/>
              </a:rPr>
              <a:t>;</a:t>
            </a:r>
          </a:p>
          <a:p>
            <a:r>
              <a:rPr lang="en-GB" sz="900" dirty="0">
                <a:latin typeface="Twinkl" pitchFamily="2" charset="0"/>
              </a:rPr>
              <a:t>Read simple phrases and sentences made up of words with known letter–sound correspondences and, where necessary, a few exception words.</a:t>
            </a:r>
          </a:p>
          <a:p>
            <a:r>
              <a:rPr lang="en-GB" sz="900" b="1" dirty="0">
                <a:latin typeface="Twinkl" pitchFamily="2" charset="0"/>
              </a:rPr>
              <a:t>Phonics</a:t>
            </a:r>
            <a:r>
              <a:rPr lang="en-GB" sz="900" dirty="0">
                <a:latin typeface="Twinkl" pitchFamily="2" charset="0"/>
              </a:rPr>
              <a:t>; Apply phonics skills learnt in our sessions in reading and writing activities. Continue to use and apply high frequency and tricky words.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24678" y="3977294"/>
            <a:ext cx="2387960" cy="1015663"/>
          </a:xfrm>
          <a:prstGeom prst="rect">
            <a:avLst/>
          </a:prstGeom>
          <a:solidFill>
            <a:srgbClr val="93CDDD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r>
              <a:rPr lang="en-GB" sz="1000" b="1" dirty="0">
                <a:latin typeface="Twinkl" pitchFamily="2" charset="0"/>
              </a:rPr>
              <a:t>Maths</a:t>
            </a:r>
          </a:p>
          <a:p>
            <a:r>
              <a:rPr lang="en-GB" sz="1000" dirty="0">
                <a:latin typeface="Twinkl" pitchFamily="2" charset="0"/>
              </a:rPr>
              <a:t>Compare numbers to 10</a:t>
            </a:r>
          </a:p>
          <a:p>
            <a:r>
              <a:rPr lang="en-GB" sz="1000" dirty="0">
                <a:latin typeface="Twinkl" pitchFamily="2" charset="0"/>
              </a:rPr>
              <a:t>Subitising to 10</a:t>
            </a:r>
          </a:p>
          <a:p>
            <a:r>
              <a:rPr lang="en-GB" sz="1000" dirty="0">
                <a:latin typeface="Twinkl" pitchFamily="2" charset="0"/>
              </a:rPr>
              <a:t>One more and one less</a:t>
            </a:r>
          </a:p>
          <a:p>
            <a:r>
              <a:rPr lang="en-GB" sz="1000" dirty="0">
                <a:latin typeface="Twinkl" pitchFamily="2" charset="0"/>
              </a:rPr>
              <a:t>Bonds to 10</a:t>
            </a:r>
          </a:p>
          <a:p>
            <a:r>
              <a:rPr lang="en-GB" sz="1000" dirty="0">
                <a:latin typeface="Twinkl" pitchFamily="2" charset="0"/>
              </a:rPr>
              <a:t>Odds and evens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7504" y="116632"/>
            <a:ext cx="899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SassoonPrimaryInfant" pitchFamily="2" charset="0"/>
              </a:rPr>
              <a:t>Year R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00392" y="188640"/>
            <a:ext cx="833177" cy="369332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r>
              <a:rPr lang="en-GB" altLang="en-US" b="1" dirty="0">
                <a:latin typeface="SassoonPrimaryInfant"/>
              </a:rPr>
              <a:t>Term 4</a:t>
            </a:r>
            <a:endParaRPr lang="en-GB" dirty="0">
              <a:latin typeface="SassoonPrimaryInfan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6330" y="5176633"/>
            <a:ext cx="2930704" cy="1246495"/>
          </a:xfrm>
          <a:prstGeom prst="rect">
            <a:avLst/>
          </a:prstGeom>
          <a:solidFill>
            <a:srgbClr val="FFCC66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050" b="1" dirty="0">
                <a:latin typeface="Twinkl" pitchFamily="2" charset="0"/>
              </a:rPr>
              <a:t>Understanding of the world </a:t>
            </a:r>
          </a:p>
          <a:p>
            <a:r>
              <a:rPr lang="en-GB" sz="900" dirty="0">
                <a:latin typeface="Twinkl" pitchFamily="2" charset="0"/>
              </a:rPr>
              <a:t>They can explain some similarities and differences between life in this country and life in other countries drawing on knowledge of stories.</a:t>
            </a:r>
          </a:p>
          <a:p>
            <a:r>
              <a:rPr lang="en-GB" sz="900" dirty="0">
                <a:latin typeface="Twinkl" pitchFamily="2" charset="0"/>
              </a:rPr>
              <a:t>Compare and contrast characters from stories, including figures from the past.</a:t>
            </a:r>
          </a:p>
          <a:p>
            <a:r>
              <a:rPr lang="en-GB" sz="900" dirty="0">
                <a:latin typeface="Twinkl" pitchFamily="2" charset="0"/>
              </a:rPr>
              <a:t>Recognise that people have different beliefs and celebrate special times in different ways.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11922" y="5176633"/>
            <a:ext cx="4294202" cy="1254189"/>
          </a:xfrm>
          <a:prstGeom prst="rect">
            <a:avLst/>
          </a:prstGeom>
          <a:solidFill>
            <a:srgbClr val="C0C0C0">
              <a:alpha val="49804"/>
            </a:srgbClr>
          </a:solidFill>
          <a:ln>
            <a:noFill/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050" b="1" dirty="0">
                <a:latin typeface="Twinkl" pitchFamily="2" charset="0"/>
              </a:rPr>
              <a:t>Expressive Arts and Design </a:t>
            </a:r>
          </a:p>
          <a:p>
            <a:r>
              <a:rPr lang="en-GB" sz="900" dirty="0">
                <a:latin typeface="Twinkl" pitchFamily="2" charset="0"/>
              </a:rPr>
              <a:t>Explore different materials freely, in order to develop their ideas about how to use them and what to make.</a:t>
            </a:r>
          </a:p>
          <a:p>
            <a:r>
              <a:rPr lang="en-GB" sz="900" dirty="0">
                <a:latin typeface="Twinkl" pitchFamily="2" charset="0"/>
              </a:rPr>
              <a:t>Develop their own ideas and then decide which materials to use to express them.</a:t>
            </a:r>
          </a:p>
          <a:p>
            <a:r>
              <a:rPr lang="en-GB" sz="900" dirty="0">
                <a:latin typeface="Twinkl" pitchFamily="2" charset="0"/>
              </a:rPr>
              <a:t>Join different materials and explore different textures.</a:t>
            </a:r>
          </a:p>
          <a:p>
            <a:r>
              <a:rPr lang="en-GB" sz="900" dirty="0">
                <a:latin typeface="Twinkl" pitchFamily="2" charset="0"/>
              </a:rPr>
              <a:t>Explore, use and refine a variety of artistic effects to express their ideas and feelings.</a:t>
            </a:r>
          </a:p>
          <a:p>
            <a:r>
              <a:rPr lang="en-GB" sz="900" dirty="0">
                <a:latin typeface="Twinkl" pitchFamily="2" charset="0"/>
              </a:rPr>
              <a:t>Create collaboratively sharing ideas, resources and skills.</a:t>
            </a:r>
            <a:r>
              <a:rPr lang="en-GB" sz="1100" b="1" dirty="0">
                <a:latin typeface="Twinkl" pitchFamily="2" charset="0"/>
              </a:rPr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165129" y="2818073"/>
            <a:ext cx="2848085" cy="677108"/>
          </a:xfrm>
          <a:prstGeom prst="rect">
            <a:avLst/>
          </a:prstGeom>
          <a:noFill/>
          <a:ln w="38100">
            <a:solidFill>
              <a:srgbClr val="CCFF99"/>
            </a:solidFill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000" b="1" dirty="0">
                <a:latin typeface="Twinkl" pitchFamily="2" charset="0"/>
              </a:rPr>
              <a:t>Key Events</a:t>
            </a:r>
          </a:p>
          <a:p>
            <a:pPr algn="ctr"/>
            <a:endParaRPr lang="en-GB" sz="1000" b="1" dirty="0">
              <a:latin typeface="Twinkl" pitchFamily="2" charset="0"/>
            </a:endParaRPr>
          </a:p>
          <a:p>
            <a:pPr algn="ctr"/>
            <a:r>
              <a:rPr lang="en-GB" sz="900" dirty="0">
                <a:latin typeface="Twinkl" pitchFamily="2" charset="0"/>
              </a:rPr>
              <a:t>Book week</a:t>
            </a:r>
          </a:p>
          <a:p>
            <a:pPr algn="ctr"/>
            <a:r>
              <a:rPr lang="en-GB" sz="900" dirty="0">
                <a:latin typeface="Twinkl" pitchFamily="2" charset="0"/>
              </a:rPr>
              <a:t>Parents in for Easter activities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165263" y="3765248"/>
            <a:ext cx="2848085" cy="1338828"/>
          </a:xfrm>
          <a:prstGeom prst="rect">
            <a:avLst/>
          </a:prstGeom>
          <a:noFill/>
          <a:ln w="38100">
            <a:solidFill>
              <a:srgbClr val="CCFFFF"/>
            </a:solidFill>
          </a:ln>
          <a:effectLst/>
        </p:spPr>
        <p:txBody>
          <a:bodyPr wrap="square" rtlCol="0" anchor="t">
            <a:spAutoFit/>
          </a:bodyPr>
          <a:lstStyle/>
          <a:p>
            <a:pPr algn="ctr"/>
            <a:r>
              <a:rPr lang="en-GB" sz="1050" b="1" dirty="0">
                <a:latin typeface="Twinkl" pitchFamily="2" charset="0"/>
              </a:rPr>
              <a:t>Stories/ Songs/ Poems</a:t>
            </a:r>
          </a:p>
          <a:p>
            <a:pPr algn="ctr"/>
            <a:endParaRPr lang="en-GB" sz="1050" b="1" dirty="0">
              <a:latin typeface="Twinkl" pitchFamily="2" charset="0"/>
            </a:endParaRPr>
          </a:p>
          <a:p>
            <a:r>
              <a:rPr lang="en-GB" sz="1000" dirty="0">
                <a:latin typeface="Twinkl" pitchFamily="2" charset="0"/>
              </a:rPr>
              <a:t>A range of traditional fairy tales such as:</a:t>
            </a:r>
          </a:p>
          <a:p>
            <a:r>
              <a:rPr lang="en-GB" sz="1000" dirty="0">
                <a:latin typeface="Twinkl" pitchFamily="2" charset="0"/>
              </a:rPr>
              <a:t>Jack and the beanstalk </a:t>
            </a:r>
          </a:p>
          <a:p>
            <a:r>
              <a:rPr lang="en-GB" sz="1000" dirty="0">
                <a:latin typeface="Twinkl" pitchFamily="2" charset="0"/>
              </a:rPr>
              <a:t>The three little pigs</a:t>
            </a:r>
          </a:p>
          <a:p>
            <a:r>
              <a:rPr lang="en-GB" sz="1000" dirty="0">
                <a:latin typeface="Twinkl" pitchFamily="2" charset="0"/>
              </a:rPr>
              <a:t>Goldilocks and the three bears</a:t>
            </a:r>
          </a:p>
          <a:p>
            <a:r>
              <a:rPr lang="en-GB" sz="1000" dirty="0">
                <a:latin typeface="Twinkl" pitchFamily="2" charset="0"/>
              </a:rPr>
              <a:t>The gingerbread man</a:t>
            </a:r>
          </a:p>
          <a:p>
            <a:pPr algn="ctr"/>
            <a:endParaRPr lang="en-GB" sz="1000" dirty="0">
              <a:latin typeface="SassoonPrimaryInfant" pitchFamily="2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101236"/>
              </p:ext>
            </p:extLst>
          </p:nvPr>
        </p:nvGraphicFramePr>
        <p:xfrm>
          <a:off x="6159723" y="823624"/>
          <a:ext cx="2835515" cy="1728797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097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78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677">
                <a:tc>
                  <a:txBody>
                    <a:bodyPr/>
                    <a:lstStyle/>
                    <a:p>
                      <a:r>
                        <a:rPr lang="en-GB" sz="1100" b="1" dirty="0"/>
                        <a:t>Key Vocabulary</a:t>
                      </a:r>
                      <a:r>
                        <a:rPr lang="en-GB" sz="1100" b="1" baseline="0" dirty="0"/>
                        <a:t> </a:t>
                      </a:r>
                      <a:endParaRPr lang="en-GB" sz="1100" b="1" dirty="0">
                        <a:latin typeface="SassoonPrimaryInfant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800" dirty="0">
                        <a:latin typeface="SassoonPrimaryInfant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808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Book vocab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Front cover, back cover, blurb, beginning middle and end, next, before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404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Fairy 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GB" sz="1000" baseline="0" dirty="0">
                          <a:latin typeface="SassoonPrimaryInfant"/>
                        </a:rPr>
                        <a:t>Story from a long time ago which is not 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9287">
                <a:tc>
                  <a:txBody>
                    <a:bodyPr/>
                    <a:lstStyle/>
                    <a:p>
                      <a:r>
                        <a:rPr lang="en-GB" sz="1000" dirty="0">
                          <a:latin typeface="+mn-lt"/>
                        </a:rPr>
                        <a:t>Character adjectives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000" dirty="0"/>
                        <a:t>Mean, nasty, kind, funny, mischievous, sly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42064" y="6503379"/>
            <a:ext cx="8515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SassoonPrimaryInfant" pitchFamily="2" charset="0"/>
              </a:rPr>
              <a:t>Although these are suggested activities for this topic, we are ultimately led by the interests and needs of the children.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763" y="535084"/>
            <a:ext cx="5850875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50" dirty="0">
                <a:latin typeface="SassoonPrimaryInfant" pitchFamily="2" charset="0"/>
              </a:rPr>
              <a:t>The characteristics of effective learning-</a:t>
            </a:r>
            <a:r>
              <a:rPr lang="en-GB" sz="1050" b="1" dirty="0">
                <a:latin typeface="SassoonPrimaryInfant" pitchFamily="2" charset="0"/>
              </a:rPr>
              <a:t> playing and exploring, active learning and creating and thinking critically</a:t>
            </a:r>
            <a:r>
              <a:rPr lang="en-GB" sz="1050" dirty="0">
                <a:latin typeface="SassoonPrimaryInfant" pitchFamily="2" charset="0"/>
              </a:rPr>
              <a:t>, underpin learning and development across all areas and support the child to remain an effective and motivated learner.</a:t>
            </a:r>
          </a:p>
        </p:txBody>
      </p:sp>
      <p:pic>
        <p:nvPicPr>
          <p:cNvPr id="1026" name="Picture 2" descr="Free Three Bears, Download Free Three Bears png images, Free ClipArts on  Clipart Library">
            <a:extLst>
              <a:ext uri="{FF2B5EF4-FFF2-40B4-BE49-F238E27FC236}">
                <a16:creationId xmlns:a16="http://schemas.microsoft.com/office/drawing/2014/main" id="{5785489E-5732-4D11-8419-EEBA861B7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176" y="2872545"/>
            <a:ext cx="1644774" cy="921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8" descr="1,192 World Book Day Illustrations &amp;amp; Clip Art - iStock">
            <a:extLst>
              <a:ext uri="{FF2B5EF4-FFF2-40B4-BE49-F238E27FC236}">
                <a16:creationId xmlns:a16="http://schemas.microsoft.com/office/drawing/2014/main" id="{29480DE2-75A9-4D5C-89C3-7AC0A1BAC0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678" y="5291115"/>
            <a:ext cx="658891" cy="466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6" descr="mother's day with heart and flowers - Clipart World">
            <a:extLst>
              <a:ext uri="{FF2B5EF4-FFF2-40B4-BE49-F238E27FC236}">
                <a16:creationId xmlns:a16="http://schemas.microsoft.com/office/drawing/2014/main" id="{40FCC9F6-A21D-4836-9E69-A112EA6CFB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979" y="5877413"/>
            <a:ext cx="708054" cy="70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9576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41393-8a06-40d9-8b96-2dd5565d32e1" xsi:nil="true"/>
    <lcf76f155ced4ddcb4097134ff3c332f xmlns="1bfd5f07-a558-44fe-8fd3-13be045d5caf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4576469B206F4397078BCFA0C84513" ma:contentTypeVersion="18" ma:contentTypeDescription="Create a new document." ma:contentTypeScope="" ma:versionID="2d254230d774afa91032e25c8e24cab4">
  <xsd:schema xmlns:xsd="http://www.w3.org/2001/XMLSchema" xmlns:xs="http://www.w3.org/2001/XMLSchema" xmlns:p="http://schemas.microsoft.com/office/2006/metadata/properties" xmlns:ns2="1bfd5f07-a558-44fe-8fd3-13be045d5caf" xmlns:ns3="cab41393-8a06-40d9-8b96-2dd5565d32e1" targetNamespace="http://schemas.microsoft.com/office/2006/metadata/properties" ma:root="true" ma:fieldsID="6ea1c65006c15d1bac2d7f594472888a" ns2:_="" ns3:_="">
    <xsd:import namespace="1bfd5f07-a558-44fe-8fd3-13be045d5caf"/>
    <xsd:import namespace="cab41393-8a06-40d9-8b96-2dd5565d32e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d5f07-a558-44fe-8fd3-13be045d5c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be9846c-2547-4ad3-b10d-ccbfcc032a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41393-8a06-40d9-8b96-2dd5565d32e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6e349ec-265a-4a2e-aff2-cef3c217d8de}" ma:internalName="TaxCatchAll" ma:showField="CatchAllData" ma:web="cab41393-8a06-40d9-8b96-2dd5565d32e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467CB3-4CF2-42BF-B493-F9F88EF752D6}">
  <ds:schemaRefs>
    <ds:schemaRef ds:uri="http://purl.org/dc/dcmitype/"/>
    <ds:schemaRef ds:uri="http://schemas.microsoft.com/office/2006/metadata/properties"/>
    <ds:schemaRef ds:uri="http://purl.org/dc/terms/"/>
    <ds:schemaRef ds:uri="http://schemas.microsoft.com/office/infopath/2007/PartnerControls"/>
    <ds:schemaRef ds:uri="cab41393-8a06-40d9-8b96-2dd5565d32e1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1bfd5f07-a558-44fe-8fd3-13be045d5caf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0323DB0-DA59-4509-A95F-CD57503C90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218B3D-2617-4B66-8733-850CC4BD28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fd5f07-a558-44fe-8fd3-13be045d5caf"/>
    <ds:schemaRef ds:uri="cab41393-8a06-40d9-8b96-2dd5565d32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540</Words>
  <Application>Microsoft Office PowerPoint</Application>
  <PresentationFormat>On-screen Show (4:3)</PresentationFormat>
  <Paragraphs>61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SassoonPrimaryInfant</vt:lpstr>
      <vt:lpstr>Twinkl</vt:lpstr>
      <vt:lpstr>Office Theme</vt:lpstr>
      <vt:lpstr>Who can tell a Story?   </vt:lpstr>
    </vt:vector>
  </TitlesOfParts>
  <Company>Miers Court Primary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R Term 3: What will I be?</dc:title>
  <dc:creator>Stacey Doherty</dc:creator>
  <cp:lastModifiedBy>SDoherty</cp:lastModifiedBy>
  <cp:revision>456</cp:revision>
  <dcterms:created xsi:type="dcterms:W3CDTF">2019-11-27T11:28:27Z</dcterms:created>
  <dcterms:modified xsi:type="dcterms:W3CDTF">2024-02-12T15:18:28Z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0x010100024576469B206F4397078BCFA0C84513</vt:lpwstr>
  </property>
  <property fmtid="{D5CDD505-2E9C-101B-9397-08002B2CF9AE}" pid="3" name="Order">
    <vt:r8>6421300</vt:r8>
  </property>
  <property fmtid="{D5CDD505-2E9C-101B-9397-08002B2CF9AE}" pid="4" name="MediaServiceImageTags">
    <vt:lpwstr/>
  </property>
</Properties>
</file>