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2" r:id="rId4"/>
  </p:sldMasterIdLst>
  <p:notesMasterIdLst>
    <p:notesMasterId r:id="rId15"/>
  </p:notesMasterIdLst>
  <p:sldIdLst>
    <p:sldId id="256" r:id="rId5"/>
    <p:sldId id="257" r:id="rId6"/>
    <p:sldId id="258" r:id="rId7"/>
    <p:sldId id="259" r:id="rId8"/>
    <p:sldId id="260" r:id="rId9"/>
    <p:sldId id="261" r:id="rId10"/>
    <p:sldId id="262" r:id="rId11"/>
    <p:sldId id="263" r:id="rId12"/>
    <p:sldId id="266" r:id="rId13"/>
    <p:sldId id="265" r:id="rId14"/>
  </p:sldIdLst>
  <p:sldSz cx="9753600" cy="73152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uise Jame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752"/>
    <a:srgbClr val="00A8E8"/>
    <a:srgbClr val="006497"/>
    <a:srgbClr val="9B9A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2"/>
  </p:normalViewPr>
  <p:slideViewPr>
    <p:cSldViewPr snapToGrid="0">
      <p:cViewPr>
        <p:scale>
          <a:sx n="103" d="100"/>
          <a:sy n="103" d="100"/>
        </p:scale>
        <p:origin x="181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p:cNvGrpSpPr/>
        <p:nvPr/>
      </p:nvGrpSpPr>
      <p:grpSpPr>
        <a:xfrm>
          <a:off x="0" y="0"/>
          <a:ext cx="0" cy="0"/>
          <a:chOff x="0" y="0"/>
          <a:chExt cx="0" cy="0"/>
        </a:xfrm>
      </p:grpSpPr>
      <p:sp>
        <p:nvSpPr>
          <p:cNvPr id="23" name="Google Shape;23;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 name="Google Shape;2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5b9459092f_0_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5b9459092f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g5b9459092f_0_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 name="Google Shape;32;g5b9459092f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g11f5821b724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 name="Google Shape;39;g11f5821b72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Google Shape;45;g11a980a7d51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 name="Google Shape;46;g11a980a7d5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1f5821b724_0_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1f5821b724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11f5821b724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11f5821b72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1f5821b724_0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11f5821b724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1f5821b724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1f5821b72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1f5821b724_0_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1f5821b724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48576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userDrawn="1">
  <p:cSld name="TITLE_5">
    <p:bg>
      <p:bgPr>
        <a:blipFill dpi="0" rotWithShape="1">
          <a:blip r:embed="rId2">
            <a:lum/>
          </a:blip>
          <a:srcRect/>
          <a:stretch>
            <a:fillRect/>
          </a:stretch>
        </a:blipFill>
        <a:effectLst/>
      </p:bgPr>
    </p:bg>
    <p:spTree>
      <p:nvGrpSpPr>
        <p:cNvPr id="1" name="Shape 7"/>
        <p:cNvGrpSpPr/>
        <p:nvPr/>
      </p:nvGrpSpPr>
      <p:grpSpPr>
        <a:xfrm>
          <a:off x="0" y="0"/>
          <a:ext cx="0" cy="0"/>
          <a:chOff x="0" y="0"/>
          <a:chExt cx="0" cy="0"/>
        </a:xfrm>
      </p:grpSpPr>
      <p:sp>
        <p:nvSpPr>
          <p:cNvPr id="4" name="Rectangle 3">
            <a:extLst>
              <a:ext uri="{FF2B5EF4-FFF2-40B4-BE49-F238E27FC236}">
                <a16:creationId xmlns:a16="http://schemas.microsoft.com/office/drawing/2014/main" id="{9679F876-7185-C265-B151-CD97570A653E}"/>
              </a:ext>
            </a:extLst>
          </p:cNvPr>
          <p:cNvSpPr>
            <a:spLocks noGrp="1" noRot="1" noMove="1" noResize="1" noEditPoints="1" noAdjustHandles="1" noChangeArrowheads="1" noChangeShapeType="1"/>
          </p:cNvSpPr>
          <p:nvPr userDrawn="1"/>
        </p:nvSpPr>
        <p:spPr>
          <a:xfrm>
            <a:off x="4191000" y="5676900"/>
            <a:ext cx="1371600" cy="1193800"/>
          </a:xfrm>
          <a:prstGeom prst="rect">
            <a:avLst/>
          </a:prstGeom>
          <a:solidFill>
            <a:srgbClr val="00A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Logo, company name&#10;&#10;Description automatically generated">
            <a:extLst>
              <a:ext uri="{FF2B5EF4-FFF2-40B4-BE49-F238E27FC236}">
                <a16:creationId xmlns:a16="http://schemas.microsoft.com/office/drawing/2014/main" id="{526EB19A-9278-F7ED-9EE1-0B2C5F28D4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129278" y="5322824"/>
            <a:ext cx="1495044" cy="95097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Aims" userDrawn="1">
  <p:cSld name="TITLE_5_1">
    <p:bg>
      <p:bgPr>
        <a:blipFill>
          <a:blip r:embed="rId2"/>
          <a:stretch>
            <a:fillRect/>
          </a:stretch>
        </a:blipFill>
        <a:effectLst/>
      </p:bgPr>
    </p:bg>
    <p:spTree>
      <p:nvGrpSpPr>
        <p:cNvPr id="1" name="Shape 10"/>
        <p:cNvGrpSpPr/>
        <p:nvPr/>
      </p:nvGrpSpPr>
      <p:grpSpPr>
        <a:xfrm>
          <a:off x="0" y="0"/>
          <a:ext cx="0" cy="0"/>
          <a:chOff x="0" y="0"/>
          <a:chExt cx="0" cy="0"/>
        </a:xfrm>
      </p:grpSpPr>
      <p:sp>
        <p:nvSpPr>
          <p:cNvPr id="12" name="Google Shape;12;p3"/>
          <p:cNvSpPr txBox="1">
            <a:spLocks noGrp="1"/>
          </p:cNvSpPr>
          <p:nvPr>
            <p:ph type="title"/>
          </p:nvPr>
        </p:nvSpPr>
        <p:spPr>
          <a:xfrm>
            <a:off x="721800" y="696750"/>
            <a:ext cx="8310000" cy="8061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None/>
              <a:defRPr sz="3600" b="1"/>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3" name="Google Shape;13;p3"/>
          <p:cNvSpPr txBox="1">
            <a:spLocks noGrp="1"/>
          </p:cNvSpPr>
          <p:nvPr>
            <p:ph type="body" idx="1"/>
          </p:nvPr>
        </p:nvSpPr>
        <p:spPr>
          <a:xfrm>
            <a:off x="721900" y="1383800"/>
            <a:ext cx="8310000" cy="1535100"/>
          </a:xfrm>
          <a:prstGeom prst="rect">
            <a:avLst/>
          </a:prstGeom>
          <a:noFill/>
          <a:ln>
            <a:noFill/>
          </a:ln>
        </p:spPr>
        <p:txBody>
          <a:bodyPr spcFirstLastPara="1" wrap="square" lIns="91425" tIns="91425" rIns="91425" bIns="91425" anchor="t" anchorCtr="0">
            <a:noAutofit/>
          </a:bodyPr>
          <a:lstStyle>
            <a:lvl1pPr marL="457200" lvl="0" indent="-342900">
              <a:spcBef>
                <a:spcPts val="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dirty="0"/>
          </a:p>
        </p:txBody>
      </p:sp>
      <p:sp>
        <p:nvSpPr>
          <p:cNvPr id="14" name="Google Shape;14;p3"/>
          <p:cNvSpPr txBox="1">
            <a:spLocks noGrp="1"/>
          </p:cNvSpPr>
          <p:nvPr>
            <p:ph type="title" idx="2"/>
          </p:nvPr>
        </p:nvSpPr>
        <p:spPr>
          <a:xfrm>
            <a:off x="721800" y="3211450"/>
            <a:ext cx="8310000" cy="806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3600" b="1"/>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dirty="0"/>
          </a:p>
        </p:txBody>
      </p:sp>
      <p:sp>
        <p:nvSpPr>
          <p:cNvPr id="15" name="Google Shape;15;p3"/>
          <p:cNvSpPr txBox="1">
            <a:spLocks noGrp="1"/>
          </p:cNvSpPr>
          <p:nvPr>
            <p:ph type="body" idx="3"/>
          </p:nvPr>
        </p:nvSpPr>
        <p:spPr>
          <a:xfrm>
            <a:off x="721900" y="3898500"/>
            <a:ext cx="8310000" cy="15351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dirty="0"/>
          </a:p>
        </p:txBody>
      </p:sp>
      <p:sp>
        <p:nvSpPr>
          <p:cNvPr id="7" name="Rectangle: Rounded Corners 6">
            <a:extLst>
              <a:ext uri="{FF2B5EF4-FFF2-40B4-BE49-F238E27FC236}">
                <a16:creationId xmlns:a16="http://schemas.microsoft.com/office/drawing/2014/main" id="{1C7CB0DD-E332-4D82-8A96-8EAD17789B99}"/>
              </a:ext>
            </a:extLst>
          </p:cNvPr>
          <p:cNvSpPr/>
          <p:nvPr userDrawn="1"/>
        </p:nvSpPr>
        <p:spPr>
          <a:xfrm>
            <a:off x="541538" y="550416"/>
            <a:ext cx="8682361" cy="6223246"/>
          </a:xfrm>
          <a:prstGeom prst="roundRect">
            <a:avLst>
              <a:gd name="adj" fmla="val 14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userDrawn="1">
  <p:cSld name="TITLE_5_1_2">
    <p:bg>
      <p:bgPr>
        <a:blipFill dpi="0" rotWithShape="1">
          <a:blip r:embed="rId2">
            <a:lum/>
          </a:blip>
          <a:srcRect/>
          <a:stretch>
            <a:fillRect/>
          </a:stretch>
        </a:blipFill>
        <a:effectLst/>
      </p:bgPr>
    </p:bg>
    <p:spTree>
      <p:nvGrpSpPr>
        <p:cNvPr id="1" name="Shape 16"/>
        <p:cNvGrpSpPr/>
        <p:nvPr/>
      </p:nvGrpSpPr>
      <p:grpSpPr>
        <a:xfrm>
          <a:off x="0" y="0"/>
          <a:ext cx="0" cy="0"/>
          <a:chOff x="0" y="0"/>
          <a:chExt cx="0" cy="0"/>
        </a:xfrm>
      </p:grpSpPr>
      <p:sp>
        <p:nvSpPr>
          <p:cNvPr id="18" name="Google Shape;18;p4"/>
          <p:cNvSpPr txBox="1">
            <a:spLocks noGrp="1"/>
          </p:cNvSpPr>
          <p:nvPr>
            <p:ph type="title"/>
          </p:nvPr>
        </p:nvSpPr>
        <p:spPr>
          <a:xfrm>
            <a:off x="721750" y="679600"/>
            <a:ext cx="8310000" cy="806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3600" b="1"/>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19" name="Google Shape;19;p4"/>
          <p:cNvSpPr txBox="1">
            <a:spLocks noGrp="1"/>
          </p:cNvSpPr>
          <p:nvPr>
            <p:ph type="body" idx="1"/>
          </p:nvPr>
        </p:nvSpPr>
        <p:spPr>
          <a:xfrm>
            <a:off x="721850" y="1519050"/>
            <a:ext cx="8310000" cy="1535100"/>
          </a:xfrm>
          <a:prstGeom prst="rect">
            <a:avLst/>
          </a:prstGeom>
          <a:noFill/>
          <a:ln>
            <a:noFill/>
          </a:ln>
        </p:spPr>
        <p:txBody>
          <a:bodyPr spcFirstLastPara="1" wrap="square" lIns="91425" tIns="91425" rIns="91425" bIns="91425" anchor="t" anchorCtr="0">
            <a:no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dirty="0"/>
          </a:p>
        </p:txBody>
      </p:sp>
      <p:sp>
        <p:nvSpPr>
          <p:cNvPr id="2" name="Rectangle: Rounded Corners 1">
            <a:extLst>
              <a:ext uri="{FF2B5EF4-FFF2-40B4-BE49-F238E27FC236}">
                <a16:creationId xmlns:a16="http://schemas.microsoft.com/office/drawing/2014/main" id="{1A7B8FF8-8BB6-405F-9B43-4219FB28F4A3}"/>
              </a:ext>
            </a:extLst>
          </p:cNvPr>
          <p:cNvSpPr/>
          <p:nvPr userDrawn="1"/>
        </p:nvSpPr>
        <p:spPr>
          <a:xfrm>
            <a:off x="541538" y="550416"/>
            <a:ext cx="8682361" cy="6223246"/>
          </a:xfrm>
          <a:prstGeom prst="roundRect">
            <a:avLst>
              <a:gd name="adj" fmla="val 14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d">
  <p:cSld name="TITLE_5_1_1">
    <p:bg>
      <p:bgPr>
        <a:blipFill dpi="0" rotWithShape="1">
          <a:blip r:embed="rId2">
            <a:lum/>
          </a:blip>
          <a:srcRect/>
          <a:stretch>
            <a:fillRect/>
          </a:stretch>
        </a:blipFill>
        <a:effectLst/>
      </p:bgPr>
    </p:bg>
    <p:spTree>
      <p:nvGrpSpPr>
        <p:cNvPr id="1" name="Shape 20"/>
        <p:cNvGrpSpPr/>
        <p:nvPr/>
      </p:nvGrpSpPr>
      <p:grpSpPr>
        <a:xfrm>
          <a:off x="0" y="0"/>
          <a:ext cx="0" cy="0"/>
          <a:chOff x="0" y="0"/>
          <a:chExt cx="0" cy="0"/>
        </a:xfrm>
      </p:grpSpPr>
      <p:pic>
        <p:nvPicPr>
          <p:cNvPr id="2" name="Picture 1" descr="Logo, company name&#10;&#10;Description automatically generated">
            <a:extLst>
              <a:ext uri="{FF2B5EF4-FFF2-40B4-BE49-F238E27FC236}">
                <a16:creationId xmlns:a16="http://schemas.microsoft.com/office/drawing/2014/main" id="{85B591E6-DAFB-946C-DF25-EA6058F8BB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244687" y="3289837"/>
            <a:ext cx="1495044" cy="95097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9037288" y="6632131"/>
            <a:ext cx="585300" cy="559800"/>
          </a:xfrm>
          <a:prstGeom prst="rect">
            <a:avLst/>
          </a:prstGeom>
          <a:noFill/>
          <a:ln>
            <a:noFill/>
          </a:ln>
        </p:spPr>
        <p:txBody>
          <a:bodyPr spcFirstLastPara="1" wrap="square" lIns="137550" tIns="137550" rIns="137550" bIns="137550" anchor="ctr" anchorCtr="0">
            <a:noAutofit/>
          </a:bodyPr>
          <a:lstStyle>
            <a:lvl1pPr lvl="0" algn="r">
              <a:buNone/>
              <a:defRPr sz="1500">
                <a:solidFill>
                  <a:schemeClr val="dk2"/>
                </a:solidFill>
              </a:defRPr>
            </a:lvl1pPr>
            <a:lvl2pPr lvl="1" algn="r">
              <a:buNone/>
              <a:defRPr sz="1500">
                <a:solidFill>
                  <a:schemeClr val="dk2"/>
                </a:solidFill>
              </a:defRPr>
            </a:lvl2pPr>
            <a:lvl3pPr lvl="2" algn="r">
              <a:buNone/>
              <a:defRPr sz="1500">
                <a:solidFill>
                  <a:schemeClr val="dk2"/>
                </a:solidFill>
              </a:defRPr>
            </a:lvl3pPr>
            <a:lvl4pPr lvl="3" algn="r">
              <a:buNone/>
              <a:defRPr sz="1500">
                <a:solidFill>
                  <a:schemeClr val="dk2"/>
                </a:solidFill>
              </a:defRPr>
            </a:lvl4pPr>
            <a:lvl5pPr lvl="4" algn="r">
              <a:buNone/>
              <a:defRPr sz="1500">
                <a:solidFill>
                  <a:schemeClr val="dk2"/>
                </a:solidFill>
              </a:defRPr>
            </a:lvl5pPr>
            <a:lvl6pPr lvl="5" algn="r">
              <a:buNone/>
              <a:defRPr sz="1500">
                <a:solidFill>
                  <a:schemeClr val="dk2"/>
                </a:solidFill>
              </a:defRPr>
            </a:lvl6pPr>
            <a:lvl7pPr lvl="6" algn="r">
              <a:buNone/>
              <a:defRPr sz="1500">
                <a:solidFill>
                  <a:schemeClr val="dk2"/>
                </a:solidFill>
              </a:defRPr>
            </a:lvl7pPr>
            <a:lvl8pPr lvl="7" algn="r">
              <a:buNone/>
              <a:defRPr sz="1500">
                <a:solidFill>
                  <a:schemeClr val="dk2"/>
                </a:solidFill>
              </a:defRPr>
            </a:lvl8pPr>
            <a:lvl9pPr lvl="8" algn="r">
              <a:buNone/>
              <a:defRPr sz="15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3.tiff"/><Relationship Id="rId4" Type="http://schemas.openxmlformats.org/officeDocument/2006/relationships/image" Target="../media/image12.tiff"/></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2" name="Rectangle 1">
            <a:extLst>
              <a:ext uri="{FF2B5EF4-FFF2-40B4-BE49-F238E27FC236}">
                <a16:creationId xmlns:a16="http://schemas.microsoft.com/office/drawing/2014/main" id="{8936012A-85DE-4681-BC2A-1A7A12B1A869}"/>
              </a:ext>
            </a:extLst>
          </p:cNvPr>
          <p:cNvSpPr/>
          <p:nvPr/>
        </p:nvSpPr>
        <p:spPr>
          <a:xfrm>
            <a:off x="690850" y="546754"/>
            <a:ext cx="8359950" cy="1347592"/>
          </a:xfrm>
          <a:prstGeom prst="rect">
            <a:avLst/>
          </a:prstGeom>
          <a:solidFill>
            <a:srgbClr val="0064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Google Shape;34;p7"/>
          <p:cNvSpPr txBox="1">
            <a:spLocks noGrp="1"/>
          </p:cNvSpPr>
          <p:nvPr>
            <p:ph type="title"/>
          </p:nvPr>
        </p:nvSpPr>
        <p:spPr>
          <a:xfrm>
            <a:off x="671800" y="594323"/>
            <a:ext cx="8310000" cy="123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solidFill>
                  <a:schemeClr val="bg1"/>
                </a:solidFill>
                <a:latin typeface="Roboto" panose="02000000000000000000" pitchFamily="2" charset="0"/>
                <a:ea typeface="Roboto" panose="02000000000000000000" pitchFamily="2" charset="0"/>
              </a:rPr>
              <a:t>What is the Year 1 Phonics Screening Check? </a:t>
            </a:r>
            <a:endParaRPr dirty="0">
              <a:solidFill>
                <a:schemeClr val="bg1"/>
              </a:solidFill>
              <a:latin typeface="Roboto" panose="02000000000000000000" pitchFamily="2" charset="0"/>
              <a:ea typeface="Roboto" panose="02000000000000000000" pitchFamily="2" charset="0"/>
            </a:endParaRPr>
          </a:p>
        </p:txBody>
      </p:sp>
      <p:grpSp>
        <p:nvGrpSpPr>
          <p:cNvPr id="5" name="Group 4">
            <a:extLst>
              <a:ext uri="{FF2B5EF4-FFF2-40B4-BE49-F238E27FC236}">
                <a16:creationId xmlns:a16="http://schemas.microsoft.com/office/drawing/2014/main" id="{6B46D321-16C5-4F15-A541-EE70823EDF74}"/>
              </a:ext>
            </a:extLst>
          </p:cNvPr>
          <p:cNvGrpSpPr/>
          <p:nvPr/>
        </p:nvGrpSpPr>
        <p:grpSpPr>
          <a:xfrm>
            <a:off x="-9427" y="1951441"/>
            <a:ext cx="6777872" cy="562452"/>
            <a:chOff x="0" y="2060351"/>
            <a:chExt cx="6777872" cy="562452"/>
          </a:xfrm>
        </p:grpSpPr>
        <p:sp>
          <p:nvSpPr>
            <p:cNvPr id="4" name="Rectangle 3">
              <a:extLst>
                <a:ext uri="{FF2B5EF4-FFF2-40B4-BE49-F238E27FC236}">
                  <a16:creationId xmlns:a16="http://schemas.microsoft.com/office/drawing/2014/main" id="{710D7815-4303-443C-A4F5-5E94607DC37F}"/>
                </a:ext>
              </a:extLst>
            </p:cNvPr>
            <p:cNvSpPr/>
            <p:nvPr/>
          </p:nvSpPr>
          <p:spPr>
            <a:xfrm>
              <a:off x="0" y="2060351"/>
              <a:ext cx="6777872" cy="562452"/>
            </a:xfrm>
            <a:prstGeom prst="rect">
              <a:avLst/>
            </a:prstGeom>
            <a:solidFill>
              <a:srgbClr val="EC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dirty="0"/>
            </a:p>
          </p:txBody>
        </p:sp>
        <p:sp>
          <p:nvSpPr>
            <p:cNvPr id="3" name="TextBox 2">
              <a:extLst>
                <a:ext uri="{FF2B5EF4-FFF2-40B4-BE49-F238E27FC236}">
                  <a16:creationId xmlns:a16="http://schemas.microsoft.com/office/drawing/2014/main" id="{EC9F967C-1A76-4057-80E7-21E91F62DEDA}"/>
                </a:ext>
              </a:extLst>
            </p:cNvPr>
            <p:cNvSpPr txBox="1"/>
            <p:nvPr/>
          </p:nvSpPr>
          <p:spPr>
            <a:xfrm>
              <a:off x="575035" y="2113654"/>
              <a:ext cx="6066725" cy="492443"/>
            </a:xfrm>
            <a:prstGeom prst="rect">
              <a:avLst/>
            </a:prstGeom>
            <a:noFill/>
          </p:spPr>
          <p:txBody>
            <a:bodyPr wrap="square" rtlCol="0">
              <a:spAutoFit/>
            </a:bodyPr>
            <a:lstStyle/>
            <a:p>
              <a:pPr marL="285750" indent="-285750">
                <a:buSzPct val="138000"/>
                <a:buFont typeface="Arial" panose="020B0604020202020204" pitchFamily="34" charset="0"/>
                <a:buChar char="•"/>
              </a:pPr>
              <a:r>
                <a:rPr lang="en-GB" sz="1300" dirty="0">
                  <a:latin typeface="Roboto" panose="02000000000000000000" pitchFamily="2" charset="0"/>
                  <a:ea typeface="Roboto" panose="02000000000000000000" pitchFamily="2" charset="0"/>
                </a:rPr>
                <a:t>The Phonics Screening Check will take place in year 1, the week beginning the 8</a:t>
              </a:r>
              <a:r>
                <a:rPr lang="en-GB" sz="1300" baseline="30000" dirty="0">
                  <a:latin typeface="Roboto" panose="02000000000000000000" pitchFamily="2" charset="0"/>
                  <a:ea typeface="Roboto" panose="02000000000000000000" pitchFamily="2" charset="0"/>
                </a:rPr>
                <a:t>th</a:t>
              </a:r>
              <a:r>
                <a:rPr lang="en-GB" sz="1300" dirty="0">
                  <a:latin typeface="Roboto" panose="02000000000000000000" pitchFamily="2" charset="0"/>
                  <a:ea typeface="Roboto" panose="02000000000000000000" pitchFamily="2" charset="0"/>
                </a:rPr>
                <a:t> June.</a:t>
              </a:r>
            </a:p>
          </p:txBody>
        </p:sp>
      </p:grpSp>
      <p:grpSp>
        <p:nvGrpSpPr>
          <p:cNvPr id="6" name="Group 5">
            <a:extLst>
              <a:ext uri="{FF2B5EF4-FFF2-40B4-BE49-F238E27FC236}">
                <a16:creationId xmlns:a16="http://schemas.microsoft.com/office/drawing/2014/main" id="{B4BB887A-E5DD-4C82-92CB-A9CDAE071E1C}"/>
              </a:ext>
            </a:extLst>
          </p:cNvPr>
          <p:cNvGrpSpPr/>
          <p:nvPr/>
        </p:nvGrpSpPr>
        <p:grpSpPr>
          <a:xfrm>
            <a:off x="1048" y="2581025"/>
            <a:ext cx="6806347" cy="416002"/>
            <a:chOff x="1048" y="2581025"/>
            <a:chExt cx="6806347" cy="416002"/>
          </a:xfrm>
        </p:grpSpPr>
        <p:sp>
          <p:nvSpPr>
            <p:cNvPr id="10" name="Rectangle 9">
              <a:extLst>
                <a:ext uri="{FF2B5EF4-FFF2-40B4-BE49-F238E27FC236}">
                  <a16:creationId xmlns:a16="http://schemas.microsoft.com/office/drawing/2014/main" id="{740794A1-B2BA-46B7-99D5-B38434CB2DFC}"/>
                </a:ext>
              </a:extLst>
            </p:cNvPr>
            <p:cNvSpPr/>
            <p:nvPr/>
          </p:nvSpPr>
          <p:spPr>
            <a:xfrm>
              <a:off x="1048" y="2581025"/>
              <a:ext cx="6777872" cy="416002"/>
            </a:xfrm>
            <a:prstGeom prst="rect">
              <a:avLst/>
            </a:prstGeom>
            <a:solidFill>
              <a:srgbClr val="9B9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dirty="0"/>
            </a:p>
          </p:txBody>
        </p:sp>
        <p:sp>
          <p:nvSpPr>
            <p:cNvPr id="11" name="TextBox 10">
              <a:extLst>
                <a:ext uri="{FF2B5EF4-FFF2-40B4-BE49-F238E27FC236}">
                  <a16:creationId xmlns:a16="http://schemas.microsoft.com/office/drawing/2014/main" id="{B00330E3-7D2E-4B17-918C-EA527FA359AC}"/>
                </a:ext>
              </a:extLst>
            </p:cNvPr>
            <p:cNvSpPr txBox="1"/>
            <p:nvPr/>
          </p:nvSpPr>
          <p:spPr>
            <a:xfrm>
              <a:off x="472582" y="2637507"/>
              <a:ext cx="6334813" cy="292388"/>
            </a:xfrm>
            <a:prstGeom prst="rect">
              <a:avLst/>
            </a:prstGeom>
            <a:noFill/>
          </p:spPr>
          <p:txBody>
            <a:bodyPr wrap="square" rtlCol="0">
              <a:spAutoFit/>
            </a:bodyPr>
            <a:lstStyle/>
            <a:p>
              <a:pPr marL="400050" lvl="0" indent="-285750" algn="l" rtl="0">
                <a:spcBef>
                  <a:spcPts val="0"/>
                </a:spcBef>
                <a:spcAft>
                  <a:spcPts val="0"/>
                </a:spcAft>
                <a:buSzPts val="1800"/>
                <a:buFont typeface="Arial" panose="020B0604020202020204" pitchFamily="34" charset="0"/>
                <a:buChar char="•"/>
              </a:pPr>
              <a:r>
                <a:rPr lang="en-GB" sz="1300" dirty="0">
                  <a:latin typeface="Roboto" panose="02000000000000000000" pitchFamily="2" charset="0"/>
                  <a:ea typeface="Roboto" panose="02000000000000000000" pitchFamily="2" charset="0"/>
                </a:rPr>
                <a:t>Children throughout the country will take the test during the same week. </a:t>
              </a:r>
            </a:p>
          </p:txBody>
        </p:sp>
      </p:grpSp>
      <p:grpSp>
        <p:nvGrpSpPr>
          <p:cNvPr id="26" name="Group 25">
            <a:extLst>
              <a:ext uri="{FF2B5EF4-FFF2-40B4-BE49-F238E27FC236}">
                <a16:creationId xmlns:a16="http://schemas.microsoft.com/office/drawing/2014/main" id="{2A20F058-CBC2-4970-9AF2-1E05E27A45FD}"/>
              </a:ext>
            </a:extLst>
          </p:cNvPr>
          <p:cNvGrpSpPr/>
          <p:nvPr/>
        </p:nvGrpSpPr>
        <p:grpSpPr>
          <a:xfrm>
            <a:off x="-18852" y="3559381"/>
            <a:ext cx="9153427" cy="646225"/>
            <a:chOff x="-18852" y="3559381"/>
            <a:chExt cx="9153427" cy="646225"/>
          </a:xfrm>
        </p:grpSpPr>
        <p:sp>
          <p:nvSpPr>
            <p:cNvPr id="15" name="Rectangle 14">
              <a:extLst>
                <a:ext uri="{FF2B5EF4-FFF2-40B4-BE49-F238E27FC236}">
                  <a16:creationId xmlns:a16="http://schemas.microsoft.com/office/drawing/2014/main" id="{4B18E8BB-FEF5-495F-9ADE-D16D0B24FFC7}"/>
                </a:ext>
              </a:extLst>
            </p:cNvPr>
            <p:cNvSpPr/>
            <p:nvPr/>
          </p:nvSpPr>
          <p:spPr>
            <a:xfrm>
              <a:off x="-18852" y="3559381"/>
              <a:ext cx="9153427" cy="646225"/>
            </a:xfrm>
            <a:prstGeom prst="rect">
              <a:avLst/>
            </a:prstGeom>
            <a:solidFill>
              <a:srgbClr val="9B9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dirty="0"/>
            </a:p>
          </p:txBody>
        </p:sp>
        <p:sp>
          <p:nvSpPr>
            <p:cNvPr id="16" name="TextBox 15">
              <a:extLst>
                <a:ext uri="{FF2B5EF4-FFF2-40B4-BE49-F238E27FC236}">
                  <a16:creationId xmlns:a16="http://schemas.microsoft.com/office/drawing/2014/main" id="{4E4A5EE5-87AA-475A-A510-B2220CB3D763}"/>
                </a:ext>
              </a:extLst>
            </p:cNvPr>
            <p:cNvSpPr txBox="1"/>
            <p:nvPr/>
          </p:nvSpPr>
          <p:spPr>
            <a:xfrm>
              <a:off x="443059" y="3617175"/>
              <a:ext cx="8598117" cy="492443"/>
            </a:xfrm>
            <a:prstGeom prst="rect">
              <a:avLst/>
            </a:prstGeom>
            <a:noFill/>
          </p:spPr>
          <p:txBody>
            <a:bodyPr wrap="square" rtlCol="0">
              <a:spAutoFit/>
            </a:bodyPr>
            <a:lstStyle/>
            <a:p>
              <a:pPr marL="400050" lvl="0" indent="-285750" algn="l" rtl="0">
                <a:spcBef>
                  <a:spcPts val="0"/>
                </a:spcBef>
                <a:spcAft>
                  <a:spcPts val="0"/>
                </a:spcAft>
                <a:buSzPts val="1800"/>
                <a:buFont typeface="Arial" panose="020B0604020202020204" pitchFamily="34" charset="0"/>
                <a:buChar char="•"/>
              </a:pPr>
              <a:r>
                <a:rPr lang="en-GB" sz="1300" dirty="0">
                  <a:latin typeface="Roboto" panose="02000000000000000000" pitchFamily="2" charset="0"/>
                  <a:ea typeface="Roboto" panose="02000000000000000000" pitchFamily="2" charset="0"/>
                </a:rPr>
                <a:t>Children in year 2 will also take the check if they did not achieve the required outcome when in year 1 or if they have not taken the test before.</a:t>
              </a:r>
            </a:p>
          </p:txBody>
        </p:sp>
      </p:grpSp>
      <p:grpSp>
        <p:nvGrpSpPr>
          <p:cNvPr id="23" name="Group 22">
            <a:extLst>
              <a:ext uri="{FF2B5EF4-FFF2-40B4-BE49-F238E27FC236}">
                <a16:creationId xmlns:a16="http://schemas.microsoft.com/office/drawing/2014/main" id="{6EDD5BAA-DBC4-4D49-9AF6-5027FCB6606B}"/>
              </a:ext>
            </a:extLst>
          </p:cNvPr>
          <p:cNvGrpSpPr/>
          <p:nvPr/>
        </p:nvGrpSpPr>
        <p:grpSpPr>
          <a:xfrm>
            <a:off x="0" y="5067083"/>
            <a:ext cx="9153427" cy="633298"/>
            <a:chOff x="0" y="5067083"/>
            <a:chExt cx="9153427" cy="633298"/>
          </a:xfrm>
        </p:grpSpPr>
        <p:sp>
          <p:nvSpPr>
            <p:cNvPr id="19" name="Rectangle 18">
              <a:extLst>
                <a:ext uri="{FF2B5EF4-FFF2-40B4-BE49-F238E27FC236}">
                  <a16:creationId xmlns:a16="http://schemas.microsoft.com/office/drawing/2014/main" id="{F282EB50-A82E-44B6-817E-E15F083A470A}"/>
                </a:ext>
              </a:extLst>
            </p:cNvPr>
            <p:cNvSpPr/>
            <p:nvPr/>
          </p:nvSpPr>
          <p:spPr>
            <a:xfrm>
              <a:off x="0" y="5067083"/>
              <a:ext cx="9153427" cy="633298"/>
            </a:xfrm>
            <a:prstGeom prst="rect">
              <a:avLst/>
            </a:prstGeom>
            <a:solidFill>
              <a:srgbClr val="9B9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dirty="0"/>
            </a:p>
          </p:txBody>
        </p:sp>
        <p:sp>
          <p:nvSpPr>
            <p:cNvPr id="20" name="TextBox 19">
              <a:extLst>
                <a:ext uri="{FF2B5EF4-FFF2-40B4-BE49-F238E27FC236}">
                  <a16:creationId xmlns:a16="http://schemas.microsoft.com/office/drawing/2014/main" id="{BFBC5DBE-6995-4565-965A-E533D0FC1CDD}"/>
                </a:ext>
              </a:extLst>
            </p:cNvPr>
            <p:cNvSpPr txBox="1"/>
            <p:nvPr/>
          </p:nvSpPr>
          <p:spPr>
            <a:xfrm>
              <a:off x="353787" y="5121533"/>
              <a:ext cx="8598117" cy="492443"/>
            </a:xfrm>
            <a:prstGeom prst="rect">
              <a:avLst/>
            </a:prstGeom>
            <a:noFill/>
          </p:spPr>
          <p:txBody>
            <a:bodyPr wrap="square" rtlCol="0">
              <a:spAutoFit/>
            </a:bodyPr>
            <a:lstStyle/>
            <a:p>
              <a:pPr marL="400050" lvl="0" indent="-285750" algn="l" rtl="0">
                <a:spcBef>
                  <a:spcPts val="0"/>
                </a:spcBef>
                <a:spcAft>
                  <a:spcPts val="0"/>
                </a:spcAft>
                <a:buSzPts val="1800"/>
                <a:buFont typeface="Arial" panose="020B0604020202020204" pitchFamily="34" charset="0"/>
                <a:buChar char="•"/>
              </a:pPr>
              <a:r>
                <a:rPr lang="en-GB" sz="1300" dirty="0">
                  <a:latin typeface="Roboto" panose="02000000000000000000" pitchFamily="2" charset="0"/>
                  <a:ea typeface="Roboto" panose="02000000000000000000" pitchFamily="2" charset="0"/>
                </a:rPr>
                <a:t>The Phonics Screening Check is designed to allow teachers to assess whether children have made good progress within their phonics learning and if they have reached an expected standard. </a:t>
              </a:r>
            </a:p>
          </p:txBody>
        </p:sp>
      </p:grpSp>
      <p:grpSp>
        <p:nvGrpSpPr>
          <p:cNvPr id="27" name="Group 26">
            <a:extLst>
              <a:ext uri="{FF2B5EF4-FFF2-40B4-BE49-F238E27FC236}">
                <a16:creationId xmlns:a16="http://schemas.microsoft.com/office/drawing/2014/main" id="{6A9142BC-332B-47B3-89C9-4EC9AC23CB1D}"/>
              </a:ext>
            </a:extLst>
          </p:cNvPr>
          <p:cNvGrpSpPr/>
          <p:nvPr/>
        </p:nvGrpSpPr>
        <p:grpSpPr>
          <a:xfrm>
            <a:off x="-1" y="3070719"/>
            <a:ext cx="9501473" cy="392674"/>
            <a:chOff x="-1" y="3070719"/>
            <a:chExt cx="9501473" cy="392674"/>
          </a:xfrm>
        </p:grpSpPr>
        <p:sp>
          <p:nvSpPr>
            <p:cNvPr id="13" name="Rectangle 12">
              <a:extLst>
                <a:ext uri="{FF2B5EF4-FFF2-40B4-BE49-F238E27FC236}">
                  <a16:creationId xmlns:a16="http://schemas.microsoft.com/office/drawing/2014/main" id="{4B0F8F27-0628-4281-ADEB-64CE71226D84}"/>
                </a:ext>
              </a:extLst>
            </p:cNvPr>
            <p:cNvSpPr/>
            <p:nvPr/>
          </p:nvSpPr>
          <p:spPr>
            <a:xfrm>
              <a:off x="-1" y="3070719"/>
              <a:ext cx="9125149" cy="392674"/>
            </a:xfrm>
            <a:prstGeom prst="rect">
              <a:avLst/>
            </a:prstGeom>
            <a:solidFill>
              <a:srgbClr val="EC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dirty="0"/>
            </a:p>
          </p:txBody>
        </p:sp>
        <p:sp>
          <p:nvSpPr>
            <p:cNvPr id="14" name="TextBox 13">
              <a:extLst>
                <a:ext uri="{FF2B5EF4-FFF2-40B4-BE49-F238E27FC236}">
                  <a16:creationId xmlns:a16="http://schemas.microsoft.com/office/drawing/2014/main" id="{E9E819DC-5877-4C40-8502-E9E54D5AED78}"/>
                </a:ext>
              </a:extLst>
            </p:cNvPr>
            <p:cNvSpPr txBox="1"/>
            <p:nvPr/>
          </p:nvSpPr>
          <p:spPr>
            <a:xfrm>
              <a:off x="472582" y="3118104"/>
              <a:ext cx="9028890" cy="292388"/>
            </a:xfrm>
            <a:prstGeom prst="rect">
              <a:avLst/>
            </a:prstGeom>
            <a:noFill/>
          </p:spPr>
          <p:txBody>
            <a:bodyPr wrap="square" rtlCol="0">
              <a:spAutoFit/>
            </a:bodyPr>
            <a:lstStyle/>
            <a:p>
              <a:pPr marL="400050" lvl="0" indent="-285750" algn="l" rtl="0">
                <a:spcBef>
                  <a:spcPts val="0"/>
                </a:spcBef>
                <a:spcAft>
                  <a:spcPts val="0"/>
                </a:spcAft>
                <a:buSzPts val="1800"/>
                <a:buFont typeface="Arial" panose="020B0604020202020204" pitchFamily="34" charset="0"/>
                <a:buChar char="•"/>
              </a:pPr>
              <a:r>
                <a:rPr lang="en-GB" sz="1300" dirty="0">
                  <a:latin typeface="Roboto" panose="02000000000000000000" pitchFamily="2" charset="0"/>
                  <a:ea typeface="Roboto" panose="02000000000000000000" pitchFamily="2" charset="0"/>
                </a:rPr>
                <a:t>If your child is absent from school during that week, they will take it another date before Friday 19th June. </a:t>
              </a:r>
            </a:p>
          </p:txBody>
        </p:sp>
      </p:grpSp>
      <p:grpSp>
        <p:nvGrpSpPr>
          <p:cNvPr id="24" name="Group 23">
            <a:extLst>
              <a:ext uri="{FF2B5EF4-FFF2-40B4-BE49-F238E27FC236}">
                <a16:creationId xmlns:a16="http://schemas.microsoft.com/office/drawing/2014/main" id="{02B3680B-7245-4583-8363-5FDE28C19E50}"/>
              </a:ext>
            </a:extLst>
          </p:cNvPr>
          <p:cNvGrpSpPr/>
          <p:nvPr/>
        </p:nvGrpSpPr>
        <p:grpSpPr>
          <a:xfrm>
            <a:off x="-18852" y="4283565"/>
            <a:ext cx="9144001" cy="716473"/>
            <a:chOff x="-18852" y="4283565"/>
            <a:chExt cx="9144001" cy="716473"/>
          </a:xfrm>
        </p:grpSpPr>
        <p:sp>
          <p:nvSpPr>
            <p:cNvPr id="17" name="Rectangle 16">
              <a:extLst>
                <a:ext uri="{FF2B5EF4-FFF2-40B4-BE49-F238E27FC236}">
                  <a16:creationId xmlns:a16="http://schemas.microsoft.com/office/drawing/2014/main" id="{42EE3EF4-80FE-4132-BCC6-3A1D75431343}"/>
                </a:ext>
              </a:extLst>
            </p:cNvPr>
            <p:cNvSpPr/>
            <p:nvPr/>
          </p:nvSpPr>
          <p:spPr>
            <a:xfrm>
              <a:off x="-18852" y="4283565"/>
              <a:ext cx="9144001" cy="716473"/>
            </a:xfrm>
            <a:prstGeom prst="rect">
              <a:avLst/>
            </a:prstGeom>
            <a:solidFill>
              <a:srgbClr val="EC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dirty="0"/>
            </a:p>
          </p:txBody>
        </p:sp>
        <p:sp>
          <p:nvSpPr>
            <p:cNvPr id="18" name="TextBox 17">
              <a:extLst>
                <a:ext uri="{FF2B5EF4-FFF2-40B4-BE49-F238E27FC236}">
                  <a16:creationId xmlns:a16="http://schemas.microsoft.com/office/drawing/2014/main" id="{1CEE74B8-51BD-434D-82A7-14C05F9F6577}"/>
                </a:ext>
              </a:extLst>
            </p:cNvPr>
            <p:cNvSpPr txBox="1"/>
            <p:nvPr/>
          </p:nvSpPr>
          <p:spPr>
            <a:xfrm>
              <a:off x="396449" y="4422796"/>
              <a:ext cx="8587644" cy="447675"/>
            </a:xfrm>
            <a:prstGeom prst="rect">
              <a:avLst/>
            </a:prstGeom>
            <a:noFill/>
          </p:spPr>
          <p:txBody>
            <a:bodyPr wrap="square" rtlCol="0">
              <a:spAutoFit/>
            </a:bodyPr>
            <a:lstStyle/>
            <a:p>
              <a:pPr marL="400050" lvl="0" indent="-285750" algn="l" rtl="0">
                <a:spcBef>
                  <a:spcPts val="0"/>
                </a:spcBef>
                <a:spcAft>
                  <a:spcPts val="0"/>
                </a:spcAft>
                <a:buSzPts val="1800"/>
                <a:buFont typeface="Arial" panose="020B0604020202020204" pitchFamily="34" charset="0"/>
                <a:buChar char="•"/>
              </a:pPr>
              <a:r>
                <a:rPr lang="en-GB" sz="1300" dirty="0">
                  <a:latin typeface="Roboto" panose="02000000000000000000" pitchFamily="2" charset="0"/>
                  <a:ea typeface="Roboto" panose="02000000000000000000" pitchFamily="2" charset="0"/>
                </a:rPr>
                <a:t>It is up to individual headteachers to decide whether some pupils within school might be exempt from taking the Phonics Screening Check. This decision will be shared with parents prior to the screening taking place. </a:t>
              </a:r>
            </a:p>
          </p:txBody>
        </p:sp>
      </p:grpSp>
      <p:grpSp>
        <p:nvGrpSpPr>
          <p:cNvPr id="25" name="Group 24">
            <a:extLst>
              <a:ext uri="{FF2B5EF4-FFF2-40B4-BE49-F238E27FC236}">
                <a16:creationId xmlns:a16="http://schemas.microsoft.com/office/drawing/2014/main" id="{5FEF7D5C-2855-4853-8580-7DAA891BFCC3}"/>
              </a:ext>
            </a:extLst>
          </p:cNvPr>
          <p:cNvGrpSpPr/>
          <p:nvPr/>
        </p:nvGrpSpPr>
        <p:grpSpPr>
          <a:xfrm>
            <a:off x="-9427" y="5790921"/>
            <a:ext cx="9153427" cy="613761"/>
            <a:chOff x="-9427" y="5790921"/>
            <a:chExt cx="9153427" cy="613761"/>
          </a:xfrm>
        </p:grpSpPr>
        <p:sp>
          <p:nvSpPr>
            <p:cNvPr id="21" name="Rectangle 20">
              <a:extLst>
                <a:ext uri="{FF2B5EF4-FFF2-40B4-BE49-F238E27FC236}">
                  <a16:creationId xmlns:a16="http://schemas.microsoft.com/office/drawing/2014/main" id="{FCF187C9-3A0E-40EB-AE20-9AA58BF629BA}"/>
                </a:ext>
              </a:extLst>
            </p:cNvPr>
            <p:cNvSpPr/>
            <p:nvPr/>
          </p:nvSpPr>
          <p:spPr>
            <a:xfrm>
              <a:off x="-9427" y="5790921"/>
              <a:ext cx="9153427" cy="613761"/>
            </a:xfrm>
            <a:prstGeom prst="rect">
              <a:avLst/>
            </a:prstGeom>
            <a:solidFill>
              <a:srgbClr val="EC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00" dirty="0"/>
            </a:p>
          </p:txBody>
        </p:sp>
        <p:sp>
          <p:nvSpPr>
            <p:cNvPr id="22" name="TextBox 21">
              <a:extLst>
                <a:ext uri="{FF2B5EF4-FFF2-40B4-BE49-F238E27FC236}">
                  <a16:creationId xmlns:a16="http://schemas.microsoft.com/office/drawing/2014/main" id="{802F2D09-2C71-424C-B26A-D17CAE280BF1}"/>
                </a:ext>
              </a:extLst>
            </p:cNvPr>
            <p:cNvSpPr txBox="1"/>
            <p:nvPr/>
          </p:nvSpPr>
          <p:spPr>
            <a:xfrm>
              <a:off x="373054" y="5838547"/>
              <a:ext cx="8738126" cy="492443"/>
            </a:xfrm>
            <a:prstGeom prst="rect">
              <a:avLst/>
            </a:prstGeom>
            <a:noFill/>
          </p:spPr>
          <p:txBody>
            <a:bodyPr wrap="square" rtlCol="0">
              <a:spAutoFit/>
            </a:bodyPr>
            <a:lstStyle/>
            <a:p>
              <a:pPr marL="400050" indent="-285750">
                <a:buSzPts val="1800"/>
                <a:buFont typeface="Arial" panose="020B0604020202020204" pitchFamily="34" charset="0"/>
                <a:buChar char="•"/>
              </a:pPr>
              <a:r>
                <a:rPr lang="en-GB" sz="1300" dirty="0">
                  <a:latin typeface="Roboto" panose="02000000000000000000" pitchFamily="2" charset="0"/>
                  <a:ea typeface="Roboto" panose="02000000000000000000" pitchFamily="2" charset="0"/>
                </a:rPr>
                <a:t>It can help to identify gaps in children’s phonics knowledge and gives the school a picture of where children may be excelling or requiring extra support.  </a:t>
              </a:r>
            </a:p>
          </p:txBody>
        </p:sp>
      </p:grpSp>
      <p:pic>
        <p:nvPicPr>
          <p:cNvPr id="8" name="Picture 7">
            <a:extLst>
              <a:ext uri="{FF2B5EF4-FFF2-40B4-BE49-F238E27FC236}">
                <a16:creationId xmlns:a16="http://schemas.microsoft.com/office/drawing/2014/main" id="{CEC0BCDF-53DA-4DC1-8DE7-772A870F59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9862963" y="1839770"/>
            <a:ext cx="4125919" cy="4451477"/>
          </a:xfrm>
          <a:prstGeom prst="rect">
            <a:avLst/>
          </a:prstGeom>
        </p:spPr>
      </p:pic>
      <p:pic>
        <p:nvPicPr>
          <p:cNvPr id="31" name="Picture 30">
            <a:extLst>
              <a:ext uri="{FF2B5EF4-FFF2-40B4-BE49-F238E27FC236}">
                <a16:creationId xmlns:a16="http://schemas.microsoft.com/office/drawing/2014/main" id="{9D1D660A-78F4-43F0-BA48-35006F52EE0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6951468" y="1182008"/>
            <a:ext cx="1711197" cy="18462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0-#ppt_w/2"/>
                                          </p:val>
                                        </p:tav>
                                        <p:tav tm="100000">
                                          <p:val>
                                            <p:strVal val="#ppt_x"/>
                                          </p:val>
                                        </p:tav>
                                      </p:tavLst>
                                    </p:anim>
                                    <p:anim calcmode="lin" valueType="num">
                                      <p:cBhvr additive="base">
                                        <p:cTn id="8" dur="3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15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0-#ppt_w/2"/>
                                          </p:val>
                                        </p:tav>
                                        <p:tav tm="100000">
                                          <p:val>
                                            <p:strVal val="#ppt_x"/>
                                          </p:val>
                                        </p:tav>
                                      </p:tavLst>
                                    </p:anim>
                                    <p:anim calcmode="lin" valueType="num">
                                      <p:cBhvr additive="base">
                                        <p:cTn id="12" dur="20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150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2000" fill="hold"/>
                                        <p:tgtEl>
                                          <p:spTgt spid="6"/>
                                        </p:tgtEl>
                                        <p:attrNameLst>
                                          <p:attrName>ppt_x</p:attrName>
                                        </p:attrNameLst>
                                      </p:cBhvr>
                                      <p:tavLst>
                                        <p:tav tm="0">
                                          <p:val>
                                            <p:strVal val="0-#ppt_w/2"/>
                                          </p:val>
                                        </p:tav>
                                        <p:tav tm="100000">
                                          <p:val>
                                            <p:strVal val="#ppt_x"/>
                                          </p:val>
                                        </p:tav>
                                      </p:tavLst>
                                    </p:anim>
                                    <p:anim calcmode="lin" valueType="num">
                                      <p:cBhvr additive="base">
                                        <p:cTn id="16" dur="2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50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2000" fill="hold"/>
                                        <p:tgtEl>
                                          <p:spTgt spid="27"/>
                                        </p:tgtEl>
                                        <p:attrNameLst>
                                          <p:attrName>ppt_x</p:attrName>
                                        </p:attrNameLst>
                                      </p:cBhvr>
                                      <p:tavLst>
                                        <p:tav tm="0">
                                          <p:val>
                                            <p:strVal val="0-#ppt_w/2"/>
                                          </p:val>
                                        </p:tav>
                                        <p:tav tm="100000">
                                          <p:val>
                                            <p:strVal val="#ppt_x"/>
                                          </p:val>
                                        </p:tav>
                                      </p:tavLst>
                                    </p:anim>
                                    <p:anim calcmode="lin" valueType="num">
                                      <p:cBhvr additive="base">
                                        <p:cTn id="20" dur="2000" fill="hold"/>
                                        <p:tgtEl>
                                          <p:spTgt spid="27"/>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2000" fill="hold"/>
                                        <p:tgtEl>
                                          <p:spTgt spid="26"/>
                                        </p:tgtEl>
                                        <p:attrNameLst>
                                          <p:attrName>ppt_x</p:attrName>
                                        </p:attrNameLst>
                                      </p:cBhvr>
                                      <p:tavLst>
                                        <p:tav tm="0">
                                          <p:val>
                                            <p:strVal val="0-#ppt_w/2"/>
                                          </p:val>
                                        </p:tav>
                                        <p:tav tm="100000">
                                          <p:val>
                                            <p:strVal val="#ppt_x"/>
                                          </p:val>
                                        </p:tav>
                                      </p:tavLst>
                                    </p:anim>
                                    <p:anim calcmode="lin" valueType="num">
                                      <p:cBhvr additive="base">
                                        <p:cTn id="24" dur="20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1500"/>
                                  </p:stCondLst>
                                  <p:childTnLst>
                                    <p:set>
                                      <p:cBhvr>
                                        <p:cTn id="26" dur="1" fill="hold">
                                          <p:stCondLst>
                                            <p:cond delay="0"/>
                                          </p:stCondLst>
                                        </p:cTn>
                                        <p:tgtEl>
                                          <p:spTgt spid="24"/>
                                        </p:tgtEl>
                                        <p:attrNameLst>
                                          <p:attrName>style.visibility</p:attrName>
                                        </p:attrNameLst>
                                      </p:cBhvr>
                                      <p:to>
                                        <p:strVal val="visible"/>
                                      </p:to>
                                    </p:set>
                                    <p:anim calcmode="lin" valueType="num">
                                      <p:cBhvr additive="base">
                                        <p:cTn id="27" dur="2000" fill="hold"/>
                                        <p:tgtEl>
                                          <p:spTgt spid="24"/>
                                        </p:tgtEl>
                                        <p:attrNameLst>
                                          <p:attrName>ppt_x</p:attrName>
                                        </p:attrNameLst>
                                      </p:cBhvr>
                                      <p:tavLst>
                                        <p:tav tm="0">
                                          <p:val>
                                            <p:strVal val="0-#ppt_w/2"/>
                                          </p:val>
                                        </p:tav>
                                        <p:tav tm="100000">
                                          <p:val>
                                            <p:strVal val="#ppt_x"/>
                                          </p:val>
                                        </p:tav>
                                      </p:tavLst>
                                    </p:anim>
                                    <p:anim calcmode="lin" valueType="num">
                                      <p:cBhvr additive="base">
                                        <p:cTn id="28" dur="2000" fill="hold"/>
                                        <p:tgtEl>
                                          <p:spTgt spid="24"/>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1500"/>
                                  </p:stCondLst>
                                  <p:childTnLst>
                                    <p:set>
                                      <p:cBhvr>
                                        <p:cTn id="30" dur="1" fill="hold">
                                          <p:stCondLst>
                                            <p:cond delay="0"/>
                                          </p:stCondLst>
                                        </p:cTn>
                                        <p:tgtEl>
                                          <p:spTgt spid="23"/>
                                        </p:tgtEl>
                                        <p:attrNameLst>
                                          <p:attrName>style.visibility</p:attrName>
                                        </p:attrNameLst>
                                      </p:cBhvr>
                                      <p:to>
                                        <p:strVal val="visible"/>
                                      </p:to>
                                    </p:set>
                                    <p:anim calcmode="lin" valueType="num">
                                      <p:cBhvr additive="base">
                                        <p:cTn id="31" dur="2000" fill="hold"/>
                                        <p:tgtEl>
                                          <p:spTgt spid="23"/>
                                        </p:tgtEl>
                                        <p:attrNameLst>
                                          <p:attrName>ppt_x</p:attrName>
                                        </p:attrNameLst>
                                      </p:cBhvr>
                                      <p:tavLst>
                                        <p:tav tm="0">
                                          <p:val>
                                            <p:strVal val="0-#ppt_w/2"/>
                                          </p:val>
                                        </p:tav>
                                        <p:tav tm="100000">
                                          <p:val>
                                            <p:strVal val="#ppt_x"/>
                                          </p:val>
                                        </p:tav>
                                      </p:tavLst>
                                    </p:anim>
                                    <p:anim calcmode="lin" valueType="num">
                                      <p:cBhvr additive="base">
                                        <p:cTn id="32" dur="2000" fill="hold"/>
                                        <p:tgtEl>
                                          <p:spTgt spid="23"/>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150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2000" fill="hold"/>
                                        <p:tgtEl>
                                          <p:spTgt spid="25"/>
                                        </p:tgtEl>
                                        <p:attrNameLst>
                                          <p:attrName>ppt_x</p:attrName>
                                        </p:attrNameLst>
                                      </p:cBhvr>
                                      <p:tavLst>
                                        <p:tav tm="0">
                                          <p:val>
                                            <p:strVal val="0-#ppt_w/2"/>
                                          </p:val>
                                        </p:tav>
                                        <p:tav tm="100000">
                                          <p:val>
                                            <p:strVal val="#ppt_x"/>
                                          </p:val>
                                        </p:tav>
                                      </p:tavLst>
                                    </p:anim>
                                    <p:anim calcmode="lin" valueType="num">
                                      <p:cBhvr additive="base">
                                        <p:cTn id="36" dur="2000" fill="hold"/>
                                        <p:tgtEl>
                                          <p:spTgt spid="25"/>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340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3000" fill="hold"/>
                                        <p:tgtEl>
                                          <p:spTgt spid="31"/>
                                        </p:tgtEl>
                                        <p:attrNameLst>
                                          <p:attrName>ppt_x</p:attrName>
                                        </p:attrNameLst>
                                      </p:cBhvr>
                                      <p:tavLst>
                                        <p:tav tm="0">
                                          <p:val>
                                            <p:strVal val="1+#ppt_w/2"/>
                                          </p:val>
                                        </p:tav>
                                        <p:tav tm="100000">
                                          <p:val>
                                            <p:strVal val="#ppt_x"/>
                                          </p:val>
                                        </p:tav>
                                      </p:tavLst>
                                    </p:anim>
                                    <p:anim calcmode="lin" valueType="num">
                                      <p:cBhvr additive="base">
                                        <p:cTn id="40" dur="3000" fill="hold"/>
                                        <p:tgtEl>
                                          <p:spTgt spid="31"/>
                                        </p:tgtEl>
                                        <p:attrNameLst>
                                          <p:attrName>ppt_y</p:attrName>
                                        </p:attrNameLst>
                                      </p:cBhvr>
                                      <p:tavLst>
                                        <p:tav tm="0">
                                          <p:val>
                                            <p:strVal val="#ppt_y"/>
                                          </p:val>
                                        </p:tav>
                                        <p:tav tm="100000">
                                          <p:val>
                                            <p:strVal val="#ppt_y"/>
                                          </p:val>
                                        </p:tav>
                                      </p:tavLst>
                                    </p:anim>
                                  </p:childTnLst>
                                </p:cTn>
                              </p:par>
                              <p:par>
                                <p:cTn id="41" presetID="8" presetClass="emph" presetSubtype="0" fill="hold" nodeType="withEffect">
                                  <p:stCondLst>
                                    <p:cond delay="3400"/>
                                  </p:stCondLst>
                                  <p:childTnLst>
                                    <p:animRot by="5400000">
                                      <p:cBhvr>
                                        <p:cTn id="42" dur="3000" fill="hold"/>
                                        <p:tgtEl>
                                          <p:spTgt spid="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20" name="Chord 19">
            <a:extLst>
              <a:ext uri="{FF2B5EF4-FFF2-40B4-BE49-F238E27FC236}">
                <a16:creationId xmlns:a16="http://schemas.microsoft.com/office/drawing/2014/main" id="{C6A8B351-2D1C-41AE-BDC7-0AB8A1F2409A}"/>
              </a:ext>
            </a:extLst>
          </p:cNvPr>
          <p:cNvSpPr/>
          <p:nvPr/>
        </p:nvSpPr>
        <p:spPr>
          <a:xfrm rot="6730069">
            <a:off x="6087735" y="4647883"/>
            <a:ext cx="3084109" cy="3084109"/>
          </a:xfrm>
          <a:prstGeom prst="chord">
            <a:avLst/>
          </a:prstGeom>
          <a:solidFill>
            <a:srgbClr val="EC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5410D446-5BC1-4ED7-9946-1CF048141951}"/>
              </a:ext>
            </a:extLst>
          </p:cNvPr>
          <p:cNvSpPr/>
          <p:nvPr/>
        </p:nvSpPr>
        <p:spPr>
          <a:xfrm>
            <a:off x="721750" y="542919"/>
            <a:ext cx="8359950" cy="810706"/>
          </a:xfrm>
          <a:prstGeom prst="rect">
            <a:avLst/>
          </a:prstGeom>
          <a:solidFill>
            <a:srgbClr val="EC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C8752"/>
              </a:solidFill>
            </a:endParaRPr>
          </a:p>
        </p:txBody>
      </p:sp>
      <p:sp>
        <p:nvSpPr>
          <p:cNvPr id="41" name="Google Shape;41;p8"/>
          <p:cNvSpPr txBox="1">
            <a:spLocks noGrp="1"/>
          </p:cNvSpPr>
          <p:nvPr>
            <p:ph type="title"/>
          </p:nvPr>
        </p:nvSpPr>
        <p:spPr>
          <a:xfrm>
            <a:off x="721750" y="625200"/>
            <a:ext cx="8310000" cy="73226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solidFill>
                  <a:schemeClr val="tx1"/>
                </a:solidFill>
                <a:latin typeface="Roboto" panose="02000000000000000000" pitchFamily="2" charset="0"/>
                <a:ea typeface="Roboto" panose="02000000000000000000" pitchFamily="2" charset="0"/>
              </a:rPr>
              <a:t>What Happens During the Screening? </a:t>
            </a:r>
            <a:endParaRPr dirty="0">
              <a:solidFill>
                <a:schemeClr val="tx1"/>
              </a:solidFill>
              <a:latin typeface="Roboto" panose="02000000000000000000" pitchFamily="2" charset="0"/>
              <a:ea typeface="Roboto" panose="02000000000000000000" pitchFamily="2" charset="0"/>
            </a:endParaRPr>
          </a:p>
        </p:txBody>
      </p:sp>
      <p:grpSp>
        <p:nvGrpSpPr>
          <p:cNvPr id="5" name="Group 4">
            <a:extLst>
              <a:ext uri="{FF2B5EF4-FFF2-40B4-BE49-F238E27FC236}">
                <a16:creationId xmlns:a16="http://schemas.microsoft.com/office/drawing/2014/main" id="{01909DB3-F705-4827-9E58-8A3072FD328A}"/>
              </a:ext>
            </a:extLst>
          </p:cNvPr>
          <p:cNvGrpSpPr/>
          <p:nvPr/>
        </p:nvGrpSpPr>
        <p:grpSpPr>
          <a:xfrm>
            <a:off x="-9427" y="1951441"/>
            <a:ext cx="7164371" cy="416002"/>
            <a:chOff x="0" y="2060351"/>
            <a:chExt cx="7164371" cy="416002"/>
          </a:xfrm>
        </p:grpSpPr>
        <p:sp>
          <p:nvSpPr>
            <p:cNvPr id="6" name="Rectangle 5">
              <a:extLst>
                <a:ext uri="{FF2B5EF4-FFF2-40B4-BE49-F238E27FC236}">
                  <a16:creationId xmlns:a16="http://schemas.microsoft.com/office/drawing/2014/main" id="{2393C27F-510C-44D4-9164-B4FB03030F7E}"/>
                </a:ext>
              </a:extLst>
            </p:cNvPr>
            <p:cNvSpPr/>
            <p:nvPr/>
          </p:nvSpPr>
          <p:spPr>
            <a:xfrm>
              <a:off x="0" y="2060351"/>
              <a:ext cx="7164371" cy="416002"/>
            </a:xfrm>
            <a:prstGeom prst="rect">
              <a:avLst/>
            </a:prstGeom>
            <a:solidFill>
              <a:srgbClr val="9B9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C274AB34-FF5E-4E1A-BF77-7AB8271FFF4E}"/>
                </a:ext>
              </a:extLst>
            </p:cNvPr>
            <p:cNvSpPr txBox="1"/>
            <p:nvPr/>
          </p:nvSpPr>
          <p:spPr>
            <a:xfrm>
              <a:off x="490192" y="2113655"/>
              <a:ext cx="6589336" cy="307777"/>
            </a:xfrm>
            <a:prstGeom prst="rect">
              <a:avLst/>
            </a:prstGeom>
            <a:noFill/>
          </p:spPr>
          <p:txBody>
            <a:bodyPr wrap="square" rtlCol="0">
              <a:spAutoFit/>
            </a:bodyPr>
            <a:lstStyle/>
            <a:p>
              <a:pPr marL="400050" lvl="0" indent="-285750" algn="l" rtl="0">
                <a:spcBef>
                  <a:spcPts val="0"/>
                </a:spcBef>
                <a:spcAft>
                  <a:spcPts val="0"/>
                </a:spcAft>
                <a:buSzPts val="1800"/>
                <a:buFont typeface="Arial" panose="020B0604020202020204" pitchFamily="34" charset="0"/>
                <a:buChar char="•"/>
              </a:pPr>
              <a:r>
                <a:rPr lang="en-GB" dirty="0">
                  <a:latin typeface="Roboto" panose="02000000000000000000" pitchFamily="2" charset="0"/>
                  <a:ea typeface="Roboto" panose="02000000000000000000" pitchFamily="2" charset="0"/>
                </a:rPr>
                <a:t>The Phonics Screening Check is designed not to be stressful for your child.</a:t>
              </a:r>
            </a:p>
          </p:txBody>
        </p:sp>
      </p:grpSp>
      <p:grpSp>
        <p:nvGrpSpPr>
          <p:cNvPr id="8" name="Group 7">
            <a:extLst>
              <a:ext uri="{FF2B5EF4-FFF2-40B4-BE49-F238E27FC236}">
                <a16:creationId xmlns:a16="http://schemas.microsoft.com/office/drawing/2014/main" id="{4DDE7B8F-A4FF-4063-9479-62CD1D355B1F}"/>
              </a:ext>
            </a:extLst>
          </p:cNvPr>
          <p:cNvGrpSpPr/>
          <p:nvPr/>
        </p:nvGrpSpPr>
        <p:grpSpPr>
          <a:xfrm>
            <a:off x="1048" y="2447721"/>
            <a:ext cx="7153896" cy="416002"/>
            <a:chOff x="1048" y="2447721"/>
            <a:chExt cx="6806347" cy="416002"/>
          </a:xfrm>
        </p:grpSpPr>
        <p:sp>
          <p:nvSpPr>
            <p:cNvPr id="9" name="Rectangle 8">
              <a:extLst>
                <a:ext uri="{FF2B5EF4-FFF2-40B4-BE49-F238E27FC236}">
                  <a16:creationId xmlns:a16="http://schemas.microsoft.com/office/drawing/2014/main" id="{CCE5A514-5DEE-47A7-961D-8D2E8EC58873}"/>
                </a:ext>
              </a:extLst>
            </p:cNvPr>
            <p:cNvSpPr/>
            <p:nvPr/>
          </p:nvSpPr>
          <p:spPr>
            <a:xfrm>
              <a:off x="1048" y="2447721"/>
              <a:ext cx="6806347" cy="416002"/>
            </a:xfrm>
            <a:prstGeom prst="rect">
              <a:avLst/>
            </a:prstGeom>
            <a:solidFill>
              <a:srgbClr val="0064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75E1A7F0-97CB-44E2-B9E1-236812C6C0B1}"/>
                </a:ext>
              </a:extLst>
            </p:cNvPr>
            <p:cNvSpPr txBox="1"/>
            <p:nvPr/>
          </p:nvSpPr>
          <p:spPr>
            <a:xfrm>
              <a:off x="472582" y="2504203"/>
              <a:ext cx="6254092" cy="307777"/>
            </a:xfrm>
            <a:prstGeom prst="rect">
              <a:avLst/>
            </a:prstGeom>
            <a:noFill/>
          </p:spPr>
          <p:txBody>
            <a:bodyPr wrap="square" rtlCol="0">
              <a:spAutoFit/>
            </a:bodyPr>
            <a:lstStyle/>
            <a:p>
              <a:pPr marL="400050" lvl="0" indent="-285750" algn="l" rtl="0">
                <a:spcBef>
                  <a:spcPts val="0"/>
                </a:spcBef>
                <a:spcAft>
                  <a:spcPts val="0"/>
                </a:spcAft>
                <a:buClr>
                  <a:schemeClr val="bg1"/>
                </a:buClr>
                <a:buSzPts val="1800"/>
                <a:buFont typeface="Arial" panose="020B0604020202020204" pitchFamily="34" charset="0"/>
                <a:buChar char="•"/>
              </a:pPr>
              <a:r>
                <a:rPr lang="en-GB" dirty="0">
                  <a:solidFill>
                    <a:schemeClr val="bg1"/>
                  </a:solidFill>
                  <a:latin typeface="Roboto" panose="02000000000000000000" pitchFamily="2" charset="0"/>
                  <a:ea typeface="Roboto" panose="02000000000000000000" pitchFamily="2" charset="0"/>
                </a:rPr>
                <a:t>We have prepared children well for it and it will not be referred to as a ‘test’. </a:t>
              </a:r>
            </a:p>
          </p:txBody>
        </p:sp>
      </p:grpSp>
      <p:grpSp>
        <p:nvGrpSpPr>
          <p:cNvPr id="21" name="Group 20">
            <a:extLst>
              <a:ext uri="{FF2B5EF4-FFF2-40B4-BE49-F238E27FC236}">
                <a16:creationId xmlns:a16="http://schemas.microsoft.com/office/drawing/2014/main" id="{BB91A857-ACDD-4B97-B43C-1CDDCEAAA6CA}"/>
              </a:ext>
            </a:extLst>
          </p:cNvPr>
          <p:cNvGrpSpPr/>
          <p:nvPr/>
        </p:nvGrpSpPr>
        <p:grpSpPr>
          <a:xfrm>
            <a:off x="0" y="2967204"/>
            <a:ext cx="7164371" cy="576524"/>
            <a:chOff x="0" y="2967204"/>
            <a:chExt cx="7164371" cy="576524"/>
          </a:xfrm>
        </p:grpSpPr>
        <p:sp>
          <p:nvSpPr>
            <p:cNvPr id="13" name="Rectangle 12">
              <a:extLst>
                <a:ext uri="{FF2B5EF4-FFF2-40B4-BE49-F238E27FC236}">
                  <a16:creationId xmlns:a16="http://schemas.microsoft.com/office/drawing/2014/main" id="{625ED6E6-3D89-4373-AF7E-75469E50E331}"/>
                </a:ext>
              </a:extLst>
            </p:cNvPr>
            <p:cNvSpPr/>
            <p:nvPr/>
          </p:nvSpPr>
          <p:spPr>
            <a:xfrm>
              <a:off x="0" y="2967204"/>
              <a:ext cx="7164371" cy="576524"/>
            </a:xfrm>
            <a:prstGeom prst="rect">
              <a:avLst/>
            </a:prstGeom>
            <a:solidFill>
              <a:srgbClr val="9B9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D56FB7E6-FAA7-44C4-AE3A-1F2C57A403FE}"/>
                </a:ext>
              </a:extLst>
            </p:cNvPr>
            <p:cNvSpPr txBox="1"/>
            <p:nvPr/>
          </p:nvSpPr>
          <p:spPr>
            <a:xfrm>
              <a:off x="490192" y="2992227"/>
              <a:ext cx="6589336" cy="523220"/>
            </a:xfrm>
            <a:prstGeom prst="rect">
              <a:avLst/>
            </a:prstGeom>
            <a:noFill/>
          </p:spPr>
          <p:txBody>
            <a:bodyPr wrap="square" rtlCol="0">
              <a:spAutoFit/>
            </a:bodyPr>
            <a:lstStyle/>
            <a:p>
              <a:pPr marL="400050" lvl="0" indent="-285750" algn="l" rtl="0">
                <a:spcBef>
                  <a:spcPts val="0"/>
                </a:spcBef>
                <a:spcAft>
                  <a:spcPts val="0"/>
                </a:spcAft>
                <a:buSzPts val="1800"/>
                <a:buFont typeface="Arial" panose="020B0604020202020204" pitchFamily="34" charset="0"/>
                <a:buChar char="•"/>
              </a:pPr>
              <a:r>
                <a:rPr lang="en-GB" dirty="0">
                  <a:latin typeface="Roboto" panose="02000000000000000000" pitchFamily="2" charset="0"/>
                  <a:ea typeface="Roboto" panose="02000000000000000000" pitchFamily="2" charset="0"/>
                </a:rPr>
                <a:t>The screening will take around 10 minutes per child, although children are allowed to work at their own pace and there is no time limit. </a:t>
              </a:r>
            </a:p>
          </p:txBody>
        </p:sp>
      </p:grpSp>
      <p:grpSp>
        <p:nvGrpSpPr>
          <p:cNvPr id="22" name="Group 21">
            <a:extLst>
              <a:ext uri="{FF2B5EF4-FFF2-40B4-BE49-F238E27FC236}">
                <a16:creationId xmlns:a16="http://schemas.microsoft.com/office/drawing/2014/main" id="{1A8C50A0-4226-4CD4-A0D8-5C55AE3D9626}"/>
              </a:ext>
            </a:extLst>
          </p:cNvPr>
          <p:cNvGrpSpPr/>
          <p:nvPr/>
        </p:nvGrpSpPr>
        <p:grpSpPr>
          <a:xfrm>
            <a:off x="0" y="4131887"/>
            <a:ext cx="7164371" cy="576524"/>
            <a:chOff x="0" y="4131887"/>
            <a:chExt cx="7164371" cy="576524"/>
          </a:xfrm>
        </p:grpSpPr>
        <p:sp>
          <p:nvSpPr>
            <p:cNvPr id="18" name="Rectangle 17">
              <a:extLst>
                <a:ext uri="{FF2B5EF4-FFF2-40B4-BE49-F238E27FC236}">
                  <a16:creationId xmlns:a16="http://schemas.microsoft.com/office/drawing/2014/main" id="{75CB1C51-AD43-45BB-B877-5AC90644CF99}"/>
                </a:ext>
              </a:extLst>
            </p:cNvPr>
            <p:cNvSpPr/>
            <p:nvPr/>
          </p:nvSpPr>
          <p:spPr>
            <a:xfrm>
              <a:off x="0" y="4131887"/>
              <a:ext cx="7164371" cy="576524"/>
            </a:xfrm>
            <a:prstGeom prst="rect">
              <a:avLst/>
            </a:prstGeom>
            <a:solidFill>
              <a:srgbClr val="9B9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55C1F041-A006-4805-9B53-278880ECBB9D}"/>
                </a:ext>
              </a:extLst>
            </p:cNvPr>
            <p:cNvSpPr txBox="1"/>
            <p:nvPr/>
          </p:nvSpPr>
          <p:spPr>
            <a:xfrm>
              <a:off x="490192" y="4147483"/>
              <a:ext cx="6589336" cy="523220"/>
            </a:xfrm>
            <a:prstGeom prst="rect">
              <a:avLst/>
            </a:prstGeom>
            <a:noFill/>
          </p:spPr>
          <p:txBody>
            <a:bodyPr wrap="square" rtlCol="0">
              <a:spAutoFit/>
            </a:bodyPr>
            <a:lstStyle/>
            <a:p>
              <a:pPr marL="400050" lvl="0" indent="-285750" algn="l" rtl="0">
                <a:spcBef>
                  <a:spcPts val="0"/>
                </a:spcBef>
                <a:spcAft>
                  <a:spcPts val="0"/>
                </a:spcAft>
                <a:buSzPts val="1800"/>
                <a:buFont typeface="Arial" panose="020B0604020202020204" pitchFamily="34" charset="0"/>
                <a:buChar char="•"/>
              </a:pPr>
              <a:r>
                <a:rPr lang="en-GB" dirty="0">
                  <a:latin typeface="Roboto" panose="02000000000000000000" pitchFamily="2" charset="0"/>
                  <a:ea typeface="Roboto" panose="02000000000000000000" pitchFamily="2" charset="0"/>
                </a:rPr>
                <a:t>Each child will sit one-to-one with an adult and will be asked to read the screening words out loud. </a:t>
              </a:r>
            </a:p>
          </p:txBody>
        </p:sp>
      </p:grpSp>
      <p:grpSp>
        <p:nvGrpSpPr>
          <p:cNvPr id="15" name="Group 14">
            <a:extLst>
              <a:ext uri="{FF2B5EF4-FFF2-40B4-BE49-F238E27FC236}">
                <a16:creationId xmlns:a16="http://schemas.microsoft.com/office/drawing/2014/main" id="{6099DB02-5DFC-47D3-A5FD-3BF90631CA98}"/>
              </a:ext>
            </a:extLst>
          </p:cNvPr>
          <p:cNvGrpSpPr/>
          <p:nvPr/>
        </p:nvGrpSpPr>
        <p:grpSpPr>
          <a:xfrm>
            <a:off x="-8379" y="3635607"/>
            <a:ext cx="7153896" cy="416002"/>
            <a:chOff x="1048" y="2447721"/>
            <a:chExt cx="6806347" cy="416002"/>
          </a:xfrm>
        </p:grpSpPr>
        <p:sp>
          <p:nvSpPr>
            <p:cNvPr id="16" name="Rectangle 15">
              <a:extLst>
                <a:ext uri="{FF2B5EF4-FFF2-40B4-BE49-F238E27FC236}">
                  <a16:creationId xmlns:a16="http://schemas.microsoft.com/office/drawing/2014/main" id="{856AC85A-9FDC-48A3-9946-B1CD212F9ED8}"/>
                </a:ext>
              </a:extLst>
            </p:cNvPr>
            <p:cNvSpPr/>
            <p:nvPr/>
          </p:nvSpPr>
          <p:spPr>
            <a:xfrm>
              <a:off x="1048" y="2447721"/>
              <a:ext cx="6806347" cy="416002"/>
            </a:xfrm>
            <a:prstGeom prst="rect">
              <a:avLst/>
            </a:prstGeom>
            <a:solidFill>
              <a:srgbClr val="0064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extBox 16">
              <a:extLst>
                <a:ext uri="{FF2B5EF4-FFF2-40B4-BE49-F238E27FC236}">
                  <a16:creationId xmlns:a16="http://schemas.microsoft.com/office/drawing/2014/main" id="{D56802E0-8641-4AA4-ABC4-758578280640}"/>
                </a:ext>
              </a:extLst>
            </p:cNvPr>
            <p:cNvSpPr txBox="1"/>
            <p:nvPr/>
          </p:nvSpPr>
          <p:spPr>
            <a:xfrm>
              <a:off x="472582" y="2504203"/>
              <a:ext cx="6254092" cy="307777"/>
            </a:xfrm>
            <a:prstGeom prst="rect">
              <a:avLst/>
            </a:prstGeom>
            <a:noFill/>
          </p:spPr>
          <p:txBody>
            <a:bodyPr wrap="square" rtlCol="0">
              <a:spAutoFit/>
            </a:bodyPr>
            <a:lstStyle/>
            <a:p>
              <a:pPr marL="400050" lvl="0" indent="-285750" algn="l" rtl="0">
                <a:spcBef>
                  <a:spcPts val="0"/>
                </a:spcBef>
                <a:spcAft>
                  <a:spcPts val="0"/>
                </a:spcAft>
                <a:buClr>
                  <a:schemeClr val="bg1"/>
                </a:buClr>
                <a:buSzPts val="1800"/>
                <a:buFont typeface="Arial" panose="020B0604020202020204" pitchFamily="34" charset="0"/>
                <a:buChar char="•"/>
              </a:pPr>
              <a:r>
                <a:rPr lang="en-GB" dirty="0">
                  <a:solidFill>
                    <a:schemeClr val="bg1"/>
                  </a:solidFill>
                  <a:latin typeface="Roboto" panose="02000000000000000000" pitchFamily="2" charset="0"/>
                  <a:ea typeface="Roboto" panose="02000000000000000000" pitchFamily="2" charset="0"/>
                </a:rPr>
                <a:t>If your child is struggling, the teacher can stop the check. </a:t>
              </a:r>
            </a:p>
          </p:txBody>
        </p:sp>
      </p:grpSp>
      <p:pic>
        <p:nvPicPr>
          <p:cNvPr id="3" name="Picture 2">
            <a:extLst>
              <a:ext uri="{FF2B5EF4-FFF2-40B4-BE49-F238E27FC236}">
                <a16:creationId xmlns:a16="http://schemas.microsoft.com/office/drawing/2014/main" id="{70A7C5F7-7563-426B-90C5-4EAD88803E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8313" y="4473467"/>
            <a:ext cx="3133387" cy="22526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0-#ppt_w/2"/>
                                          </p:val>
                                        </p:tav>
                                        <p:tav tm="100000">
                                          <p:val>
                                            <p:strVal val="#ppt_x"/>
                                          </p:val>
                                        </p:tav>
                                      </p:tavLst>
                                    </p:anim>
                                    <p:anim calcmode="lin" valueType="num">
                                      <p:cBhvr additive="base">
                                        <p:cTn id="8" dur="3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3000" fill="hold"/>
                                        <p:tgtEl>
                                          <p:spTgt spid="8"/>
                                        </p:tgtEl>
                                        <p:attrNameLst>
                                          <p:attrName>ppt_x</p:attrName>
                                        </p:attrNameLst>
                                      </p:cBhvr>
                                      <p:tavLst>
                                        <p:tav tm="0">
                                          <p:val>
                                            <p:strVal val="0-#ppt_w/2"/>
                                          </p:val>
                                        </p:tav>
                                        <p:tav tm="100000">
                                          <p:val>
                                            <p:strVal val="#ppt_x"/>
                                          </p:val>
                                        </p:tav>
                                      </p:tavLst>
                                    </p:anim>
                                    <p:anim calcmode="lin" valueType="num">
                                      <p:cBhvr additive="base">
                                        <p:cTn id="12" dur="3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3000" fill="hold"/>
                                        <p:tgtEl>
                                          <p:spTgt spid="21"/>
                                        </p:tgtEl>
                                        <p:attrNameLst>
                                          <p:attrName>ppt_x</p:attrName>
                                        </p:attrNameLst>
                                      </p:cBhvr>
                                      <p:tavLst>
                                        <p:tav tm="0">
                                          <p:val>
                                            <p:strVal val="0-#ppt_w/2"/>
                                          </p:val>
                                        </p:tav>
                                        <p:tav tm="100000">
                                          <p:val>
                                            <p:strVal val="#ppt_x"/>
                                          </p:val>
                                        </p:tav>
                                      </p:tavLst>
                                    </p:anim>
                                    <p:anim calcmode="lin" valueType="num">
                                      <p:cBhvr additive="base">
                                        <p:cTn id="16" dur="30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3000" fill="hold"/>
                                        <p:tgtEl>
                                          <p:spTgt spid="15"/>
                                        </p:tgtEl>
                                        <p:attrNameLst>
                                          <p:attrName>ppt_x</p:attrName>
                                        </p:attrNameLst>
                                      </p:cBhvr>
                                      <p:tavLst>
                                        <p:tav tm="0">
                                          <p:val>
                                            <p:strVal val="0-#ppt_w/2"/>
                                          </p:val>
                                        </p:tav>
                                        <p:tav tm="100000">
                                          <p:val>
                                            <p:strVal val="#ppt_x"/>
                                          </p:val>
                                        </p:tav>
                                      </p:tavLst>
                                    </p:anim>
                                    <p:anim calcmode="lin" valueType="num">
                                      <p:cBhvr additive="base">
                                        <p:cTn id="20" dur="3000" fill="hold"/>
                                        <p:tgtEl>
                                          <p:spTgt spid="1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3000" fill="hold"/>
                                        <p:tgtEl>
                                          <p:spTgt spid="22"/>
                                        </p:tgtEl>
                                        <p:attrNameLst>
                                          <p:attrName>ppt_x</p:attrName>
                                        </p:attrNameLst>
                                      </p:cBhvr>
                                      <p:tavLst>
                                        <p:tav tm="0">
                                          <p:val>
                                            <p:strVal val="0-#ppt_w/2"/>
                                          </p:val>
                                        </p:tav>
                                        <p:tav tm="100000">
                                          <p:val>
                                            <p:strVal val="#ppt_x"/>
                                          </p:val>
                                        </p:tav>
                                      </p:tavLst>
                                    </p:anim>
                                    <p:anim calcmode="lin" valueType="num">
                                      <p:cBhvr additive="base">
                                        <p:cTn id="24" dur="30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grpSp>
        <p:nvGrpSpPr>
          <p:cNvPr id="5" name="Group 4">
            <a:extLst>
              <a:ext uri="{FF2B5EF4-FFF2-40B4-BE49-F238E27FC236}">
                <a16:creationId xmlns:a16="http://schemas.microsoft.com/office/drawing/2014/main" id="{49F0B681-F916-4A60-891A-3392DD786F47}"/>
              </a:ext>
            </a:extLst>
          </p:cNvPr>
          <p:cNvGrpSpPr/>
          <p:nvPr/>
        </p:nvGrpSpPr>
        <p:grpSpPr>
          <a:xfrm>
            <a:off x="-1" y="1644751"/>
            <a:ext cx="6777871" cy="416002"/>
            <a:chOff x="9425" y="1235187"/>
            <a:chExt cx="11077810" cy="416002"/>
          </a:xfrm>
        </p:grpSpPr>
        <p:sp>
          <p:nvSpPr>
            <p:cNvPr id="6" name="Rectangle 5">
              <a:extLst>
                <a:ext uri="{FF2B5EF4-FFF2-40B4-BE49-F238E27FC236}">
                  <a16:creationId xmlns:a16="http://schemas.microsoft.com/office/drawing/2014/main" id="{A0C56817-8ECA-4B1D-814E-C48B844CEB9F}"/>
                </a:ext>
              </a:extLst>
            </p:cNvPr>
            <p:cNvSpPr/>
            <p:nvPr/>
          </p:nvSpPr>
          <p:spPr>
            <a:xfrm>
              <a:off x="9425" y="1235187"/>
              <a:ext cx="11077810" cy="416002"/>
            </a:xfrm>
            <a:prstGeom prst="rect">
              <a:avLst/>
            </a:prstGeom>
            <a:solidFill>
              <a:srgbClr val="0064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5A8278E7-4F6F-4C59-8609-470B8732D32B}"/>
                </a:ext>
              </a:extLst>
            </p:cNvPr>
            <p:cNvSpPr txBox="1"/>
            <p:nvPr/>
          </p:nvSpPr>
          <p:spPr>
            <a:xfrm>
              <a:off x="707516" y="1289299"/>
              <a:ext cx="6589335" cy="307777"/>
            </a:xfrm>
            <a:prstGeom prst="rect">
              <a:avLst/>
            </a:prstGeom>
            <a:noFill/>
          </p:spPr>
          <p:txBody>
            <a:bodyPr wrap="square" rtlCol="0">
              <a:spAutoFit/>
            </a:bodyPr>
            <a:lstStyle/>
            <a:p>
              <a:pPr marL="400050" lvl="0" indent="-285750" algn="l" rtl="0">
                <a:spcBef>
                  <a:spcPts val="0"/>
                </a:spcBef>
                <a:spcAft>
                  <a:spcPts val="0"/>
                </a:spcAft>
                <a:buClr>
                  <a:schemeClr val="bg1"/>
                </a:buClr>
                <a:buSzPts val="1800"/>
                <a:buFont typeface="Arial" panose="020B0604020202020204" pitchFamily="34" charset="0"/>
                <a:buChar char="•"/>
              </a:pPr>
              <a:r>
                <a:rPr lang="en-GB" dirty="0">
                  <a:solidFill>
                    <a:schemeClr val="bg1"/>
                  </a:solidFill>
                  <a:latin typeface="Roboto" panose="02000000000000000000" pitchFamily="2" charset="0"/>
                  <a:ea typeface="Roboto" panose="02000000000000000000" pitchFamily="2" charset="0"/>
                </a:rPr>
                <a:t>The screening contains 40 words. </a:t>
              </a:r>
            </a:p>
          </p:txBody>
        </p:sp>
      </p:grpSp>
      <p:grpSp>
        <p:nvGrpSpPr>
          <p:cNvPr id="10" name="Group 9">
            <a:extLst>
              <a:ext uri="{FF2B5EF4-FFF2-40B4-BE49-F238E27FC236}">
                <a16:creationId xmlns:a16="http://schemas.microsoft.com/office/drawing/2014/main" id="{227258B7-80DA-4E57-A765-CC0EE125C252}"/>
              </a:ext>
            </a:extLst>
          </p:cNvPr>
          <p:cNvGrpSpPr/>
          <p:nvPr/>
        </p:nvGrpSpPr>
        <p:grpSpPr>
          <a:xfrm>
            <a:off x="0" y="2109378"/>
            <a:ext cx="6777872" cy="576524"/>
            <a:chOff x="0" y="2060351"/>
            <a:chExt cx="6777872" cy="576524"/>
          </a:xfrm>
        </p:grpSpPr>
        <p:sp>
          <p:nvSpPr>
            <p:cNvPr id="11" name="Rectangle 10">
              <a:extLst>
                <a:ext uri="{FF2B5EF4-FFF2-40B4-BE49-F238E27FC236}">
                  <a16:creationId xmlns:a16="http://schemas.microsoft.com/office/drawing/2014/main" id="{FB8C7CA8-0D21-40D9-AA89-191990EC4A8E}"/>
                </a:ext>
              </a:extLst>
            </p:cNvPr>
            <p:cNvSpPr/>
            <p:nvPr/>
          </p:nvSpPr>
          <p:spPr>
            <a:xfrm>
              <a:off x="0" y="2060351"/>
              <a:ext cx="6777872" cy="576524"/>
            </a:xfrm>
            <a:prstGeom prst="rect">
              <a:avLst/>
            </a:prstGeom>
            <a:solidFill>
              <a:srgbClr val="9B9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C1EC3484-FABA-4E25-A38C-C2BB6CB86C5C}"/>
                </a:ext>
              </a:extLst>
            </p:cNvPr>
            <p:cNvSpPr txBox="1"/>
            <p:nvPr/>
          </p:nvSpPr>
          <p:spPr>
            <a:xfrm>
              <a:off x="443056" y="2094801"/>
              <a:ext cx="6202837" cy="523220"/>
            </a:xfrm>
            <a:prstGeom prst="rect">
              <a:avLst/>
            </a:prstGeom>
            <a:noFill/>
          </p:spPr>
          <p:txBody>
            <a:bodyPr wrap="square" rtlCol="0">
              <a:spAutoFit/>
            </a:bodyPr>
            <a:lstStyle/>
            <a:p>
              <a:pPr marL="400050" lvl="0" indent="-285750" algn="l" rtl="0">
                <a:spcBef>
                  <a:spcPts val="0"/>
                </a:spcBef>
                <a:spcAft>
                  <a:spcPts val="0"/>
                </a:spcAft>
                <a:buClr>
                  <a:schemeClr val="dk1"/>
                </a:buClr>
                <a:buSzPts val="1800"/>
                <a:buFont typeface="Arial" panose="020B0604020202020204" pitchFamily="34" charset="0"/>
                <a:buChar char="•"/>
              </a:pPr>
              <a:r>
                <a:rPr lang="en-GB" dirty="0">
                  <a:solidFill>
                    <a:schemeClr val="dk1"/>
                  </a:solidFill>
                  <a:latin typeface="Roboto" panose="02000000000000000000" pitchFamily="2" charset="0"/>
                  <a:ea typeface="Roboto" panose="02000000000000000000" pitchFamily="2" charset="0"/>
                </a:rPr>
                <a:t>Some of these words are real words and some are ‘non-words’, ‘nonsense words.’ (Also referred to as ‘alien words’ or ‘pseudo words’.)</a:t>
              </a:r>
            </a:p>
          </p:txBody>
        </p:sp>
      </p:grpSp>
      <p:grpSp>
        <p:nvGrpSpPr>
          <p:cNvPr id="13" name="Group 12">
            <a:extLst>
              <a:ext uri="{FF2B5EF4-FFF2-40B4-BE49-F238E27FC236}">
                <a16:creationId xmlns:a16="http://schemas.microsoft.com/office/drawing/2014/main" id="{FA450250-754D-421B-B075-3D3F2A7D3861}"/>
              </a:ext>
            </a:extLst>
          </p:cNvPr>
          <p:cNvGrpSpPr/>
          <p:nvPr/>
        </p:nvGrpSpPr>
        <p:grpSpPr>
          <a:xfrm>
            <a:off x="0" y="2741505"/>
            <a:ext cx="6777872" cy="853492"/>
            <a:chOff x="9425" y="1235187"/>
            <a:chExt cx="11077813" cy="853492"/>
          </a:xfrm>
        </p:grpSpPr>
        <p:sp>
          <p:nvSpPr>
            <p:cNvPr id="14" name="Rectangle 13">
              <a:extLst>
                <a:ext uri="{FF2B5EF4-FFF2-40B4-BE49-F238E27FC236}">
                  <a16:creationId xmlns:a16="http://schemas.microsoft.com/office/drawing/2014/main" id="{ABE5D415-50EB-46C7-A21D-F84C35CFBD66}"/>
                </a:ext>
              </a:extLst>
            </p:cNvPr>
            <p:cNvSpPr/>
            <p:nvPr/>
          </p:nvSpPr>
          <p:spPr>
            <a:xfrm>
              <a:off x="9425" y="1235187"/>
              <a:ext cx="11077811" cy="853492"/>
            </a:xfrm>
            <a:prstGeom prst="rect">
              <a:avLst/>
            </a:prstGeom>
            <a:solidFill>
              <a:srgbClr val="0064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05287BF6-10E8-446F-95F3-42B655452B97}"/>
                </a:ext>
              </a:extLst>
            </p:cNvPr>
            <p:cNvSpPr txBox="1"/>
            <p:nvPr/>
          </p:nvSpPr>
          <p:spPr>
            <a:xfrm>
              <a:off x="707516" y="1289299"/>
              <a:ext cx="10379722" cy="738664"/>
            </a:xfrm>
            <a:prstGeom prst="rect">
              <a:avLst/>
            </a:prstGeom>
            <a:noFill/>
          </p:spPr>
          <p:txBody>
            <a:bodyPr wrap="square" rtlCol="0">
              <a:spAutoFit/>
            </a:bodyPr>
            <a:lstStyle/>
            <a:p>
              <a:pPr marL="400050" lvl="0" indent="-285750" algn="l" rtl="0">
                <a:spcBef>
                  <a:spcPts val="0"/>
                </a:spcBef>
                <a:spcAft>
                  <a:spcPts val="0"/>
                </a:spcAft>
                <a:buClr>
                  <a:schemeClr val="bg1"/>
                </a:buClr>
                <a:buSzPts val="1800"/>
                <a:buFont typeface="Arial" panose="020B0604020202020204" pitchFamily="34" charset="0"/>
                <a:buChar char="•"/>
              </a:pPr>
              <a:r>
                <a:rPr lang="en-GB" dirty="0">
                  <a:solidFill>
                    <a:schemeClr val="bg1"/>
                  </a:solidFill>
                  <a:latin typeface="Roboto" panose="02000000000000000000" pitchFamily="2" charset="0"/>
                  <a:ea typeface="Roboto" panose="02000000000000000000" pitchFamily="2" charset="0"/>
                </a:rPr>
                <a:t>Children will be prepared for the fact that some of the words will not be real words and these words are identifiable during the test by having a small image of an alien next to them. </a:t>
              </a:r>
            </a:p>
          </p:txBody>
        </p:sp>
      </p:grpSp>
      <p:grpSp>
        <p:nvGrpSpPr>
          <p:cNvPr id="16" name="Group 15">
            <a:extLst>
              <a:ext uri="{FF2B5EF4-FFF2-40B4-BE49-F238E27FC236}">
                <a16:creationId xmlns:a16="http://schemas.microsoft.com/office/drawing/2014/main" id="{42A5BF47-ED58-455F-9788-E8080F3BD109}"/>
              </a:ext>
            </a:extLst>
          </p:cNvPr>
          <p:cNvGrpSpPr/>
          <p:nvPr/>
        </p:nvGrpSpPr>
        <p:grpSpPr>
          <a:xfrm>
            <a:off x="-1" y="3674444"/>
            <a:ext cx="6777872" cy="791968"/>
            <a:chOff x="0" y="2060351"/>
            <a:chExt cx="6777872" cy="791968"/>
          </a:xfrm>
        </p:grpSpPr>
        <p:sp>
          <p:nvSpPr>
            <p:cNvPr id="17" name="Rectangle 16">
              <a:extLst>
                <a:ext uri="{FF2B5EF4-FFF2-40B4-BE49-F238E27FC236}">
                  <a16:creationId xmlns:a16="http://schemas.microsoft.com/office/drawing/2014/main" id="{D263279C-1313-4657-956E-6739C9A4EF1C}"/>
                </a:ext>
              </a:extLst>
            </p:cNvPr>
            <p:cNvSpPr/>
            <p:nvPr/>
          </p:nvSpPr>
          <p:spPr>
            <a:xfrm>
              <a:off x="0" y="2060351"/>
              <a:ext cx="6777872" cy="791968"/>
            </a:xfrm>
            <a:prstGeom prst="rect">
              <a:avLst/>
            </a:prstGeom>
            <a:solidFill>
              <a:srgbClr val="9B9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C0D61207-BAF3-47E6-92E9-321F1ACED322}"/>
                </a:ext>
              </a:extLst>
            </p:cNvPr>
            <p:cNvSpPr txBox="1"/>
            <p:nvPr/>
          </p:nvSpPr>
          <p:spPr>
            <a:xfrm>
              <a:off x="443056" y="2085374"/>
              <a:ext cx="6202838" cy="738664"/>
            </a:xfrm>
            <a:prstGeom prst="rect">
              <a:avLst/>
            </a:prstGeom>
            <a:noFill/>
          </p:spPr>
          <p:txBody>
            <a:bodyPr wrap="square" rtlCol="0">
              <a:spAutoFit/>
            </a:bodyPr>
            <a:lstStyle/>
            <a:p>
              <a:pPr marL="400050" lvl="0" indent="-285750" algn="l" rtl="0">
                <a:spcBef>
                  <a:spcPts val="0"/>
                </a:spcBef>
                <a:spcAft>
                  <a:spcPts val="0"/>
                </a:spcAft>
                <a:buClr>
                  <a:schemeClr val="dk1"/>
                </a:buClr>
                <a:buSzPts val="1800"/>
                <a:buFont typeface="Arial" panose="020B0604020202020204" pitchFamily="34" charset="0"/>
                <a:buChar char="•"/>
              </a:pPr>
              <a:r>
                <a:rPr lang="en-GB" dirty="0">
                  <a:solidFill>
                    <a:schemeClr val="dk1"/>
                  </a:solidFill>
                  <a:latin typeface="Roboto" panose="02000000000000000000" pitchFamily="2" charset="0"/>
                  <a:ea typeface="Roboto" panose="02000000000000000000" pitchFamily="2" charset="0"/>
                </a:rPr>
                <a:t>These ‘non-words’ are important because all children will need to use their decoding skills to read them as they will have not been learnt by sight. </a:t>
              </a:r>
              <a:endParaRPr lang="en-GB" dirty="0">
                <a:latin typeface="Roboto" panose="02000000000000000000" pitchFamily="2" charset="0"/>
                <a:ea typeface="Roboto" panose="02000000000000000000" pitchFamily="2" charset="0"/>
              </a:endParaRPr>
            </a:p>
          </p:txBody>
        </p:sp>
      </p:grpSp>
      <p:pic>
        <p:nvPicPr>
          <p:cNvPr id="28" name="Picture 27">
            <a:extLst>
              <a:ext uri="{FF2B5EF4-FFF2-40B4-BE49-F238E27FC236}">
                <a16:creationId xmlns:a16="http://schemas.microsoft.com/office/drawing/2014/main" id="{3FD176DA-16A3-4AA2-83CF-00B8DD8E20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86731" y="95989"/>
            <a:ext cx="1191139" cy="2008115"/>
          </a:xfrm>
          <a:prstGeom prst="rect">
            <a:avLst/>
          </a:prstGeom>
        </p:spPr>
      </p:pic>
      <p:pic>
        <p:nvPicPr>
          <p:cNvPr id="37" name="Picture 36">
            <a:extLst>
              <a:ext uri="{FF2B5EF4-FFF2-40B4-BE49-F238E27FC236}">
                <a16:creationId xmlns:a16="http://schemas.microsoft.com/office/drawing/2014/main" id="{9129AF39-86A1-4B4F-9F11-EAF12A2B5D71}"/>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780064" y="4967988"/>
            <a:ext cx="1752402" cy="1884585"/>
          </a:xfrm>
          <a:prstGeom prst="rect">
            <a:avLst/>
          </a:prstGeom>
        </p:spPr>
      </p:pic>
      <p:pic>
        <p:nvPicPr>
          <p:cNvPr id="26" name="Picture 25">
            <a:extLst>
              <a:ext uri="{FF2B5EF4-FFF2-40B4-BE49-F238E27FC236}">
                <a16:creationId xmlns:a16="http://schemas.microsoft.com/office/drawing/2014/main" id="{B5E97773-CA5F-4153-B357-FB913241AA6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220927" y="4252459"/>
            <a:ext cx="1601336" cy="24858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3500" fill="hold"/>
                                        <p:tgtEl>
                                          <p:spTgt spid="26"/>
                                        </p:tgtEl>
                                        <p:attrNameLst>
                                          <p:attrName>ppt_x</p:attrName>
                                        </p:attrNameLst>
                                      </p:cBhvr>
                                      <p:tavLst>
                                        <p:tav tm="0">
                                          <p:val>
                                            <p:strVal val="0-#ppt_w/2"/>
                                          </p:val>
                                        </p:tav>
                                        <p:tav tm="100000">
                                          <p:val>
                                            <p:strVal val="#ppt_x"/>
                                          </p:val>
                                        </p:tav>
                                      </p:tavLst>
                                    </p:anim>
                                    <p:anim calcmode="lin" valueType="num">
                                      <p:cBhvr additive="base">
                                        <p:cTn id="8" dur="3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3000" fill="hold"/>
                                        <p:tgtEl>
                                          <p:spTgt spid="16"/>
                                        </p:tgtEl>
                                        <p:attrNameLst>
                                          <p:attrName>ppt_x</p:attrName>
                                        </p:attrNameLst>
                                      </p:cBhvr>
                                      <p:tavLst>
                                        <p:tav tm="0">
                                          <p:val>
                                            <p:strVal val="0-#ppt_w/2"/>
                                          </p:val>
                                        </p:tav>
                                        <p:tav tm="100000">
                                          <p:val>
                                            <p:strVal val="#ppt_x"/>
                                          </p:val>
                                        </p:tav>
                                      </p:tavLst>
                                    </p:anim>
                                    <p:anim calcmode="lin" valueType="num">
                                      <p:cBhvr additive="base">
                                        <p:cTn id="12" dur="3000" fill="hold"/>
                                        <p:tgtEl>
                                          <p:spTgt spid="1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3000" fill="hold"/>
                                        <p:tgtEl>
                                          <p:spTgt spid="13"/>
                                        </p:tgtEl>
                                        <p:attrNameLst>
                                          <p:attrName>ppt_x</p:attrName>
                                        </p:attrNameLst>
                                      </p:cBhvr>
                                      <p:tavLst>
                                        <p:tav tm="0">
                                          <p:val>
                                            <p:strVal val="0-#ppt_w/2"/>
                                          </p:val>
                                        </p:tav>
                                        <p:tav tm="100000">
                                          <p:val>
                                            <p:strVal val="#ppt_x"/>
                                          </p:val>
                                        </p:tav>
                                      </p:tavLst>
                                    </p:anim>
                                    <p:anim calcmode="lin" valueType="num">
                                      <p:cBhvr additive="base">
                                        <p:cTn id="16" dur="30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3000" fill="hold"/>
                                        <p:tgtEl>
                                          <p:spTgt spid="5"/>
                                        </p:tgtEl>
                                        <p:attrNameLst>
                                          <p:attrName>ppt_x</p:attrName>
                                        </p:attrNameLst>
                                      </p:cBhvr>
                                      <p:tavLst>
                                        <p:tav tm="0">
                                          <p:val>
                                            <p:strVal val="0-#ppt_w/2"/>
                                          </p:val>
                                        </p:tav>
                                        <p:tav tm="100000">
                                          <p:val>
                                            <p:strVal val="#ppt_x"/>
                                          </p:val>
                                        </p:tav>
                                      </p:tavLst>
                                    </p:anim>
                                    <p:anim calcmode="lin" valueType="num">
                                      <p:cBhvr additive="base">
                                        <p:cTn id="20" dur="30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3000" fill="hold"/>
                                        <p:tgtEl>
                                          <p:spTgt spid="10"/>
                                        </p:tgtEl>
                                        <p:attrNameLst>
                                          <p:attrName>ppt_x</p:attrName>
                                        </p:attrNameLst>
                                      </p:cBhvr>
                                      <p:tavLst>
                                        <p:tav tm="0">
                                          <p:val>
                                            <p:strVal val="0-#ppt_w/2"/>
                                          </p:val>
                                        </p:tav>
                                        <p:tav tm="100000">
                                          <p:val>
                                            <p:strVal val="#ppt_x"/>
                                          </p:val>
                                        </p:tav>
                                      </p:tavLst>
                                    </p:anim>
                                    <p:anim calcmode="lin" valueType="num">
                                      <p:cBhvr additive="base">
                                        <p:cTn id="24" dur="30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6" presetClass="entr" presetSubtype="0" fill="hold" nodeType="after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870">
                                          <p:stCondLst>
                                            <p:cond delay="0"/>
                                          </p:stCondLst>
                                        </p:cTn>
                                        <p:tgtEl>
                                          <p:spTgt spid="28"/>
                                        </p:tgtEl>
                                      </p:cBhvr>
                                    </p:animEffect>
                                    <p:anim calcmode="lin" valueType="num">
                                      <p:cBhvr>
                                        <p:cTn id="29" dur="2733"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30" dur="996"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31" dur="996" tmFilter="0, 0; 0.125,0.2665; 0.25,0.4; 0.375,0.465; 0.5,0.5;  0.625,0.535; 0.75,0.6; 0.875,0.7335; 1,1">
                                          <p:stCondLst>
                                            <p:cond delay="996"/>
                                          </p:stCondLst>
                                        </p:cTn>
                                        <p:tgtEl>
                                          <p:spTgt spid="28"/>
                                        </p:tgtEl>
                                        <p:attrNameLst>
                                          <p:attrName>ppt_y</p:attrName>
                                        </p:attrNameLst>
                                      </p:cBhvr>
                                      <p:tavLst>
                                        <p:tav tm="0" fmla="#ppt_y-sin(pi*$)/9">
                                          <p:val>
                                            <p:fltVal val="0"/>
                                          </p:val>
                                        </p:tav>
                                        <p:tav tm="100000">
                                          <p:val>
                                            <p:fltVal val="1"/>
                                          </p:val>
                                        </p:tav>
                                      </p:tavLst>
                                    </p:anim>
                                    <p:anim calcmode="lin" valueType="num">
                                      <p:cBhvr>
                                        <p:cTn id="32" dur="498" tmFilter="0, 0; 0.125,0.2665; 0.25,0.4; 0.375,0.465; 0.5,0.5;  0.625,0.535; 0.75,0.6; 0.875,0.7335; 1,1">
                                          <p:stCondLst>
                                            <p:cond delay="1986"/>
                                          </p:stCondLst>
                                        </p:cTn>
                                        <p:tgtEl>
                                          <p:spTgt spid="28"/>
                                        </p:tgtEl>
                                        <p:attrNameLst>
                                          <p:attrName>ppt_y</p:attrName>
                                        </p:attrNameLst>
                                      </p:cBhvr>
                                      <p:tavLst>
                                        <p:tav tm="0" fmla="#ppt_y-sin(pi*$)/27">
                                          <p:val>
                                            <p:fltVal val="0"/>
                                          </p:val>
                                        </p:tav>
                                        <p:tav tm="100000">
                                          <p:val>
                                            <p:fltVal val="1"/>
                                          </p:val>
                                        </p:tav>
                                      </p:tavLst>
                                    </p:anim>
                                    <p:anim calcmode="lin" valueType="num">
                                      <p:cBhvr>
                                        <p:cTn id="33" dur="246" tmFilter="0, 0; 0.125,0.2665; 0.25,0.4; 0.375,0.465; 0.5,0.5;  0.625,0.535; 0.75,0.6; 0.875,0.7335; 1,1">
                                          <p:stCondLst>
                                            <p:cond delay="2484"/>
                                          </p:stCondLst>
                                        </p:cTn>
                                        <p:tgtEl>
                                          <p:spTgt spid="28"/>
                                        </p:tgtEl>
                                        <p:attrNameLst>
                                          <p:attrName>ppt_y</p:attrName>
                                        </p:attrNameLst>
                                      </p:cBhvr>
                                      <p:tavLst>
                                        <p:tav tm="0" fmla="#ppt_y-sin(pi*$)/81">
                                          <p:val>
                                            <p:fltVal val="0"/>
                                          </p:val>
                                        </p:tav>
                                        <p:tav tm="100000">
                                          <p:val>
                                            <p:fltVal val="1"/>
                                          </p:val>
                                        </p:tav>
                                      </p:tavLst>
                                    </p:anim>
                                    <p:animScale>
                                      <p:cBhvr>
                                        <p:cTn id="34" dur="39">
                                          <p:stCondLst>
                                            <p:cond delay="975"/>
                                          </p:stCondLst>
                                        </p:cTn>
                                        <p:tgtEl>
                                          <p:spTgt spid="28"/>
                                        </p:tgtEl>
                                      </p:cBhvr>
                                      <p:to x="100000" y="60000"/>
                                    </p:animScale>
                                    <p:animScale>
                                      <p:cBhvr>
                                        <p:cTn id="35" dur="249" decel="50000">
                                          <p:stCondLst>
                                            <p:cond delay="1014"/>
                                          </p:stCondLst>
                                        </p:cTn>
                                        <p:tgtEl>
                                          <p:spTgt spid="28"/>
                                        </p:tgtEl>
                                      </p:cBhvr>
                                      <p:to x="100000" y="100000"/>
                                    </p:animScale>
                                    <p:animScale>
                                      <p:cBhvr>
                                        <p:cTn id="36" dur="39">
                                          <p:stCondLst>
                                            <p:cond delay="1968"/>
                                          </p:stCondLst>
                                        </p:cTn>
                                        <p:tgtEl>
                                          <p:spTgt spid="28"/>
                                        </p:tgtEl>
                                      </p:cBhvr>
                                      <p:to x="100000" y="80000"/>
                                    </p:animScale>
                                    <p:animScale>
                                      <p:cBhvr>
                                        <p:cTn id="37" dur="249" decel="50000">
                                          <p:stCondLst>
                                            <p:cond delay="2007"/>
                                          </p:stCondLst>
                                        </p:cTn>
                                        <p:tgtEl>
                                          <p:spTgt spid="28"/>
                                        </p:tgtEl>
                                      </p:cBhvr>
                                      <p:to x="100000" y="100000"/>
                                    </p:animScale>
                                    <p:animScale>
                                      <p:cBhvr>
                                        <p:cTn id="38" dur="39">
                                          <p:stCondLst>
                                            <p:cond delay="2463"/>
                                          </p:stCondLst>
                                        </p:cTn>
                                        <p:tgtEl>
                                          <p:spTgt spid="28"/>
                                        </p:tgtEl>
                                      </p:cBhvr>
                                      <p:to x="100000" y="90000"/>
                                    </p:animScale>
                                    <p:animScale>
                                      <p:cBhvr>
                                        <p:cTn id="39" dur="249" decel="50000">
                                          <p:stCondLst>
                                            <p:cond delay="2502"/>
                                          </p:stCondLst>
                                        </p:cTn>
                                        <p:tgtEl>
                                          <p:spTgt spid="28"/>
                                        </p:tgtEl>
                                      </p:cBhvr>
                                      <p:to x="100000" y="100000"/>
                                    </p:animScale>
                                    <p:animScale>
                                      <p:cBhvr>
                                        <p:cTn id="40" dur="39">
                                          <p:stCondLst>
                                            <p:cond delay="2712"/>
                                          </p:stCondLst>
                                        </p:cTn>
                                        <p:tgtEl>
                                          <p:spTgt spid="28"/>
                                        </p:tgtEl>
                                      </p:cBhvr>
                                      <p:to x="100000" y="95000"/>
                                    </p:animScale>
                                    <p:animScale>
                                      <p:cBhvr>
                                        <p:cTn id="41" dur="249" decel="50000">
                                          <p:stCondLst>
                                            <p:cond delay="2751"/>
                                          </p:stCondLst>
                                        </p:cTn>
                                        <p:tgtEl>
                                          <p:spTgt spid="28"/>
                                        </p:tgtEl>
                                      </p:cBhvr>
                                      <p:to x="100000" y="100000"/>
                                    </p:animScale>
                                  </p:childTnLst>
                                </p:cTn>
                              </p:par>
                              <p:par>
                                <p:cTn id="42" presetID="0" presetClass="path" presetSubtype="0" accel="50000" decel="50000" fill="hold" nodeType="withEffect">
                                  <p:stCondLst>
                                    <p:cond delay="0"/>
                                  </p:stCondLst>
                                  <p:childTnLst>
                                    <p:animMotion origin="layout" path="M -1.19792E-6 -2.70833E-6 L -1.19792E-6 0.00022 C 0.0013 -0.01041 0.00114 -0.02126 0.00261 -0.03125 C 0.00293 -0.03385 0.00488 -0.0345 0.00554 -0.03646 C 0.00733 -0.04036 0.0083 -0.04492 0.00993 -0.04861 C 0.02165 -0.07465 0.02409 -0.08225 0.03565 -0.09722 C 0.03906 -0.10178 0.03792 -0.10026 0.04199 -0.10243 L 0.05843 -0.11284 C 0.09033 -0.13324 0.05257 -0.11024 0.07585 -0.12326 C 0.07764 -0.12435 0.07959 -0.12608 0.08089 -0.12673 C 0.08757 -0.12955 0.1058 -0.13021 0.10807 -0.13021 C 0.11312 -0.13086 0.11751 -0.13151 0.12256 -0.13194 C 0.12858 -0.13151 0.13298 -0.13151 0.13867 -0.13021 C 0.14095 -0.12977 0.14307 -0.12825 0.14486 -0.12673 C 0.16618 -0.11198 0.15527 -0.12022 0.1696 -0.1059 C 0.17725 -0.0983 0.17936 -0.09874 0.1849 -0.08854 C 0.1888 -0.08225 0.19238 -0.07096 0.1958 -0.06423 C 0.19743 -0.06011 0.19955 -0.0562 0.20199 -0.05208 C 0.20264 -0.04926 0.20345 -0.04622 0.20345 -0.0434 C 0.21045 -0.02452 0.20345 -0.05338 0.21126 -0.02257 C 0.21143 -0.01975 0.21224 -0.01692 0.21289 -0.01389 C 0.21305 -0.01106 0.21305 -0.00803 0.21371 -0.00521 C 0.21484 -0.00173 0.21582 0.00174 0.21745 0.00521 C 0.2194 -0.00716 0.2181 0.00326 0.21875 -0.02083 C 0.22022 -0.03863 0.21973 -0.02973 0.22119 -0.0434 C 0.22249 -0.05729 0.22249 -0.06423 0.22542 -0.07639 C 0.22608 -0.08073 0.2277 -0.08442 0.22819 -0.08854 C 0.22966 -0.09396 0.22917 -0.09787 0.23112 -0.10243 C 0.23926 -0.11784 0.23438 -0.10633 0.24137 -0.11458 C 0.24821 -0.12283 0.24024 -0.11849 0.24968 -0.12153 C 0.25912 -0.12955 0.25098 -0.12348 0.27067 -0.13021 C 0.27149 -0.13064 0.27246 -0.13194 0.27344 -0.13194 C 0.28076 -0.13303 0.28744 -0.13324 0.29395 -0.13368 L 0.30127 -0.13194 C 0.30567 -0.13107 0.30941 -0.13086 0.31364 -0.12847 C 0.31624 -0.12717 0.32031 -0.12413 0.32276 -0.12153 C 0.32406 -0.12066 0.32503 -0.11914 0.32585 -0.11805 C 0.32699 -0.1174 0.32796 -0.11718 0.3291 -0.11632 C 0.33203 -0.11393 0.3374 -0.10568 0.33854 -0.10243 C 0.33887 -0.10026 0.34001 -0.09787 0.34033 -0.09548 C 0.34098 -0.09375 0.34196 -0.09223 0.34261 -0.09028 C 0.34766 -0.07183 0.34294 -0.08116 0.3488 -0.07118 C 0.34912 -0.06662 0.34912 -0.06206 0.34977 -0.05729 C 0.35026 -0.05512 0.35059 -0.05273 0.35075 -0.05034 C 0.3514 -0.0447 0.35254 -0.03884 0.3527 -0.03298 C 0.35433 -0.01454 0.35368 -0.02495 0.35498 -0.00173 C 0.35775 -0.02018 0.35368 0.00716 0.35693 -0.02257 C 0.3571 -0.02452 0.35775 -0.02604 0.35791 -0.02778 C 0.35856 -0.03016 0.35856 -0.03255 0.35905 -0.03472 C 0.36052 -0.04123 0.36198 -0.04318 0.36393 -0.04861 C 0.36442 -0.04969 0.36572 -0.06054 0.36637 -0.0625 C 0.36735 -0.06532 0.3693 -0.06727 0.37028 -0.06944 C 0.37093 -0.07183 0.37077 -0.07443 0.37126 -0.07639 C 0.37321 -0.08138 0.37858 -0.08832 0.38184 -0.09201 C 0.3833 -0.09396 0.38493 -0.09548 0.38656 -0.09722 C 0.39714 -0.12044 0.38412 -0.09418 0.3929 -0.1059 C 0.39388 -0.10742 0.39421 -0.10981 0.39518 -0.11111 C 0.39583 -0.11241 0.3973 -0.11219 0.39811 -0.11284 C 0.39909 -0.11393 0.40023 -0.11545 0.40104 -0.11632 C 0.40202 -0.11718 0.40332 -0.1174 0.40446 -0.11805 C 0.40609 -0.11957 0.40772 -0.12218 0.40934 -0.12326 C 0.41081 -0.12456 0.41276 -0.12435 0.41488 -0.125 C 0.42692 -0.13129 0.41081 -0.12695 0.42904 -0.13021 C 0.43929 -0.12912 0.44987 -0.12847 0.46012 -0.12673 C 0.46452 -0.12608 0.46484 -0.12066 0.46924 -0.11805 L 0.47233 -0.11632 C 0.47575 -0.11241 0.47966 -0.10981 0.48161 -0.10416 C 0.48324 -0.10026 0.48682 -0.09093 0.48893 -0.0868 C 0.49024 -0.08442 0.49186 -0.08225 0.49333 -0.07986 C 0.49479 -0.0727 0.49675 -0.06358 0.49919 -0.05729 C 0.50016 -0.05555 0.50082 -0.05403 0.50147 -0.05208 C 0.50716 -0.03255 0.50016 -0.05425 0.5044 -0.03472 C 0.50505 -0.03277 0.5057 -0.03125 0.50635 -0.02951 C 0.507 -0.02669 0.50667 -0.01823 0.50749 -0.02083 C 0.50895 -0.0256 0.50798 -0.03146 0.50863 -0.03646 C 0.50895 -0.03863 0.51009 -0.03993 0.51042 -0.04166 C 0.51156 -0.04449 0.51221 -0.04752 0.51253 -0.05034 C 0.51318 -0.05273 0.51449 -0.0549 0.51449 -0.05729 C 0.51595 -0.06206 0.51579 -0.06749 0.51774 -0.07118 C 0.51888 -0.07248 0.51986 -0.07248 0.521 -0.07291 C 0.52132 -0.07465 0.52132 -0.07682 0.52197 -0.07812 C 0.52328 -0.08051 0.5319 -0.08962 0.53239 -0.09028 C 0.5363 -0.09679 0.53434 -0.09483 0.53858 -0.09722 C 0.55046 -0.11328 0.53874 -0.09917 0.54671 -0.1059 C 0.54802 -0.10699 0.5485 -0.10894 0.54981 -0.10937 C 0.55534 -0.11176 0.56022 -0.11263 0.56527 -0.11458 L 0.56966 -0.11632 C 0.57845 -0.11588 0.58757 -0.1161 0.59636 -0.11458 C 0.59831 -0.11436 0.60075 -0.11263 0.60254 -0.11111 C 0.60514 -0.10959 0.60759 -0.10764 0.6097 -0.1059 C 0.61279 -0.10416 0.61507 -0.10243 0.618 -0.10069 L 0.62826 -0.08333 C 0.62972 -0.08116 0.63167 -0.07921 0.63249 -0.07639 C 0.63346 -0.07356 0.63477 -0.07053 0.63591 -0.06771 C 0.6429 -0.05013 0.6429 -0.0536 0.64697 -0.03819 C 0.64762 -0.03667 0.64762 -0.03494 0.64795 -0.03298 C 0.65055 -0.01975 0.65055 -0.02387 0.65055 -0.01736 " pathEditMode="relative" rAng="0" ptsTypes="AAAAAAAAAAAAAAAAAAAAAAAAAAAAAAAAAAAAAAAAAAAAAAAAAAAAAAAAAAAAAAAAAAAAAAAAAAAAAAAAAAAAAAAAAAAAAAAAA">
                                      <p:cBhvr>
                                        <p:cTn id="43" dur="2000" fill="hold"/>
                                        <p:tgtEl>
                                          <p:spTgt spid="37"/>
                                        </p:tgtEl>
                                        <p:attrNameLst>
                                          <p:attrName>ppt_x</p:attrName>
                                          <p:attrName>ppt_y</p:attrName>
                                        </p:attrNameLst>
                                      </p:cBhvr>
                                      <p:rCtr x="32520" y="-64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8" name="Rectangle 7">
            <a:extLst>
              <a:ext uri="{FF2B5EF4-FFF2-40B4-BE49-F238E27FC236}">
                <a16:creationId xmlns:a16="http://schemas.microsoft.com/office/drawing/2014/main" id="{B11C161A-1A8E-48F0-A843-6F626D767D06}"/>
              </a:ext>
            </a:extLst>
          </p:cNvPr>
          <p:cNvSpPr/>
          <p:nvPr/>
        </p:nvSpPr>
        <p:spPr>
          <a:xfrm>
            <a:off x="721750" y="542919"/>
            <a:ext cx="8359950" cy="810706"/>
          </a:xfrm>
          <a:prstGeom prst="rect">
            <a:avLst/>
          </a:prstGeom>
          <a:solidFill>
            <a:srgbClr val="9B9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C8752"/>
              </a:solidFill>
            </a:endParaRPr>
          </a:p>
        </p:txBody>
      </p:sp>
      <p:sp>
        <p:nvSpPr>
          <p:cNvPr id="54" name="Google Shape;54;p10"/>
          <p:cNvSpPr txBox="1">
            <a:spLocks noGrp="1"/>
          </p:cNvSpPr>
          <p:nvPr>
            <p:ph type="title"/>
          </p:nvPr>
        </p:nvSpPr>
        <p:spPr>
          <a:xfrm>
            <a:off x="743419" y="595913"/>
            <a:ext cx="8310000" cy="80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solidFill>
                  <a:schemeClr val="tx1"/>
                </a:solidFill>
                <a:latin typeface="Roboto" panose="02000000000000000000" pitchFamily="2" charset="0"/>
                <a:ea typeface="Roboto" panose="02000000000000000000" pitchFamily="2" charset="0"/>
              </a:rPr>
              <a:t>Examples of the screening words </a:t>
            </a:r>
            <a:endParaRPr dirty="0">
              <a:solidFill>
                <a:schemeClr val="tx1"/>
              </a:solidFill>
              <a:latin typeface="Roboto" panose="02000000000000000000" pitchFamily="2" charset="0"/>
              <a:ea typeface="Roboto" panose="02000000000000000000" pitchFamily="2" charset="0"/>
            </a:endParaRPr>
          </a:p>
        </p:txBody>
      </p:sp>
      <p:sp>
        <p:nvSpPr>
          <p:cNvPr id="58" name="Google Shape;58;p10"/>
          <p:cNvSpPr txBox="1"/>
          <p:nvPr/>
        </p:nvSpPr>
        <p:spPr>
          <a:xfrm>
            <a:off x="1212950" y="6477400"/>
            <a:ext cx="7202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6" name="Rectangle 5">
            <a:extLst>
              <a:ext uri="{FF2B5EF4-FFF2-40B4-BE49-F238E27FC236}">
                <a16:creationId xmlns:a16="http://schemas.microsoft.com/office/drawing/2014/main" id="{1CE90A77-C3F3-1E16-DCDA-EFB80616D9B2}"/>
              </a:ext>
            </a:extLst>
          </p:cNvPr>
          <p:cNvSpPr/>
          <p:nvPr/>
        </p:nvSpPr>
        <p:spPr>
          <a:xfrm>
            <a:off x="721750" y="1711271"/>
            <a:ext cx="8299350" cy="966615"/>
          </a:xfrm>
          <a:prstGeom prst="rect">
            <a:avLst/>
          </a:prstGeom>
          <a:solidFill>
            <a:srgbClr val="EC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Google Shape;55;p10"/>
          <p:cNvSpPr txBox="1">
            <a:spLocks noGrp="1"/>
          </p:cNvSpPr>
          <p:nvPr>
            <p:ph type="body" idx="4294967295"/>
          </p:nvPr>
        </p:nvSpPr>
        <p:spPr>
          <a:xfrm>
            <a:off x="866750" y="1831300"/>
            <a:ext cx="8037764" cy="525651"/>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GB" sz="1600" dirty="0">
                <a:latin typeface="Roboto" panose="02000000000000000000" pitchFamily="2" charset="0"/>
                <a:ea typeface="Roboto" panose="02000000000000000000" pitchFamily="2" charset="0"/>
              </a:rPr>
              <a:t>This is what the screening check will look like for the children. This is an example of some Level 3 and Level 4 words.</a:t>
            </a:r>
            <a:endParaRPr sz="1600" dirty="0">
              <a:latin typeface="Roboto" panose="02000000000000000000" pitchFamily="2" charset="0"/>
              <a:ea typeface="Roboto" panose="02000000000000000000" pitchFamily="2" charset="0"/>
            </a:endParaRPr>
          </a:p>
        </p:txBody>
      </p:sp>
      <p:pic>
        <p:nvPicPr>
          <p:cNvPr id="4" name="Picture 3" descr="Diagram&#10;&#10;Description automatically generated">
            <a:extLst>
              <a:ext uri="{FF2B5EF4-FFF2-40B4-BE49-F238E27FC236}">
                <a16:creationId xmlns:a16="http://schemas.microsoft.com/office/drawing/2014/main" id="{A2D37AC8-FC84-58CB-BA46-0F7D610FD8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1286" y="2916110"/>
            <a:ext cx="2433468" cy="3442410"/>
          </a:xfrm>
          <a:prstGeom prst="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E83D01E1-D069-2571-9405-3DA833AC159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514590" y="2940033"/>
            <a:ext cx="2433468" cy="3442409"/>
          </a:xfrm>
          <a:prstGeom prst="rect">
            <a:avLst/>
          </a:prstGeom>
          <a:effectLst>
            <a:outerShdw blurRad="63500" sx="102000" sy="102000" algn="ctr" rotWithShape="0">
              <a:prstClr val="black">
                <a:alpha val="40000"/>
              </a:prstClr>
            </a:outerShdw>
          </a:effectLst>
        </p:spPr>
      </p:pic>
      <p:sp>
        <p:nvSpPr>
          <p:cNvPr id="12" name="Oval 11">
            <a:extLst>
              <a:ext uri="{FF2B5EF4-FFF2-40B4-BE49-F238E27FC236}">
                <a16:creationId xmlns:a16="http://schemas.microsoft.com/office/drawing/2014/main" id="{C7223CBB-D33D-9D0B-7A18-045F60087F78}"/>
              </a:ext>
            </a:extLst>
          </p:cNvPr>
          <p:cNvSpPr/>
          <p:nvPr/>
        </p:nvSpPr>
        <p:spPr>
          <a:xfrm>
            <a:off x="4093029" y="5987143"/>
            <a:ext cx="1665514" cy="334918"/>
          </a:xfrm>
          <a:prstGeom prst="ellipse">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DFC48CDC-704E-AA96-1E92-DF148BA7C238}"/>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3402087" y="3119295"/>
            <a:ext cx="2955170" cy="3083886"/>
          </a:xfrm>
          <a:prstGeom prst="rect">
            <a:avLst/>
          </a:prstGeom>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5">
                                            <p:txEl>
                                              <p:pRg st="0" end="0"/>
                                            </p:txEl>
                                          </p:spTgt>
                                        </p:tgtEl>
                                        <p:attrNameLst>
                                          <p:attrName>style.visibility</p:attrName>
                                        </p:attrNameLst>
                                      </p:cBhvr>
                                      <p:to>
                                        <p:strVal val="visible"/>
                                      </p:to>
                                    </p:set>
                                    <p:anim calcmode="lin" valueType="num">
                                      <p:cBhvr additive="base">
                                        <p:cTn id="7" dur="2000" fill="hold"/>
                                        <p:tgtEl>
                                          <p:spTgt spid="55">
                                            <p:txEl>
                                              <p:pRg st="0" end="0"/>
                                            </p:txEl>
                                          </p:spTgt>
                                        </p:tgtEl>
                                        <p:attrNameLst>
                                          <p:attrName>ppt_x</p:attrName>
                                        </p:attrNameLst>
                                      </p:cBhvr>
                                      <p:tavLst>
                                        <p:tav tm="0">
                                          <p:val>
                                            <p:strVal val="0-#ppt_w/2"/>
                                          </p:val>
                                        </p:tav>
                                        <p:tav tm="100000">
                                          <p:val>
                                            <p:strVal val="#ppt_x"/>
                                          </p:val>
                                        </p:tav>
                                      </p:tavLst>
                                    </p:anim>
                                    <p:anim calcmode="lin" valueType="num">
                                      <p:cBhvr additive="base">
                                        <p:cTn id="8" dur="2000" fill="hold"/>
                                        <p:tgtEl>
                                          <p:spTgt spid="5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0-#ppt_w/2"/>
                                          </p:val>
                                        </p:tav>
                                        <p:tav tm="100000">
                                          <p:val>
                                            <p:strVal val="#ppt_x"/>
                                          </p:val>
                                        </p:tav>
                                      </p:tavLst>
                                    </p:anim>
                                    <p:anim calcmode="lin" valueType="num">
                                      <p:cBhvr additive="base">
                                        <p:cTn id="12" dur="2000" fill="hold"/>
                                        <p:tgtEl>
                                          <p:spTgt spid="6"/>
                                        </p:tgtEl>
                                        <p:attrNameLst>
                                          <p:attrName>ppt_y</p:attrName>
                                        </p:attrNameLst>
                                      </p:cBhvr>
                                      <p:tavLst>
                                        <p:tav tm="0">
                                          <p:val>
                                            <p:strVal val="#ppt_y"/>
                                          </p:val>
                                        </p:tav>
                                        <p:tav tm="100000">
                                          <p:val>
                                            <p:strVal val="#ppt_y"/>
                                          </p:val>
                                        </p:tav>
                                      </p:tavLst>
                                    </p:anim>
                                  </p:childTnLst>
                                </p:cTn>
                              </p:par>
                              <p:par>
                                <p:cTn id="13" presetID="32" presetClass="emph" presetSubtype="0" fill="hold" nodeType="withEffect">
                                  <p:stCondLst>
                                    <p:cond delay="0"/>
                                  </p:stCondLst>
                                  <p:childTnLst>
                                    <p:animRot by="120000">
                                      <p:cBhvr>
                                        <p:cTn id="14" dur="200" fill="hold">
                                          <p:stCondLst>
                                            <p:cond delay="0"/>
                                          </p:stCondLst>
                                        </p:cTn>
                                        <p:tgtEl>
                                          <p:spTgt spid="7"/>
                                        </p:tgtEl>
                                        <p:attrNameLst>
                                          <p:attrName>r</p:attrName>
                                        </p:attrNameLst>
                                      </p:cBhvr>
                                    </p:animRot>
                                    <p:animRot by="-240000">
                                      <p:cBhvr>
                                        <p:cTn id="15" dur="400" fill="hold">
                                          <p:stCondLst>
                                            <p:cond delay="400"/>
                                          </p:stCondLst>
                                        </p:cTn>
                                        <p:tgtEl>
                                          <p:spTgt spid="7"/>
                                        </p:tgtEl>
                                        <p:attrNameLst>
                                          <p:attrName>r</p:attrName>
                                        </p:attrNameLst>
                                      </p:cBhvr>
                                    </p:animRot>
                                    <p:animRot by="240000">
                                      <p:cBhvr>
                                        <p:cTn id="16" dur="400" fill="hold">
                                          <p:stCondLst>
                                            <p:cond delay="800"/>
                                          </p:stCondLst>
                                        </p:cTn>
                                        <p:tgtEl>
                                          <p:spTgt spid="7"/>
                                        </p:tgtEl>
                                        <p:attrNameLst>
                                          <p:attrName>r</p:attrName>
                                        </p:attrNameLst>
                                      </p:cBhvr>
                                    </p:animRot>
                                    <p:animRot by="-240000">
                                      <p:cBhvr>
                                        <p:cTn id="17" dur="400" fill="hold">
                                          <p:stCondLst>
                                            <p:cond delay="1200"/>
                                          </p:stCondLst>
                                        </p:cTn>
                                        <p:tgtEl>
                                          <p:spTgt spid="7"/>
                                        </p:tgtEl>
                                        <p:attrNameLst>
                                          <p:attrName>r</p:attrName>
                                        </p:attrNameLst>
                                      </p:cBhvr>
                                    </p:animRot>
                                    <p:animRot by="120000">
                                      <p:cBhvr>
                                        <p:cTn id="18" dur="400" fill="hold">
                                          <p:stCondLst>
                                            <p:cond delay="16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5"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24" name="Chord 23">
            <a:extLst>
              <a:ext uri="{FF2B5EF4-FFF2-40B4-BE49-F238E27FC236}">
                <a16:creationId xmlns:a16="http://schemas.microsoft.com/office/drawing/2014/main" id="{D241F182-07E3-4726-A87E-FE856067B3B7}"/>
              </a:ext>
            </a:extLst>
          </p:cNvPr>
          <p:cNvSpPr/>
          <p:nvPr/>
        </p:nvSpPr>
        <p:spPr>
          <a:xfrm rot="6730069">
            <a:off x="4981326" y="3690870"/>
            <a:ext cx="4330422" cy="4489764"/>
          </a:xfrm>
          <a:prstGeom prst="chord">
            <a:avLst/>
          </a:prstGeom>
          <a:solidFill>
            <a:srgbClr val="0064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4DF62598-E505-4011-A344-66024798672B}"/>
              </a:ext>
            </a:extLst>
          </p:cNvPr>
          <p:cNvSpPr/>
          <p:nvPr/>
        </p:nvSpPr>
        <p:spPr>
          <a:xfrm>
            <a:off x="690850" y="546754"/>
            <a:ext cx="8359950" cy="938946"/>
          </a:xfrm>
          <a:prstGeom prst="rect">
            <a:avLst/>
          </a:prstGeom>
          <a:solidFill>
            <a:srgbClr val="0064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3" name="Google Shape;63;p11"/>
          <p:cNvSpPr txBox="1">
            <a:spLocks noGrp="1"/>
          </p:cNvSpPr>
          <p:nvPr>
            <p:ph type="title"/>
          </p:nvPr>
        </p:nvSpPr>
        <p:spPr>
          <a:xfrm>
            <a:off x="740800" y="595461"/>
            <a:ext cx="8310000" cy="80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solidFill>
                  <a:schemeClr val="bg1"/>
                </a:solidFill>
                <a:latin typeface="Roboto" panose="02000000000000000000" pitchFamily="2" charset="0"/>
                <a:ea typeface="Roboto" panose="02000000000000000000" pitchFamily="2" charset="0"/>
              </a:rPr>
              <a:t>Reporting to Parents and Carers </a:t>
            </a:r>
            <a:endParaRPr dirty="0">
              <a:solidFill>
                <a:schemeClr val="bg1"/>
              </a:solidFill>
              <a:latin typeface="Roboto" panose="02000000000000000000" pitchFamily="2" charset="0"/>
              <a:ea typeface="Roboto" panose="02000000000000000000" pitchFamily="2" charset="0"/>
            </a:endParaRPr>
          </a:p>
        </p:txBody>
      </p:sp>
      <p:grpSp>
        <p:nvGrpSpPr>
          <p:cNvPr id="6" name="Group 5">
            <a:extLst>
              <a:ext uri="{FF2B5EF4-FFF2-40B4-BE49-F238E27FC236}">
                <a16:creationId xmlns:a16="http://schemas.microsoft.com/office/drawing/2014/main" id="{89EF1950-C375-447F-A935-86FBA2D66B52}"/>
              </a:ext>
            </a:extLst>
          </p:cNvPr>
          <p:cNvGrpSpPr/>
          <p:nvPr/>
        </p:nvGrpSpPr>
        <p:grpSpPr>
          <a:xfrm>
            <a:off x="-9427" y="1951441"/>
            <a:ext cx="5720679" cy="1158758"/>
            <a:chOff x="0" y="2060351"/>
            <a:chExt cx="9041738" cy="969703"/>
          </a:xfrm>
        </p:grpSpPr>
        <p:sp>
          <p:nvSpPr>
            <p:cNvPr id="7" name="Rectangle 6">
              <a:extLst>
                <a:ext uri="{FF2B5EF4-FFF2-40B4-BE49-F238E27FC236}">
                  <a16:creationId xmlns:a16="http://schemas.microsoft.com/office/drawing/2014/main" id="{46721993-5424-4FD0-B202-67A6D9BD69BC}"/>
                </a:ext>
              </a:extLst>
            </p:cNvPr>
            <p:cNvSpPr/>
            <p:nvPr/>
          </p:nvSpPr>
          <p:spPr>
            <a:xfrm>
              <a:off x="0" y="2060351"/>
              <a:ext cx="8814062" cy="782332"/>
            </a:xfrm>
            <a:prstGeom prst="rect">
              <a:avLst/>
            </a:prstGeom>
            <a:solidFill>
              <a:srgbClr val="EC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Box 7">
              <a:extLst>
                <a:ext uri="{FF2B5EF4-FFF2-40B4-BE49-F238E27FC236}">
                  <a16:creationId xmlns:a16="http://schemas.microsoft.com/office/drawing/2014/main" id="{D32E57D8-4A3C-4055-A63C-81EAD7DC8BDD}"/>
                </a:ext>
              </a:extLst>
            </p:cNvPr>
            <p:cNvSpPr txBox="1"/>
            <p:nvPr/>
          </p:nvSpPr>
          <p:spPr>
            <a:xfrm>
              <a:off x="731738" y="2075947"/>
              <a:ext cx="8310000" cy="954107"/>
            </a:xfrm>
            <a:prstGeom prst="rect">
              <a:avLst/>
            </a:prstGeom>
            <a:noFill/>
          </p:spPr>
          <p:txBody>
            <a:bodyPr wrap="square" rtlCol="0">
              <a:spAutoFit/>
            </a:bodyPr>
            <a:lstStyle/>
            <a:p>
              <a:pPr marL="400050" lvl="0" indent="-285750" algn="l" rtl="0">
                <a:spcBef>
                  <a:spcPts val="0"/>
                </a:spcBef>
                <a:spcAft>
                  <a:spcPts val="0"/>
                </a:spcAft>
                <a:buSzPts val="1800"/>
                <a:buFont typeface="Arial" panose="020B0604020202020204" pitchFamily="34" charset="0"/>
                <a:buChar char="•"/>
              </a:pPr>
              <a:r>
                <a:rPr lang="en-GB" dirty="0">
                  <a:latin typeface="Roboto" panose="02000000000000000000" pitchFamily="2" charset="0"/>
                  <a:ea typeface="Roboto" panose="02000000000000000000" pitchFamily="2" charset="0"/>
                </a:rPr>
                <a:t>We must report the results of the Phonics Screening Check to parents and carers before the end of the summer term. It will be included in your child’s end of year report. </a:t>
              </a:r>
            </a:p>
          </p:txBody>
        </p:sp>
      </p:grpSp>
      <p:grpSp>
        <p:nvGrpSpPr>
          <p:cNvPr id="9" name="Group 8">
            <a:extLst>
              <a:ext uri="{FF2B5EF4-FFF2-40B4-BE49-F238E27FC236}">
                <a16:creationId xmlns:a16="http://schemas.microsoft.com/office/drawing/2014/main" id="{034EF079-6800-4B09-B462-853F952CAAEC}"/>
              </a:ext>
            </a:extLst>
          </p:cNvPr>
          <p:cNvGrpSpPr/>
          <p:nvPr/>
        </p:nvGrpSpPr>
        <p:grpSpPr>
          <a:xfrm>
            <a:off x="-9427" y="2856381"/>
            <a:ext cx="5338141" cy="782331"/>
            <a:chOff x="9426" y="2631750"/>
            <a:chExt cx="8905293" cy="782331"/>
          </a:xfrm>
        </p:grpSpPr>
        <p:sp>
          <p:nvSpPr>
            <p:cNvPr id="10" name="Rectangle 9">
              <a:extLst>
                <a:ext uri="{FF2B5EF4-FFF2-40B4-BE49-F238E27FC236}">
                  <a16:creationId xmlns:a16="http://schemas.microsoft.com/office/drawing/2014/main" id="{BD8EB633-DA3B-45BA-96E9-12D00633AAAD}"/>
                </a:ext>
              </a:extLst>
            </p:cNvPr>
            <p:cNvSpPr/>
            <p:nvPr/>
          </p:nvSpPr>
          <p:spPr>
            <a:xfrm>
              <a:off x="9426" y="2631750"/>
              <a:ext cx="8814060" cy="782331"/>
            </a:xfrm>
            <a:prstGeom prst="rect">
              <a:avLst/>
            </a:prstGeom>
            <a:solidFill>
              <a:srgbClr val="9B9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EEA5A47E-17DF-414C-9CC3-EC433F4FAF29}"/>
                </a:ext>
              </a:extLst>
            </p:cNvPr>
            <p:cNvSpPr txBox="1"/>
            <p:nvPr/>
          </p:nvSpPr>
          <p:spPr>
            <a:xfrm>
              <a:off x="675692" y="2655363"/>
              <a:ext cx="8239027" cy="738664"/>
            </a:xfrm>
            <a:prstGeom prst="rect">
              <a:avLst/>
            </a:prstGeom>
            <a:noFill/>
          </p:spPr>
          <p:txBody>
            <a:bodyPr wrap="square" rtlCol="0">
              <a:spAutoFit/>
            </a:bodyPr>
            <a:lstStyle/>
            <a:p>
              <a:pPr marL="400050" lvl="0" indent="-285750" algn="l" rtl="0">
                <a:spcBef>
                  <a:spcPts val="0"/>
                </a:spcBef>
                <a:spcAft>
                  <a:spcPts val="0"/>
                </a:spcAft>
                <a:buSzPts val="1800"/>
                <a:buFont typeface="Arial" panose="020B0604020202020204" pitchFamily="34" charset="0"/>
                <a:buChar char="•"/>
              </a:pPr>
              <a:r>
                <a:rPr lang="en-GB" dirty="0">
                  <a:latin typeface="Roboto" panose="02000000000000000000" pitchFamily="2" charset="0"/>
                  <a:ea typeface="Roboto" panose="02000000000000000000" pitchFamily="2" charset="0"/>
                </a:rPr>
                <a:t>We will advise you on how your child has scored and if your child has struggled to meet the expected standard in the test.</a:t>
              </a:r>
            </a:p>
          </p:txBody>
        </p:sp>
      </p:grpSp>
      <p:grpSp>
        <p:nvGrpSpPr>
          <p:cNvPr id="12" name="Group 11">
            <a:extLst>
              <a:ext uri="{FF2B5EF4-FFF2-40B4-BE49-F238E27FC236}">
                <a16:creationId xmlns:a16="http://schemas.microsoft.com/office/drawing/2014/main" id="{EF849EEE-638B-468D-B7E2-CB5883CF0B1B}"/>
              </a:ext>
            </a:extLst>
          </p:cNvPr>
          <p:cNvGrpSpPr/>
          <p:nvPr/>
        </p:nvGrpSpPr>
        <p:grpSpPr>
          <a:xfrm>
            <a:off x="1" y="3794707"/>
            <a:ext cx="5345157" cy="531316"/>
            <a:chOff x="0" y="2060351"/>
            <a:chExt cx="8885297" cy="531316"/>
          </a:xfrm>
        </p:grpSpPr>
        <p:sp>
          <p:nvSpPr>
            <p:cNvPr id="13" name="Rectangle 12">
              <a:extLst>
                <a:ext uri="{FF2B5EF4-FFF2-40B4-BE49-F238E27FC236}">
                  <a16:creationId xmlns:a16="http://schemas.microsoft.com/office/drawing/2014/main" id="{93C1507F-F76E-417C-BE72-08E96169D046}"/>
                </a:ext>
              </a:extLst>
            </p:cNvPr>
            <p:cNvSpPr/>
            <p:nvPr/>
          </p:nvSpPr>
          <p:spPr>
            <a:xfrm>
              <a:off x="0" y="2060351"/>
              <a:ext cx="8814062" cy="531316"/>
            </a:xfrm>
            <a:prstGeom prst="rect">
              <a:avLst/>
            </a:prstGeom>
            <a:solidFill>
              <a:srgbClr val="EC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a:extLst>
                <a:ext uri="{FF2B5EF4-FFF2-40B4-BE49-F238E27FC236}">
                  <a16:creationId xmlns:a16="http://schemas.microsoft.com/office/drawing/2014/main" id="{6300A065-4C9B-45CD-AF83-3A9B19498370}"/>
                </a:ext>
              </a:extLst>
            </p:cNvPr>
            <p:cNvSpPr txBox="1"/>
            <p:nvPr/>
          </p:nvSpPr>
          <p:spPr>
            <a:xfrm>
              <a:off x="575298" y="2060351"/>
              <a:ext cx="8309999" cy="523220"/>
            </a:xfrm>
            <a:prstGeom prst="rect">
              <a:avLst/>
            </a:prstGeom>
            <a:noFill/>
          </p:spPr>
          <p:txBody>
            <a:bodyPr wrap="square" rtlCol="0">
              <a:spAutoFit/>
            </a:bodyPr>
            <a:lstStyle/>
            <a:p>
              <a:pPr marL="400050" lvl="0" indent="-285750" algn="l" rtl="0">
                <a:spcBef>
                  <a:spcPts val="0"/>
                </a:spcBef>
                <a:spcAft>
                  <a:spcPts val="0"/>
                </a:spcAft>
                <a:buSzPts val="1800"/>
                <a:buFont typeface="Arial" panose="020B0604020202020204" pitchFamily="34" charset="0"/>
                <a:buChar char="•"/>
              </a:pPr>
              <a:r>
                <a:rPr lang="en-GB" dirty="0">
                  <a:latin typeface="Roboto" panose="02000000000000000000" pitchFamily="2" charset="0"/>
                  <a:ea typeface="Roboto" panose="02000000000000000000" pitchFamily="2" charset="0"/>
                </a:rPr>
                <a:t>We will also tell you what support has been put in place to help your child.</a:t>
              </a:r>
            </a:p>
          </p:txBody>
        </p:sp>
      </p:grpSp>
      <p:grpSp>
        <p:nvGrpSpPr>
          <p:cNvPr id="2" name="Group 1">
            <a:extLst>
              <a:ext uri="{FF2B5EF4-FFF2-40B4-BE49-F238E27FC236}">
                <a16:creationId xmlns:a16="http://schemas.microsoft.com/office/drawing/2014/main" id="{9877468D-7B73-4107-89EB-AB28F1FB273A}"/>
              </a:ext>
            </a:extLst>
          </p:cNvPr>
          <p:cNvGrpSpPr/>
          <p:nvPr/>
        </p:nvGrpSpPr>
        <p:grpSpPr>
          <a:xfrm>
            <a:off x="0" y="4561521"/>
            <a:ext cx="5291004" cy="754260"/>
            <a:chOff x="-9426" y="3760243"/>
            <a:chExt cx="5291004" cy="754260"/>
          </a:xfrm>
        </p:grpSpPr>
        <p:sp>
          <p:nvSpPr>
            <p:cNvPr id="15" name="Rectangle 14">
              <a:extLst>
                <a:ext uri="{FF2B5EF4-FFF2-40B4-BE49-F238E27FC236}">
                  <a16:creationId xmlns:a16="http://schemas.microsoft.com/office/drawing/2014/main" id="{60A24220-E4CF-418F-8B6B-ADBE7AD20B44}"/>
                </a:ext>
              </a:extLst>
            </p:cNvPr>
            <p:cNvSpPr/>
            <p:nvPr/>
          </p:nvSpPr>
          <p:spPr>
            <a:xfrm>
              <a:off x="-9426" y="3760243"/>
              <a:ext cx="5291004" cy="754260"/>
            </a:xfrm>
            <a:prstGeom prst="rect">
              <a:avLst/>
            </a:prstGeom>
            <a:solidFill>
              <a:srgbClr val="9B9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BE3D890A-6EB4-401C-B706-FFF00B6A9568}"/>
                </a:ext>
              </a:extLst>
            </p:cNvPr>
            <p:cNvSpPr txBox="1"/>
            <p:nvPr/>
          </p:nvSpPr>
          <p:spPr>
            <a:xfrm>
              <a:off x="395924" y="3775839"/>
              <a:ext cx="4835953" cy="738664"/>
            </a:xfrm>
            <a:prstGeom prst="rect">
              <a:avLst/>
            </a:prstGeom>
            <a:noFill/>
          </p:spPr>
          <p:txBody>
            <a:bodyPr wrap="square" rtlCol="0">
              <a:spAutoFit/>
            </a:bodyPr>
            <a:lstStyle/>
            <a:p>
              <a:pPr marL="400050" lvl="0" indent="-285750" algn="l" rtl="0">
                <a:spcBef>
                  <a:spcPts val="0"/>
                </a:spcBef>
                <a:spcAft>
                  <a:spcPts val="0"/>
                </a:spcAft>
                <a:buSzPts val="1800"/>
                <a:buFont typeface="Arial" panose="020B0604020202020204" pitchFamily="34" charset="0"/>
                <a:buChar char="•"/>
              </a:pPr>
              <a:r>
                <a:rPr lang="en-GB" dirty="0">
                  <a:latin typeface="Roboto" panose="02000000000000000000" pitchFamily="2" charset="0"/>
                  <a:ea typeface="Roboto" panose="02000000000000000000" pitchFamily="2" charset="0"/>
                </a:rPr>
                <a:t>Children who do not pass the Phonics Screening Check in year 1 will go on to retake it in year 2, unless there are mitigating circumstances. </a:t>
              </a:r>
            </a:p>
          </p:txBody>
        </p:sp>
      </p:grpSp>
      <p:pic>
        <p:nvPicPr>
          <p:cNvPr id="20" name="Picture 19">
            <a:extLst>
              <a:ext uri="{FF2B5EF4-FFF2-40B4-BE49-F238E27FC236}">
                <a16:creationId xmlns:a16="http://schemas.microsoft.com/office/drawing/2014/main" id="{337CA218-E7C9-406C-9B56-F03B96D926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68252" y="2777235"/>
            <a:ext cx="2610515" cy="4005464"/>
          </a:xfrm>
          <a:prstGeom prst="rect">
            <a:avLst/>
          </a:prstGeom>
        </p:spPr>
      </p:pic>
      <p:pic>
        <p:nvPicPr>
          <p:cNvPr id="18" name="Picture 17">
            <a:extLst>
              <a:ext uri="{FF2B5EF4-FFF2-40B4-BE49-F238E27FC236}">
                <a16:creationId xmlns:a16="http://schemas.microsoft.com/office/drawing/2014/main" id="{99911918-A401-4D9E-9631-F728262E466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64627" y="2935526"/>
            <a:ext cx="2185661" cy="38471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0-#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000" fill="hold"/>
                                        <p:tgtEl>
                                          <p:spTgt spid="9"/>
                                        </p:tgtEl>
                                        <p:attrNameLst>
                                          <p:attrName>ppt_x</p:attrName>
                                        </p:attrNameLst>
                                      </p:cBhvr>
                                      <p:tavLst>
                                        <p:tav tm="0">
                                          <p:val>
                                            <p:strVal val="0-#ppt_w/2"/>
                                          </p:val>
                                        </p:tav>
                                        <p:tav tm="100000">
                                          <p:val>
                                            <p:strVal val="#ppt_x"/>
                                          </p:val>
                                        </p:tav>
                                      </p:tavLst>
                                    </p:anim>
                                    <p:anim calcmode="lin" valueType="num">
                                      <p:cBhvr additive="base">
                                        <p:cTn id="12" dur="20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2000" fill="hold"/>
                                        <p:tgtEl>
                                          <p:spTgt spid="12"/>
                                        </p:tgtEl>
                                        <p:attrNameLst>
                                          <p:attrName>ppt_x</p:attrName>
                                        </p:attrNameLst>
                                      </p:cBhvr>
                                      <p:tavLst>
                                        <p:tav tm="0">
                                          <p:val>
                                            <p:strVal val="0-#ppt_w/2"/>
                                          </p:val>
                                        </p:tav>
                                        <p:tav tm="100000">
                                          <p:val>
                                            <p:strVal val="#ppt_x"/>
                                          </p:val>
                                        </p:tav>
                                      </p:tavLst>
                                    </p:anim>
                                    <p:anim calcmode="lin" valueType="num">
                                      <p:cBhvr additive="base">
                                        <p:cTn id="16" dur="20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2000" fill="hold"/>
                                        <p:tgtEl>
                                          <p:spTgt spid="2"/>
                                        </p:tgtEl>
                                        <p:attrNameLst>
                                          <p:attrName>ppt_x</p:attrName>
                                        </p:attrNameLst>
                                      </p:cBhvr>
                                      <p:tavLst>
                                        <p:tav tm="0">
                                          <p:val>
                                            <p:strVal val="0-#ppt_w/2"/>
                                          </p:val>
                                        </p:tav>
                                        <p:tav tm="100000">
                                          <p:val>
                                            <p:strVal val="#ppt_x"/>
                                          </p:val>
                                        </p:tav>
                                      </p:tavLst>
                                    </p:anim>
                                    <p:anim calcmode="lin" valueType="num">
                                      <p:cBhvr additive="base">
                                        <p:cTn id="20"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3" name="Rectangle 2">
            <a:extLst>
              <a:ext uri="{FF2B5EF4-FFF2-40B4-BE49-F238E27FC236}">
                <a16:creationId xmlns:a16="http://schemas.microsoft.com/office/drawing/2014/main" id="{C4D3EF66-C513-49FF-8872-8622F26B497B}"/>
              </a:ext>
            </a:extLst>
          </p:cNvPr>
          <p:cNvSpPr/>
          <p:nvPr/>
        </p:nvSpPr>
        <p:spPr>
          <a:xfrm>
            <a:off x="721750" y="1711271"/>
            <a:ext cx="8299350" cy="2352729"/>
          </a:xfrm>
          <a:prstGeom prst="rect">
            <a:avLst/>
          </a:prstGeom>
          <a:solidFill>
            <a:srgbClr val="9B9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915C7992-D07B-417C-A2BC-C49DBBBD2BE1}"/>
              </a:ext>
            </a:extLst>
          </p:cNvPr>
          <p:cNvSpPr/>
          <p:nvPr/>
        </p:nvSpPr>
        <p:spPr>
          <a:xfrm>
            <a:off x="721750" y="542919"/>
            <a:ext cx="8359950" cy="810706"/>
          </a:xfrm>
          <a:prstGeom prst="rect">
            <a:avLst/>
          </a:prstGeom>
          <a:solidFill>
            <a:srgbClr val="EC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C8752"/>
              </a:solidFill>
            </a:endParaRPr>
          </a:p>
        </p:txBody>
      </p:sp>
      <p:sp>
        <p:nvSpPr>
          <p:cNvPr id="70" name="Google Shape;70;p12"/>
          <p:cNvSpPr txBox="1">
            <a:spLocks noGrp="1"/>
          </p:cNvSpPr>
          <p:nvPr>
            <p:ph type="title"/>
          </p:nvPr>
        </p:nvSpPr>
        <p:spPr>
          <a:xfrm>
            <a:off x="721750" y="542919"/>
            <a:ext cx="8310000" cy="80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latin typeface="Roboto" panose="02000000000000000000" pitchFamily="2" charset="0"/>
                <a:ea typeface="Roboto" panose="02000000000000000000" pitchFamily="2" charset="0"/>
              </a:rPr>
              <a:t>How Are the Results Used? </a:t>
            </a:r>
            <a:endParaRPr dirty="0">
              <a:latin typeface="Roboto" panose="02000000000000000000" pitchFamily="2" charset="0"/>
              <a:ea typeface="Roboto" panose="02000000000000000000" pitchFamily="2" charset="0"/>
            </a:endParaRPr>
          </a:p>
        </p:txBody>
      </p:sp>
      <p:sp>
        <p:nvSpPr>
          <p:cNvPr id="71" name="Google Shape;71;p12"/>
          <p:cNvSpPr txBox="1">
            <a:spLocks noGrp="1"/>
          </p:cNvSpPr>
          <p:nvPr>
            <p:ph type="body" idx="4294967295"/>
          </p:nvPr>
        </p:nvSpPr>
        <p:spPr>
          <a:xfrm>
            <a:off x="978103" y="1879457"/>
            <a:ext cx="7947143" cy="203271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000" dirty="0">
                <a:latin typeface="Roboto" panose="02000000000000000000" pitchFamily="2" charset="0"/>
                <a:ea typeface="Roboto" panose="02000000000000000000" pitchFamily="2" charset="0"/>
              </a:rPr>
              <a:t>The data collected from the screening is used within the school to provide assessment of children’s decoding skills. It is also a requirement that the results are submitted to the Department For Education, where it is used to collate information about the standards of phonics across the country. The data might also be used during a school Ofsted inspection. </a:t>
            </a:r>
            <a:endParaRPr sz="2000" dirty="0">
              <a:latin typeface="Roboto" panose="02000000000000000000" pitchFamily="2" charset="0"/>
              <a:ea typeface="Roboto" panose="02000000000000000000" pitchFamily="2" charset="0"/>
            </a:endParaRPr>
          </a:p>
        </p:txBody>
      </p:sp>
      <p:pic>
        <p:nvPicPr>
          <p:cNvPr id="8" name="Picture 7">
            <a:extLst>
              <a:ext uri="{FF2B5EF4-FFF2-40B4-BE49-F238E27FC236}">
                <a16:creationId xmlns:a16="http://schemas.microsoft.com/office/drawing/2014/main" id="{FCC26CEE-F3EC-4599-A3F8-937386704F8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02856" y="4232186"/>
            <a:ext cx="3425373" cy="24221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
                                            <p:txEl>
                                              <p:pRg st="0" end="0"/>
                                            </p:txEl>
                                          </p:spTgt>
                                        </p:tgtEl>
                                        <p:attrNameLst>
                                          <p:attrName>style.visibility</p:attrName>
                                        </p:attrNameLst>
                                      </p:cBhvr>
                                      <p:to>
                                        <p:strVal val="visible"/>
                                      </p:to>
                                    </p:set>
                                    <p:animEffect transition="in" filter="fade">
                                      <p:cBhvr>
                                        <p:cTn id="7" dur="500"/>
                                        <p:tgtEl>
                                          <p:spTgt spid="7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25" name="Rectangle 24">
            <a:extLst>
              <a:ext uri="{FF2B5EF4-FFF2-40B4-BE49-F238E27FC236}">
                <a16:creationId xmlns:a16="http://schemas.microsoft.com/office/drawing/2014/main" id="{8740585A-BA5E-D052-0624-16E61AAEEA0B}"/>
              </a:ext>
            </a:extLst>
          </p:cNvPr>
          <p:cNvSpPr/>
          <p:nvPr/>
        </p:nvSpPr>
        <p:spPr>
          <a:xfrm>
            <a:off x="525295" y="1413207"/>
            <a:ext cx="8705596" cy="399270"/>
          </a:xfrm>
          <a:prstGeom prst="rect">
            <a:avLst/>
          </a:prstGeom>
          <a:solidFill>
            <a:srgbClr val="0064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EC8752"/>
              </a:solidFill>
            </a:endParaRPr>
          </a:p>
        </p:txBody>
      </p:sp>
      <p:sp>
        <p:nvSpPr>
          <p:cNvPr id="24" name="Rectangle 23">
            <a:extLst>
              <a:ext uri="{FF2B5EF4-FFF2-40B4-BE49-F238E27FC236}">
                <a16:creationId xmlns:a16="http://schemas.microsoft.com/office/drawing/2014/main" id="{5C3F6A1F-22E8-1B21-0D29-A4668F936EE9}"/>
              </a:ext>
            </a:extLst>
          </p:cNvPr>
          <p:cNvSpPr/>
          <p:nvPr/>
        </p:nvSpPr>
        <p:spPr>
          <a:xfrm>
            <a:off x="1992148" y="540346"/>
            <a:ext cx="5769204" cy="654962"/>
          </a:xfrm>
          <a:prstGeom prst="rect">
            <a:avLst/>
          </a:prstGeom>
          <a:solidFill>
            <a:srgbClr val="9B9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EC8752"/>
              </a:solidFill>
            </a:endParaRPr>
          </a:p>
        </p:txBody>
      </p:sp>
      <p:sp>
        <p:nvSpPr>
          <p:cNvPr id="77" name="Google Shape;77;p13"/>
          <p:cNvSpPr txBox="1">
            <a:spLocks noGrp="1"/>
          </p:cNvSpPr>
          <p:nvPr>
            <p:ph type="title"/>
          </p:nvPr>
        </p:nvSpPr>
        <p:spPr>
          <a:xfrm>
            <a:off x="721750" y="477932"/>
            <a:ext cx="8310000" cy="806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GB" dirty="0">
                <a:latin typeface="Roboto" panose="02000000000000000000" pitchFamily="2" charset="0"/>
                <a:ea typeface="Roboto" panose="02000000000000000000" pitchFamily="2" charset="0"/>
              </a:rPr>
              <a:t>How Can you help?</a:t>
            </a:r>
            <a:endParaRPr dirty="0">
              <a:latin typeface="Roboto" panose="02000000000000000000" pitchFamily="2" charset="0"/>
              <a:ea typeface="Roboto" panose="02000000000000000000" pitchFamily="2" charset="0"/>
            </a:endParaRPr>
          </a:p>
        </p:txBody>
      </p:sp>
      <p:sp>
        <p:nvSpPr>
          <p:cNvPr id="78" name="Google Shape;78;p13"/>
          <p:cNvSpPr txBox="1">
            <a:spLocks noGrp="1"/>
          </p:cNvSpPr>
          <p:nvPr>
            <p:ph type="body" idx="4294967295"/>
          </p:nvPr>
        </p:nvSpPr>
        <p:spPr>
          <a:xfrm>
            <a:off x="464342" y="1417604"/>
            <a:ext cx="8971485" cy="611728"/>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b="1" dirty="0">
                <a:solidFill>
                  <a:schemeClr val="bg1"/>
                </a:solidFill>
                <a:latin typeface="Roboto" panose="02000000000000000000" pitchFamily="2" charset="0"/>
                <a:ea typeface="Roboto" panose="02000000000000000000" pitchFamily="2" charset="0"/>
              </a:rPr>
              <a:t>Parents and carers play a vital role in fostering a love of books and an enjoyment of reading in their children.</a:t>
            </a:r>
            <a:endParaRPr dirty="0">
              <a:solidFill>
                <a:schemeClr val="bg1"/>
              </a:solidFill>
              <a:latin typeface="Roboto" panose="02000000000000000000" pitchFamily="2" charset="0"/>
              <a:ea typeface="Roboto" panose="02000000000000000000" pitchFamily="2" charset="0"/>
            </a:endParaRPr>
          </a:p>
        </p:txBody>
      </p:sp>
      <p:grpSp>
        <p:nvGrpSpPr>
          <p:cNvPr id="5" name="Group 4">
            <a:extLst>
              <a:ext uri="{FF2B5EF4-FFF2-40B4-BE49-F238E27FC236}">
                <a16:creationId xmlns:a16="http://schemas.microsoft.com/office/drawing/2014/main" id="{BC327F07-BE3C-95D0-9AE0-E4BAC36BA43C}"/>
              </a:ext>
            </a:extLst>
          </p:cNvPr>
          <p:cNvGrpSpPr/>
          <p:nvPr/>
        </p:nvGrpSpPr>
        <p:grpSpPr>
          <a:xfrm>
            <a:off x="-47944" y="1891388"/>
            <a:ext cx="8997390" cy="311637"/>
            <a:chOff x="0" y="2056491"/>
            <a:chExt cx="14956429" cy="311637"/>
          </a:xfrm>
        </p:grpSpPr>
        <p:sp>
          <p:nvSpPr>
            <p:cNvPr id="6" name="Rectangle 5">
              <a:extLst>
                <a:ext uri="{FF2B5EF4-FFF2-40B4-BE49-F238E27FC236}">
                  <a16:creationId xmlns:a16="http://schemas.microsoft.com/office/drawing/2014/main" id="{B1B419BE-1A12-6D4C-F56F-36B21609D799}"/>
                </a:ext>
              </a:extLst>
            </p:cNvPr>
            <p:cNvSpPr/>
            <p:nvPr/>
          </p:nvSpPr>
          <p:spPr>
            <a:xfrm>
              <a:off x="0" y="2060351"/>
              <a:ext cx="14956429" cy="307777"/>
            </a:xfrm>
            <a:prstGeom prst="rect">
              <a:avLst/>
            </a:prstGeom>
            <a:solidFill>
              <a:srgbClr val="EC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86E914DE-5C71-240C-1E88-0C9BDE81990B}"/>
                </a:ext>
              </a:extLst>
            </p:cNvPr>
            <p:cNvSpPr txBox="1"/>
            <p:nvPr/>
          </p:nvSpPr>
          <p:spPr>
            <a:xfrm>
              <a:off x="731738" y="2056491"/>
              <a:ext cx="12138716" cy="307777"/>
            </a:xfrm>
            <a:prstGeom prst="rect">
              <a:avLst/>
            </a:prstGeom>
            <a:noFill/>
          </p:spPr>
          <p:txBody>
            <a:bodyPr wrap="square" rtlCol="0">
              <a:spAutoFit/>
            </a:bodyPr>
            <a:lstStyle/>
            <a:p>
              <a:pPr marL="406400" lvl="0" indent="-285750" algn="l" rtl="0">
                <a:spcBef>
                  <a:spcPts val="0"/>
                </a:spcBef>
                <a:spcAft>
                  <a:spcPts val="0"/>
                </a:spcAft>
                <a:buSzPts val="1700"/>
                <a:buFont typeface="Arial" panose="020B0604020202020204" pitchFamily="34" charset="0"/>
                <a:buChar char="•"/>
              </a:pPr>
              <a:r>
                <a:rPr lang="en-GB" sz="1400" dirty="0">
                  <a:latin typeface="Roboto" panose="02000000000000000000" pitchFamily="2" charset="0"/>
                  <a:ea typeface="Roboto" panose="02000000000000000000" pitchFamily="2" charset="0"/>
                </a:rPr>
                <a:t>Look out for the Phoneme Gaps that get sent home and practise them daily.</a:t>
              </a:r>
            </a:p>
          </p:txBody>
        </p:sp>
      </p:grpSp>
      <p:grpSp>
        <p:nvGrpSpPr>
          <p:cNvPr id="8" name="Group 7">
            <a:extLst>
              <a:ext uri="{FF2B5EF4-FFF2-40B4-BE49-F238E27FC236}">
                <a16:creationId xmlns:a16="http://schemas.microsoft.com/office/drawing/2014/main" id="{2F516879-5223-B643-9F9A-07C0613BA6F0}"/>
              </a:ext>
            </a:extLst>
          </p:cNvPr>
          <p:cNvGrpSpPr/>
          <p:nvPr/>
        </p:nvGrpSpPr>
        <p:grpSpPr>
          <a:xfrm>
            <a:off x="-9032" y="2294759"/>
            <a:ext cx="8958479" cy="331389"/>
            <a:chOff x="9426" y="2631751"/>
            <a:chExt cx="14944880" cy="331389"/>
          </a:xfrm>
        </p:grpSpPr>
        <p:sp>
          <p:nvSpPr>
            <p:cNvPr id="9" name="Rectangle 8">
              <a:extLst>
                <a:ext uri="{FF2B5EF4-FFF2-40B4-BE49-F238E27FC236}">
                  <a16:creationId xmlns:a16="http://schemas.microsoft.com/office/drawing/2014/main" id="{EE00D949-E9C7-DA80-10ED-DE3D513AB51F}"/>
                </a:ext>
              </a:extLst>
            </p:cNvPr>
            <p:cNvSpPr/>
            <p:nvPr/>
          </p:nvSpPr>
          <p:spPr>
            <a:xfrm>
              <a:off x="9426" y="2631751"/>
              <a:ext cx="14944880" cy="331389"/>
            </a:xfrm>
            <a:prstGeom prst="rect">
              <a:avLst/>
            </a:prstGeom>
            <a:solidFill>
              <a:srgbClr val="9B9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4974E6E-5E5E-1223-E898-24C83026AB76}"/>
                </a:ext>
              </a:extLst>
            </p:cNvPr>
            <p:cNvSpPr txBox="1"/>
            <p:nvPr/>
          </p:nvSpPr>
          <p:spPr>
            <a:xfrm>
              <a:off x="675692" y="2655363"/>
              <a:ext cx="12185195" cy="307777"/>
            </a:xfrm>
            <a:prstGeom prst="rect">
              <a:avLst/>
            </a:prstGeom>
            <a:noFill/>
          </p:spPr>
          <p:txBody>
            <a:bodyPr wrap="square" rtlCol="0">
              <a:spAutoFit/>
            </a:bodyPr>
            <a:lstStyle/>
            <a:p>
              <a:pPr marL="406400" lvl="0" indent="-285750" algn="l" rtl="0">
                <a:spcBef>
                  <a:spcPts val="0"/>
                </a:spcBef>
                <a:spcAft>
                  <a:spcPts val="0"/>
                </a:spcAft>
                <a:buSzPts val="1700"/>
                <a:buFont typeface="Arial" panose="020B0604020202020204" pitchFamily="34" charset="0"/>
                <a:buChar char="•"/>
              </a:pPr>
              <a:r>
                <a:rPr lang="en-GB" sz="1400" dirty="0">
                  <a:latin typeface="Roboto" panose="02000000000000000000" pitchFamily="2" charset="0"/>
                  <a:ea typeface="Roboto" panose="02000000000000000000" pitchFamily="2" charset="0"/>
                </a:rPr>
                <a:t>Read with your child as often as possible. Read to them and get them to read to you. </a:t>
              </a:r>
            </a:p>
          </p:txBody>
        </p:sp>
      </p:grpSp>
      <p:grpSp>
        <p:nvGrpSpPr>
          <p:cNvPr id="11" name="Group 10">
            <a:extLst>
              <a:ext uri="{FF2B5EF4-FFF2-40B4-BE49-F238E27FC236}">
                <a16:creationId xmlns:a16="http://schemas.microsoft.com/office/drawing/2014/main" id="{B61BD95D-F5DC-0311-6F40-141F7767C68A}"/>
              </a:ext>
            </a:extLst>
          </p:cNvPr>
          <p:cNvGrpSpPr/>
          <p:nvPr/>
        </p:nvGrpSpPr>
        <p:grpSpPr>
          <a:xfrm>
            <a:off x="-9033" y="2717882"/>
            <a:ext cx="8958479" cy="957967"/>
            <a:chOff x="0" y="2056491"/>
            <a:chExt cx="14891748" cy="957967"/>
          </a:xfrm>
        </p:grpSpPr>
        <p:sp>
          <p:nvSpPr>
            <p:cNvPr id="12" name="Rectangle 11">
              <a:extLst>
                <a:ext uri="{FF2B5EF4-FFF2-40B4-BE49-F238E27FC236}">
                  <a16:creationId xmlns:a16="http://schemas.microsoft.com/office/drawing/2014/main" id="{28F47E8B-9E60-FBC9-0C24-441B4B217735}"/>
                </a:ext>
              </a:extLst>
            </p:cNvPr>
            <p:cNvSpPr/>
            <p:nvPr/>
          </p:nvSpPr>
          <p:spPr>
            <a:xfrm>
              <a:off x="0" y="2060351"/>
              <a:ext cx="14891748" cy="954107"/>
            </a:xfrm>
            <a:prstGeom prst="rect">
              <a:avLst/>
            </a:prstGeom>
            <a:solidFill>
              <a:srgbClr val="EC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1103D58E-3660-69BB-890F-1F62379E744A}"/>
                </a:ext>
              </a:extLst>
            </p:cNvPr>
            <p:cNvSpPr txBox="1"/>
            <p:nvPr/>
          </p:nvSpPr>
          <p:spPr>
            <a:xfrm>
              <a:off x="650883" y="2056491"/>
              <a:ext cx="14160010" cy="954107"/>
            </a:xfrm>
            <a:prstGeom prst="rect">
              <a:avLst/>
            </a:prstGeom>
            <a:noFill/>
          </p:spPr>
          <p:txBody>
            <a:bodyPr wrap="square" rtlCol="0">
              <a:spAutoFit/>
            </a:bodyPr>
            <a:lstStyle/>
            <a:p>
              <a:pPr marL="406400" lvl="0" indent="-285750" algn="l" rtl="0">
                <a:spcBef>
                  <a:spcPts val="0"/>
                </a:spcBef>
                <a:spcAft>
                  <a:spcPts val="0"/>
                </a:spcAft>
                <a:buSzPts val="1700"/>
                <a:buFont typeface="Arial" panose="020B0604020202020204" pitchFamily="34" charset="0"/>
                <a:buChar char="•"/>
              </a:pPr>
              <a:r>
                <a:rPr lang="en-GB" sz="1400" dirty="0">
                  <a:latin typeface="Roboto" panose="02000000000000000000" pitchFamily="2" charset="0"/>
                  <a:ea typeface="Roboto" panose="02000000000000000000" pitchFamily="2" charset="0"/>
                </a:rPr>
                <a:t>When you listen to your child read, allow them time to attempt to decode unfamiliar words using the strategies they have learnt in schools, before jumping in to help them. If they continue to struggle you may support them by pointing out the sounds (not the letters) in a word. For example, the word ‘sheep’ would be ‘</a:t>
              </a:r>
              <a:r>
                <a:rPr lang="en-GB" sz="1400" dirty="0" err="1">
                  <a:latin typeface="Roboto" panose="02000000000000000000" pitchFamily="2" charset="0"/>
                  <a:ea typeface="Roboto" panose="02000000000000000000" pitchFamily="2" charset="0"/>
                </a:rPr>
                <a:t>sh</a:t>
              </a:r>
              <a:r>
                <a:rPr lang="en-GB" sz="1400" dirty="0">
                  <a:latin typeface="Roboto" panose="02000000000000000000" pitchFamily="2" charset="0"/>
                  <a:ea typeface="Roboto" panose="02000000000000000000" pitchFamily="2" charset="0"/>
                </a:rPr>
                <a:t>-</a:t>
              </a:r>
              <a:r>
                <a:rPr lang="en-GB" sz="1400" dirty="0" err="1">
                  <a:latin typeface="Roboto" panose="02000000000000000000" pitchFamily="2" charset="0"/>
                  <a:ea typeface="Roboto" panose="02000000000000000000" pitchFamily="2" charset="0"/>
                </a:rPr>
                <a:t>ee</a:t>
              </a:r>
              <a:r>
                <a:rPr lang="en-GB" sz="1400" dirty="0">
                  <a:latin typeface="Roboto" panose="02000000000000000000" pitchFamily="2" charset="0"/>
                  <a:ea typeface="Roboto" panose="02000000000000000000" pitchFamily="2" charset="0"/>
                </a:rPr>
                <a:t>-p.’</a:t>
              </a:r>
            </a:p>
          </p:txBody>
        </p:sp>
      </p:grpSp>
      <p:grpSp>
        <p:nvGrpSpPr>
          <p:cNvPr id="14" name="Group 13">
            <a:extLst>
              <a:ext uri="{FF2B5EF4-FFF2-40B4-BE49-F238E27FC236}">
                <a16:creationId xmlns:a16="http://schemas.microsoft.com/office/drawing/2014/main" id="{C1F3BAEB-EEA8-EC0E-04C6-ED3401B4A154}"/>
              </a:ext>
            </a:extLst>
          </p:cNvPr>
          <p:cNvGrpSpPr/>
          <p:nvPr/>
        </p:nvGrpSpPr>
        <p:grpSpPr>
          <a:xfrm>
            <a:off x="-28490" y="3783091"/>
            <a:ext cx="8977933" cy="738664"/>
            <a:chOff x="9426" y="2631751"/>
            <a:chExt cx="14977334" cy="738664"/>
          </a:xfrm>
        </p:grpSpPr>
        <p:sp>
          <p:nvSpPr>
            <p:cNvPr id="15" name="Rectangle 14">
              <a:extLst>
                <a:ext uri="{FF2B5EF4-FFF2-40B4-BE49-F238E27FC236}">
                  <a16:creationId xmlns:a16="http://schemas.microsoft.com/office/drawing/2014/main" id="{C65A88F7-D04A-0492-AF44-7FD80DEF057C}"/>
                </a:ext>
              </a:extLst>
            </p:cNvPr>
            <p:cNvSpPr/>
            <p:nvPr/>
          </p:nvSpPr>
          <p:spPr>
            <a:xfrm>
              <a:off x="9426" y="2631751"/>
              <a:ext cx="14977334" cy="738664"/>
            </a:xfrm>
            <a:prstGeom prst="rect">
              <a:avLst/>
            </a:prstGeom>
            <a:solidFill>
              <a:srgbClr val="9B9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99146288-C97B-143B-210D-97ACEDC4C88F}"/>
                </a:ext>
              </a:extLst>
            </p:cNvPr>
            <p:cNvSpPr txBox="1"/>
            <p:nvPr/>
          </p:nvSpPr>
          <p:spPr>
            <a:xfrm>
              <a:off x="675692" y="2655363"/>
              <a:ext cx="14311068" cy="307777"/>
            </a:xfrm>
            <a:prstGeom prst="rect">
              <a:avLst/>
            </a:prstGeom>
            <a:noFill/>
          </p:spPr>
          <p:txBody>
            <a:bodyPr wrap="square" rtlCol="0">
              <a:spAutoFit/>
            </a:bodyPr>
            <a:lstStyle/>
            <a:p>
              <a:pPr marL="406400" lvl="0" indent="-285750" algn="l" rtl="0">
                <a:spcBef>
                  <a:spcPts val="0"/>
                </a:spcBef>
                <a:spcAft>
                  <a:spcPts val="0"/>
                </a:spcAft>
                <a:buSzPts val="1700"/>
                <a:buFont typeface="Arial" panose="020B0604020202020204" pitchFamily="34" charset="0"/>
                <a:buChar char="•"/>
              </a:pPr>
              <a:r>
                <a:rPr lang="en-GB" sz="1400" dirty="0">
                  <a:latin typeface="Roboto" panose="02000000000000000000" pitchFamily="2" charset="0"/>
                  <a:ea typeface="Roboto" panose="02000000000000000000" pitchFamily="2" charset="0"/>
                </a:rPr>
                <a:t>Complete phonics homework. Also, use games – phonics play.</a:t>
              </a:r>
            </a:p>
          </p:txBody>
        </p:sp>
      </p:grpSp>
      <p:grpSp>
        <p:nvGrpSpPr>
          <p:cNvPr id="21" name="Group 20">
            <a:extLst>
              <a:ext uri="{FF2B5EF4-FFF2-40B4-BE49-F238E27FC236}">
                <a16:creationId xmlns:a16="http://schemas.microsoft.com/office/drawing/2014/main" id="{5B3D205B-CD89-F017-1AE5-5B6015BB90F2}"/>
              </a:ext>
            </a:extLst>
          </p:cNvPr>
          <p:cNvGrpSpPr/>
          <p:nvPr/>
        </p:nvGrpSpPr>
        <p:grpSpPr>
          <a:xfrm>
            <a:off x="-47947" y="4720732"/>
            <a:ext cx="8997390" cy="307778"/>
            <a:chOff x="0" y="2056491"/>
            <a:chExt cx="14891748" cy="957967"/>
          </a:xfrm>
        </p:grpSpPr>
        <p:sp>
          <p:nvSpPr>
            <p:cNvPr id="22" name="Rectangle 21">
              <a:extLst>
                <a:ext uri="{FF2B5EF4-FFF2-40B4-BE49-F238E27FC236}">
                  <a16:creationId xmlns:a16="http://schemas.microsoft.com/office/drawing/2014/main" id="{5D04023E-FE3A-C6F4-3710-68C33DB8F625}"/>
                </a:ext>
              </a:extLst>
            </p:cNvPr>
            <p:cNvSpPr/>
            <p:nvPr/>
          </p:nvSpPr>
          <p:spPr>
            <a:xfrm>
              <a:off x="0" y="2060351"/>
              <a:ext cx="14891748" cy="954107"/>
            </a:xfrm>
            <a:prstGeom prst="rect">
              <a:avLst/>
            </a:prstGeom>
            <a:solidFill>
              <a:srgbClr val="EC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599CEE2F-2E59-5934-359B-2B9E0A0E7A97}"/>
                </a:ext>
              </a:extLst>
            </p:cNvPr>
            <p:cNvSpPr txBox="1"/>
            <p:nvPr/>
          </p:nvSpPr>
          <p:spPr>
            <a:xfrm>
              <a:off x="731738" y="2056491"/>
              <a:ext cx="14160010" cy="307777"/>
            </a:xfrm>
            <a:prstGeom prst="rect">
              <a:avLst/>
            </a:prstGeom>
            <a:noFill/>
          </p:spPr>
          <p:txBody>
            <a:bodyPr wrap="square" rtlCol="0">
              <a:spAutoFit/>
            </a:bodyPr>
            <a:lstStyle/>
            <a:p>
              <a:pPr marL="406400" lvl="0" indent="-285750" algn="l" rtl="0">
                <a:spcBef>
                  <a:spcPts val="0"/>
                </a:spcBef>
                <a:spcAft>
                  <a:spcPts val="0"/>
                </a:spcAft>
                <a:buSzPts val="1700"/>
                <a:buFont typeface="Arial" panose="020B0604020202020204" pitchFamily="34" charset="0"/>
                <a:buChar char="•"/>
              </a:pPr>
              <a:r>
                <a:rPr lang="en-GB" sz="1400" dirty="0">
                  <a:latin typeface="Roboto" panose="02000000000000000000" pitchFamily="2" charset="0"/>
                  <a:ea typeface="Roboto" panose="02000000000000000000" pitchFamily="2" charset="0"/>
                </a:rPr>
                <a:t>Encourage them with plenty of praise and try to make your reading time enjoyable. </a:t>
              </a:r>
            </a:p>
          </p:txBody>
        </p:sp>
      </p:grpSp>
      <p:pic>
        <p:nvPicPr>
          <p:cNvPr id="4" name="Picture 3" descr="A picture containing doll, toy, vector graphics&#10;&#10;Description automatically generated">
            <a:extLst>
              <a:ext uri="{FF2B5EF4-FFF2-40B4-BE49-F238E27FC236}">
                <a16:creationId xmlns:a16="http://schemas.microsoft.com/office/drawing/2014/main" id="{A071E9C4-A285-64DD-3E72-566904951D1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05130" y="4419465"/>
            <a:ext cx="2548470" cy="26889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0-#ppt_w/2"/>
                                          </p:val>
                                        </p:tav>
                                        <p:tav tm="100000">
                                          <p:val>
                                            <p:strVal val="#ppt_x"/>
                                          </p:val>
                                        </p:tav>
                                      </p:tavLst>
                                    </p:anim>
                                    <p:anim calcmode="lin" valueType="num">
                                      <p:cBhvr additive="base">
                                        <p:cTn id="12" dur="2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0-#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0-#ppt_w/2"/>
                                          </p:val>
                                        </p:tav>
                                        <p:tav tm="100000">
                                          <p:val>
                                            <p:strVal val="#ppt_x"/>
                                          </p:val>
                                        </p:tav>
                                      </p:tavLst>
                                    </p:anim>
                                    <p:anim calcmode="lin" valueType="num">
                                      <p:cBhvr additive="base">
                                        <p:cTn id="20" dur="20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2000" fill="hold"/>
                                        <p:tgtEl>
                                          <p:spTgt spid="21"/>
                                        </p:tgtEl>
                                        <p:attrNameLst>
                                          <p:attrName>ppt_x</p:attrName>
                                        </p:attrNameLst>
                                      </p:cBhvr>
                                      <p:tavLst>
                                        <p:tav tm="0">
                                          <p:val>
                                            <p:strVal val="0-#ppt_w/2"/>
                                          </p:val>
                                        </p:tav>
                                        <p:tav tm="100000">
                                          <p:val>
                                            <p:strVal val="#ppt_x"/>
                                          </p:val>
                                        </p:tav>
                                      </p:tavLst>
                                    </p:anim>
                                    <p:anim calcmode="lin" valueType="num">
                                      <p:cBhvr additive="base">
                                        <p:cTn id="24" dur="2000" fill="hold"/>
                                        <p:tgtEl>
                                          <p:spTgt spid="21"/>
                                        </p:tgtEl>
                                        <p:attrNameLst>
                                          <p:attrName>ppt_y</p:attrName>
                                        </p:attrNameLst>
                                      </p:cBhvr>
                                      <p:tavLst>
                                        <p:tav tm="0">
                                          <p:val>
                                            <p:strVal val="#ppt_y"/>
                                          </p:val>
                                        </p:tav>
                                        <p:tav tm="100000">
                                          <p:val>
                                            <p:strVal val="#ppt_y"/>
                                          </p:val>
                                        </p:tav>
                                      </p:tavLst>
                                    </p:anim>
                                  </p:childTnLst>
                                </p:cTn>
                              </p:par>
                              <p:par>
                                <p:cTn id="25" presetID="31" presetClass="entr" presetSubtype="0" fill="hold" nodeType="with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1000" fill="hold"/>
                                        <p:tgtEl>
                                          <p:spTgt spid="4"/>
                                        </p:tgtEl>
                                        <p:attrNameLst>
                                          <p:attrName>ppt_w</p:attrName>
                                        </p:attrNameLst>
                                      </p:cBhvr>
                                      <p:tavLst>
                                        <p:tav tm="0">
                                          <p:val>
                                            <p:fltVal val="0"/>
                                          </p:val>
                                        </p:tav>
                                        <p:tav tm="100000">
                                          <p:val>
                                            <p:strVal val="#ppt_w"/>
                                          </p:val>
                                        </p:tav>
                                      </p:tavLst>
                                    </p:anim>
                                    <p:anim calcmode="lin" valueType="num">
                                      <p:cBhvr>
                                        <p:cTn id="28" dur="1000" fill="hold"/>
                                        <p:tgtEl>
                                          <p:spTgt spid="4"/>
                                        </p:tgtEl>
                                        <p:attrNameLst>
                                          <p:attrName>ppt_h</p:attrName>
                                        </p:attrNameLst>
                                      </p:cBhvr>
                                      <p:tavLst>
                                        <p:tav tm="0">
                                          <p:val>
                                            <p:fltVal val="0"/>
                                          </p:val>
                                        </p:tav>
                                        <p:tav tm="100000">
                                          <p:val>
                                            <p:strVal val="#ppt_h"/>
                                          </p:val>
                                        </p:tav>
                                      </p:tavLst>
                                    </p:anim>
                                    <p:anim calcmode="lin" valueType="num">
                                      <p:cBhvr>
                                        <p:cTn id="29" dur="1000" fill="hold"/>
                                        <p:tgtEl>
                                          <p:spTgt spid="4"/>
                                        </p:tgtEl>
                                        <p:attrNameLst>
                                          <p:attrName>style.rotation</p:attrName>
                                        </p:attrNameLst>
                                      </p:cBhvr>
                                      <p:tavLst>
                                        <p:tav tm="0">
                                          <p:val>
                                            <p:fltVal val="90"/>
                                          </p:val>
                                        </p:tav>
                                        <p:tav tm="100000">
                                          <p:val>
                                            <p:fltVal val="0"/>
                                          </p:val>
                                        </p:tav>
                                      </p:tavLst>
                                    </p:anim>
                                    <p:animEffect transition="in" filter="fade">
                                      <p:cBhvr>
                                        <p:cTn id="3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25" name="Rectangle 24">
            <a:extLst>
              <a:ext uri="{FF2B5EF4-FFF2-40B4-BE49-F238E27FC236}">
                <a16:creationId xmlns:a16="http://schemas.microsoft.com/office/drawing/2014/main" id="{8740585A-BA5E-D052-0624-16E61AAEEA0B}"/>
              </a:ext>
            </a:extLst>
          </p:cNvPr>
          <p:cNvSpPr/>
          <p:nvPr/>
        </p:nvSpPr>
        <p:spPr>
          <a:xfrm>
            <a:off x="0" y="3824838"/>
            <a:ext cx="9248312" cy="550501"/>
          </a:xfrm>
          <a:prstGeom prst="rect">
            <a:avLst/>
          </a:prstGeom>
          <a:solidFill>
            <a:srgbClr val="EC87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EC8752"/>
              </a:solidFill>
            </a:endParaRPr>
          </a:p>
        </p:txBody>
      </p:sp>
      <p:grpSp>
        <p:nvGrpSpPr>
          <p:cNvPr id="5" name="Group 4">
            <a:extLst>
              <a:ext uri="{FF2B5EF4-FFF2-40B4-BE49-F238E27FC236}">
                <a16:creationId xmlns:a16="http://schemas.microsoft.com/office/drawing/2014/main" id="{BC327F07-BE3C-95D0-9AE0-E4BAC36BA43C}"/>
              </a:ext>
            </a:extLst>
          </p:cNvPr>
          <p:cNvGrpSpPr/>
          <p:nvPr/>
        </p:nvGrpSpPr>
        <p:grpSpPr>
          <a:xfrm>
            <a:off x="-47944" y="1105530"/>
            <a:ext cx="8997390" cy="311637"/>
            <a:chOff x="0" y="2056491"/>
            <a:chExt cx="14956429" cy="311637"/>
          </a:xfrm>
        </p:grpSpPr>
        <p:sp>
          <p:nvSpPr>
            <p:cNvPr id="6" name="Rectangle 5">
              <a:extLst>
                <a:ext uri="{FF2B5EF4-FFF2-40B4-BE49-F238E27FC236}">
                  <a16:creationId xmlns:a16="http://schemas.microsoft.com/office/drawing/2014/main" id="{B1B419BE-1A12-6D4C-F56F-36B21609D799}"/>
                </a:ext>
              </a:extLst>
            </p:cNvPr>
            <p:cNvSpPr/>
            <p:nvPr/>
          </p:nvSpPr>
          <p:spPr>
            <a:xfrm>
              <a:off x="0" y="2060351"/>
              <a:ext cx="14956429" cy="307777"/>
            </a:xfrm>
            <a:prstGeom prst="rect">
              <a:avLst/>
            </a:prstGeom>
            <a:solidFill>
              <a:srgbClr val="0064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86E914DE-5C71-240C-1E88-0C9BDE81990B}"/>
                </a:ext>
              </a:extLst>
            </p:cNvPr>
            <p:cNvSpPr txBox="1"/>
            <p:nvPr/>
          </p:nvSpPr>
          <p:spPr>
            <a:xfrm>
              <a:off x="731738" y="2056491"/>
              <a:ext cx="8310000" cy="307777"/>
            </a:xfrm>
            <a:prstGeom prst="rect">
              <a:avLst/>
            </a:prstGeom>
            <a:noFill/>
          </p:spPr>
          <p:txBody>
            <a:bodyPr wrap="square" rtlCol="0">
              <a:spAutoFit/>
            </a:bodyPr>
            <a:lstStyle/>
            <a:p>
              <a:pPr marL="406400" indent="-285750">
                <a:buClr>
                  <a:schemeClr val="bg1"/>
                </a:buClr>
                <a:buSzPts val="1700"/>
                <a:buFont typeface="Arial" panose="020B0604020202020204" pitchFamily="34" charset="0"/>
                <a:buChar char="•"/>
              </a:pPr>
              <a:r>
                <a:rPr lang="en-GB" dirty="0">
                  <a:solidFill>
                    <a:schemeClr val="bg1"/>
                  </a:solidFill>
                  <a:latin typeface="Roboto" panose="02000000000000000000" pitchFamily="2" charset="0"/>
                  <a:ea typeface="Roboto" panose="02000000000000000000" pitchFamily="2" charset="0"/>
                </a:rPr>
                <a:t>Play lots of word games like ‘I Spy’ and ‘Hangman’.</a:t>
              </a:r>
            </a:p>
          </p:txBody>
        </p:sp>
      </p:grpSp>
      <p:grpSp>
        <p:nvGrpSpPr>
          <p:cNvPr id="8" name="Group 7">
            <a:extLst>
              <a:ext uri="{FF2B5EF4-FFF2-40B4-BE49-F238E27FC236}">
                <a16:creationId xmlns:a16="http://schemas.microsoft.com/office/drawing/2014/main" id="{2F516879-5223-B643-9F9A-07C0613BA6F0}"/>
              </a:ext>
            </a:extLst>
          </p:cNvPr>
          <p:cNvGrpSpPr/>
          <p:nvPr/>
        </p:nvGrpSpPr>
        <p:grpSpPr>
          <a:xfrm>
            <a:off x="-9032" y="1508901"/>
            <a:ext cx="8958479" cy="558585"/>
            <a:chOff x="9426" y="2631751"/>
            <a:chExt cx="14944880" cy="558585"/>
          </a:xfrm>
        </p:grpSpPr>
        <p:sp>
          <p:nvSpPr>
            <p:cNvPr id="9" name="Rectangle 8">
              <a:extLst>
                <a:ext uri="{FF2B5EF4-FFF2-40B4-BE49-F238E27FC236}">
                  <a16:creationId xmlns:a16="http://schemas.microsoft.com/office/drawing/2014/main" id="{EE00D949-E9C7-DA80-10ED-DE3D513AB51F}"/>
                </a:ext>
              </a:extLst>
            </p:cNvPr>
            <p:cNvSpPr/>
            <p:nvPr/>
          </p:nvSpPr>
          <p:spPr>
            <a:xfrm>
              <a:off x="9426" y="2631751"/>
              <a:ext cx="14944880" cy="558585"/>
            </a:xfrm>
            <a:prstGeom prst="rect">
              <a:avLst/>
            </a:prstGeom>
            <a:solidFill>
              <a:srgbClr val="9B9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id="{64974E6E-5E5E-1223-E898-24C83026AB76}"/>
                </a:ext>
              </a:extLst>
            </p:cNvPr>
            <p:cNvSpPr txBox="1"/>
            <p:nvPr/>
          </p:nvSpPr>
          <p:spPr>
            <a:xfrm>
              <a:off x="678858" y="2667116"/>
              <a:ext cx="14210531" cy="523220"/>
            </a:xfrm>
            <a:prstGeom prst="rect">
              <a:avLst/>
            </a:prstGeom>
            <a:noFill/>
          </p:spPr>
          <p:txBody>
            <a:bodyPr wrap="square" rtlCol="0">
              <a:spAutoFit/>
            </a:bodyPr>
            <a:lstStyle/>
            <a:p>
              <a:pPr marL="400050" indent="-285750">
                <a:buClr>
                  <a:schemeClr val="dk1"/>
                </a:buClr>
                <a:buSzPts val="1800"/>
                <a:buFont typeface="Arial" panose="020B0604020202020204" pitchFamily="34" charset="0"/>
                <a:buChar char="•"/>
              </a:pPr>
              <a:r>
                <a:rPr lang="en-GB" dirty="0">
                  <a:solidFill>
                    <a:schemeClr val="dk1"/>
                  </a:solidFill>
                  <a:latin typeface="Roboto" panose="02000000000000000000" pitchFamily="2" charset="0"/>
                  <a:ea typeface="Roboto" panose="02000000000000000000" pitchFamily="2" charset="0"/>
                </a:rPr>
                <a:t>When you are out and about, ask your child to read traffic or shop signs. Allow them time to decode the words before stepping in. </a:t>
              </a:r>
            </a:p>
          </p:txBody>
        </p:sp>
      </p:grpSp>
      <p:grpSp>
        <p:nvGrpSpPr>
          <p:cNvPr id="11" name="Group 10">
            <a:extLst>
              <a:ext uri="{FF2B5EF4-FFF2-40B4-BE49-F238E27FC236}">
                <a16:creationId xmlns:a16="http://schemas.microsoft.com/office/drawing/2014/main" id="{B61BD95D-F5DC-0311-6F40-141F7767C68A}"/>
              </a:ext>
            </a:extLst>
          </p:cNvPr>
          <p:cNvGrpSpPr/>
          <p:nvPr/>
        </p:nvGrpSpPr>
        <p:grpSpPr>
          <a:xfrm>
            <a:off x="-18763" y="2180328"/>
            <a:ext cx="8958479" cy="307777"/>
            <a:chOff x="0" y="2056491"/>
            <a:chExt cx="14891748" cy="307777"/>
          </a:xfrm>
        </p:grpSpPr>
        <p:sp>
          <p:nvSpPr>
            <p:cNvPr id="12" name="Rectangle 11">
              <a:extLst>
                <a:ext uri="{FF2B5EF4-FFF2-40B4-BE49-F238E27FC236}">
                  <a16:creationId xmlns:a16="http://schemas.microsoft.com/office/drawing/2014/main" id="{28F47E8B-9E60-FBC9-0C24-441B4B217735}"/>
                </a:ext>
              </a:extLst>
            </p:cNvPr>
            <p:cNvSpPr/>
            <p:nvPr/>
          </p:nvSpPr>
          <p:spPr>
            <a:xfrm>
              <a:off x="0" y="2060351"/>
              <a:ext cx="14891748" cy="301583"/>
            </a:xfrm>
            <a:prstGeom prst="rect">
              <a:avLst/>
            </a:prstGeom>
            <a:solidFill>
              <a:srgbClr val="0064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1103D58E-3660-69BB-890F-1F62379E744A}"/>
                </a:ext>
              </a:extLst>
            </p:cNvPr>
            <p:cNvSpPr txBox="1"/>
            <p:nvPr/>
          </p:nvSpPr>
          <p:spPr>
            <a:xfrm>
              <a:off x="650883" y="2056491"/>
              <a:ext cx="14160010" cy="307777"/>
            </a:xfrm>
            <a:prstGeom prst="rect">
              <a:avLst/>
            </a:prstGeom>
            <a:noFill/>
          </p:spPr>
          <p:txBody>
            <a:bodyPr wrap="square" rtlCol="0">
              <a:spAutoFit/>
            </a:bodyPr>
            <a:lstStyle/>
            <a:p>
              <a:pPr marL="400050" indent="-285750">
                <a:buClr>
                  <a:schemeClr val="bg1"/>
                </a:buClr>
                <a:buSzPts val="1800"/>
                <a:buFont typeface="Arial" panose="020B0604020202020204" pitchFamily="34" charset="0"/>
                <a:buChar char="•"/>
              </a:pPr>
              <a:r>
                <a:rPr lang="en-GB" dirty="0">
                  <a:solidFill>
                    <a:schemeClr val="bg1"/>
                  </a:solidFill>
                  <a:latin typeface="Roboto" panose="02000000000000000000" pitchFamily="2" charset="0"/>
                  <a:ea typeface="Roboto" panose="02000000000000000000" pitchFamily="2" charset="0"/>
                </a:rPr>
                <a:t>Keep reading activities short. It is much better to read little and often.</a:t>
              </a:r>
            </a:p>
          </p:txBody>
        </p:sp>
      </p:grpSp>
      <p:grpSp>
        <p:nvGrpSpPr>
          <p:cNvPr id="14" name="Group 13">
            <a:extLst>
              <a:ext uri="{FF2B5EF4-FFF2-40B4-BE49-F238E27FC236}">
                <a16:creationId xmlns:a16="http://schemas.microsoft.com/office/drawing/2014/main" id="{C1F3BAEB-EEA8-EC0E-04C6-ED3401B4A154}"/>
              </a:ext>
            </a:extLst>
          </p:cNvPr>
          <p:cNvGrpSpPr/>
          <p:nvPr/>
        </p:nvGrpSpPr>
        <p:grpSpPr>
          <a:xfrm>
            <a:off x="-18764" y="2647081"/>
            <a:ext cx="8977933" cy="331389"/>
            <a:chOff x="9426" y="2631751"/>
            <a:chExt cx="14977334" cy="331389"/>
          </a:xfrm>
        </p:grpSpPr>
        <p:sp>
          <p:nvSpPr>
            <p:cNvPr id="15" name="Rectangle 14">
              <a:extLst>
                <a:ext uri="{FF2B5EF4-FFF2-40B4-BE49-F238E27FC236}">
                  <a16:creationId xmlns:a16="http://schemas.microsoft.com/office/drawing/2014/main" id="{C65A88F7-D04A-0492-AF44-7FD80DEF057C}"/>
                </a:ext>
              </a:extLst>
            </p:cNvPr>
            <p:cNvSpPr/>
            <p:nvPr/>
          </p:nvSpPr>
          <p:spPr>
            <a:xfrm>
              <a:off x="9426" y="2631751"/>
              <a:ext cx="14977334" cy="331389"/>
            </a:xfrm>
            <a:prstGeom prst="rect">
              <a:avLst/>
            </a:prstGeom>
            <a:solidFill>
              <a:srgbClr val="9B9AC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TextBox 15">
              <a:extLst>
                <a:ext uri="{FF2B5EF4-FFF2-40B4-BE49-F238E27FC236}">
                  <a16:creationId xmlns:a16="http://schemas.microsoft.com/office/drawing/2014/main" id="{99146288-C97B-143B-210D-97ACEDC4C88F}"/>
                </a:ext>
              </a:extLst>
            </p:cNvPr>
            <p:cNvSpPr txBox="1"/>
            <p:nvPr/>
          </p:nvSpPr>
          <p:spPr>
            <a:xfrm>
              <a:off x="675692" y="2655363"/>
              <a:ext cx="14311068" cy="307777"/>
            </a:xfrm>
            <a:prstGeom prst="rect">
              <a:avLst/>
            </a:prstGeom>
            <a:noFill/>
          </p:spPr>
          <p:txBody>
            <a:bodyPr wrap="square" rtlCol="0">
              <a:spAutoFit/>
            </a:bodyPr>
            <a:lstStyle/>
            <a:p>
              <a:pPr marL="400050" indent="-285750">
                <a:buClr>
                  <a:schemeClr val="dk1"/>
                </a:buClr>
                <a:buSzPts val="1800"/>
                <a:buFont typeface="Arial" panose="020B0604020202020204" pitchFamily="34" charset="0"/>
                <a:buChar char="•"/>
              </a:pPr>
              <a:r>
                <a:rPr lang="en-GB" dirty="0">
                  <a:solidFill>
                    <a:schemeClr val="dk1"/>
                  </a:solidFill>
                  <a:latin typeface="Roboto" panose="02000000000000000000" pitchFamily="2" charset="0"/>
                  <a:ea typeface="Roboto" panose="02000000000000000000" pitchFamily="2" charset="0"/>
                </a:rPr>
                <a:t>Stop before your child becomes bored and restless and encourage them with lots of praise. </a:t>
              </a:r>
            </a:p>
          </p:txBody>
        </p:sp>
      </p:grpSp>
      <p:grpSp>
        <p:nvGrpSpPr>
          <p:cNvPr id="21" name="Group 20">
            <a:extLst>
              <a:ext uri="{FF2B5EF4-FFF2-40B4-BE49-F238E27FC236}">
                <a16:creationId xmlns:a16="http://schemas.microsoft.com/office/drawing/2014/main" id="{5B3D205B-CD89-F017-1AE5-5B6015BB90F2}"/>
              </a:ext>
            </a:extLst>
          </p:cNvPr>
          <p:cNvGrpSpPr/>
          <p:nvPr/>
        </p:nvGrpSpPr>
        <p:grpSpPr>
          <a:xfrm>
            <a:off x="-47944" y="3084542"/>
            <a:ext cx="8997390" cy="307778"/>
            <a:chOff x="0" y="2056491"/>
            <a:chExt cx="14891748" cy="957967"/>
          </a:xfrm>
        </p:grpSpPr>
        <p:sp>
          <p:nvSpPr>
            <p:cNvPr id="22" name="Rectangle 21">
              <a:extLst>
                <a:ext uri="{FF2B5EF4-FFF2-40B4-BE49-F238E27FC236}">
                  <a16:creationId xmlns:a16="http://schemas.microsoft.com/office/drawing/2014/main" id="{5D04023E-FE3A-C6F4-3710-68C33DB8F625}"/>
                </a:ext>
              </a:extLst>
            </p:cNvPr>
            <p:cNvSpPr/>
            <p:nvPr/>
          </p:nvSpPr>
          <p:spPr>
            <a:xfrm>
              <a:off x="0" y="2060351"/>
              <a:ext cx="14891748" cy="954107"/>
            </a:xfrm>
            <a:prstGeom prst="rect">
              <a:avLst/>
            </a:prstGeom>
            <a:solidFill>
              <a:srgbClr val="0064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Box 22">
              <a:extLst>
                <a:ext uri="{FF2B5EF4-FFF2-40B4-BE49-F238E27FC236}">
                  <a16:creationId xmlns:a16="http://schemas.microsoft.com/office/drawing/2014/main" id="{599CEE2F-2E59-5934-359B-2B9E0A0E7A97}"/>
                </a:ext>
              </a:extLst>
            </p:cNvPr>
            <p:cNvSpPr txBox="1"/>
            <p:nvPr/>
          </p:nvSpPr>
          <p:spPr>
            <a:xfrm>
              <a:off x="731738" y="2056491"/>
              <a:ext cx="14160010" cy="957964"/>
            </a:xfrm>
            <a:prstGeom prst="rect">
              <a:avLst/>
            </a:prstGeom>
            <a:noFill/>
          </p:spPr>
          <p:txBody>
            <a:bodyPr wrap="square" rtlCol="0">
              <a:spAutoFit/>
            </a:bodyPr>
            <a:lstStyle/>
            <a:p>
              <a:pPr marL="406400" indent="-285750">
                <a:buClr>
                  <a:schemeClr val="bg1"/>
                </a:buClr>
                <a:buSzPts val="1700"/>
                <a:buFont typeface="Arial" panose="020B0604020202020204" pitchFamily="34" charset="0"/>
                <a:buChar char="•"/>
              </a:pPr>
              <a:r>
                <a:rPr lang="en-GB" dirty="0">
                  <a:solidFill>
                    <a:schemeClr val="bg1"/>
                  </a:solidFill>
                  <a:latin typeface="Roboto" panose="02000000000000000000" pitchFamily="2" charset="0"/>
                  <a:ea typeface="Roboto" panose="02000000000000000000" pitchFamily="2" charset="0"/>
                </a:rPr>
                <a:t>The most important thing is to remember to have fun! </a:t>
              </a:r>
              <a:r>
                <a:rPr lang="en-GB" sz="1400" dirty="0">
                  <a:solidFill>
                    <a:schemeClr val="bg1"/>
                  </a:solidFill>
                  <a:latin typeface="Roboto" panose="02000000000000000000" pitchFamily="2" charset="0"/>
                  <a:ea typeface="Roboto" panose="02000000000000000000" pitchFamily="2" charset="0"/>
                </a:rPr>
                <a:t> </a:t>
              </a:r>
            </a:p>
          </p:txBody>
        </p:sp>
      </p:grpSp>
      <p:sp>
        <p:nvSpPr>
          <p:cNvPr id="26" name="Google Shape;84;p14">
            <a:extLst>
              <a:ext uri="{FF2B5EF4-FFF2-40B4-BE49-F238E27FC236}">
                <a16:creationId xmlns:a16="http://schemas.microsoft.com/office/drawing/2014/main" id="{0D875F20-A7C3-B1A0-2855-65F9AC8471E8}"/>
              </a:ext>
            </a:extLst>
          </p:cNvPr>
          <p:cNvSpPr txBox="1">
            <a:spLocks/>
          </p:cNvSpPr>
          <p:nvPr/>
        </p:nvSpPr>
        <p:spPr>
          <a:xfrm>
            <a:off x="505289" y="3815414"/>
            <a:ext cx="7272514" cy="55050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Clr>
                <a:schemeClr val="dk1"/>
              </a:buClr>
              <a:buSzPts val="1100"/>
            </a:pPr>
            <a:r>
              <a:rPr lang="en-GB" dirty="0">
                <a:solidFill>
                  <a:schemeClr val="dk1"/>
                </a:solidFill>
                <a:latin typeface="Roboto" panose="02000000000000000000" pitchFamily="2" charset="0"/>
                <a:ea typeface="Roboto" panose="02000000000000000000" pitchFamily="2" charset="0"/>
              </a:rPr>
              <a:t>Always remember you can talk to your child’s teacher. They will be able to inform you of where your child might need extra support and what you can do to help them.</a:t>
            </a:r>
          </a:p>
          <a:p>
            <a:endParaRPr lang="en-GB" dirty="0"/>
          </a:p>
        </p:txBody>
      </p:sp>
      <p:pic>
        <p:nvPicPr>
          <p:cNvPr id="18" name="Picture 17">
            <a:extLst>
              <a:ext uri="{FF2B5EF4-FFF2-40B4-BE49-F238E27FC236}">
                <a16:creationId xmlns:a16="http://schemas.microsoft.com/office/drawing/2014/main" id="{31A60C4C-C536-5A16-FE88-18B08B1F1B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77802" y="2600947"/>
            <a:ext cx="1686655" cy="4714253"/>
          </a:xfrm>
          <a:prstGeom prst="rect">
            <a:avLst/>
          </a:prstGeom>
        </p:spPr>
      </p:pic>
    </p:spTree>
    <p:extLst>
      <p:ext uri="{BB962C8B-B14F-4D97-AF65-F5344CB8AC3E}">
        <p14:creationId xmlns:p14="http://schemas.microsoft.com/office/powerpoint/2010/main" val="362299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0-#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2000" fill="hold"/>
                                        <p:tgtEl>
                                          <p:spTgt spid="8"/>
                                        </p:tgtEl>
                                        <p:attrNameLst>
                                          <p:attrName>ppt_x</p:attrName>
                                        </p:attrNameLst>
                                      </p:cBhvr>
                                      <p:tavLst>
                                        <p:tav tm="0">
                                          <p:val>
                                            <p:strVal val="0-#ppt_w/2"/>
                                          </p:val>
                                        </p:tav>
                                        <p:tav tm="100000">
                                          <p:val>
                                            <p:strVal val="#ppt_x"/>
                                          </p:val>
                                        </p:tav>
                                      </p:tavLst>
                                    </p:anim>
                                    <p:anim calcmode="lin" valueType="num">
                                      <p:cBhvr additive="base">
                                        <p:cTn id="12" dur="20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2000" fill="hold"/>
                                        <p:tgtEl>
                                          <p:spTgt spid="11"/>
                                        </p:tgtEl>
                                        <p:attrNameLst>
                                          <p:attrName>ppt_x</p:attrName>
                                        </p:attrNameLst>
                                      </p:cBhvr>
                                      <p:tavLst>
                                        <p:tav tm="0">
                                          <p:val>
                                            <p:strVal val="0-#ppt_w/2"/>
                                          </p:val>
                                        </p:tav>
                                        <p:tav tm="100000">
                                          <p:val>
                                            <p:strVal val="#ppt_x"/>
                                          </p:val>
                                        </p:tav>
                                      </p:tavLst>
                                    </p:anim>
                                    <p:anim calcmode="lin" valueType="num">
                                      <p:cBhvr additive="base">
                                        <p:cTn id="16" dur="20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2000" fill="hold"/>
                                        <p:tgtEl>
                                          <p:spTgt spid="14"/>
                                        </p:tgtEl>
                                        <p:attrNameLst>
                                          <p:attrName>ppt_x</p:attrName>
                                        </p:attrNameLst>
                                      </p:cBhvr>
                                      <p:tavLst>
                                        <p:tav tm="0">
                                          <p:val>
                                            <p:strVal val="0-#ppt_w/2"/>
                                          </p:val>
                                        </p:tav>
                                        <p:tav tm="100000">
                                          <p:val>
                                            <p:strVal val="#ppt_x"/>
                                          </p:val>
                                        </p:tav>
                                      </p:tavLst>
                                    </p:anim>
                                    <p:anim calcmode="lin" valueType="num">
                                      <p:cBhvr additive="base">
                                        <p:cTn id="20" dur="2000" fill="hold"/>
                                        <p:tgtEl>
                                          <p:spTgt spid="14"/>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2000" fill="hold"/>
                                        <p:tgtEl>
                                          <p:spTgt spid="21"/>
                                        </p:tgtEl>
                                        <p:attrNameLst>
                                          <p:attrName>ppt_x</p:attrName>
                                        </p:attrNameLst>
                                      </p:cBhvr>
                                      <p:tavLst>
                                        <p:tav tm="0">
                                          <p:val>
                                            <p:strVal val="0-#ppt_w/2"/>
                                          </p:val>
                                        </p:tav>
                                        <p:tav tm="100000">
                                          <p:val>
                                            <p:strVal val="#ppt_x"/>
                                          </p:val>
                                        </p:tav>
                                      </p:tavLst>
                                    </p:anim>
                                    <p:anim calcmode="lin" valueType="num">
                                      <p:cBhvr additive="base">
                                        <p:cTn id="24" dur="2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500"/>
                                        <p:tgtEl>
                                          <p:spTgt spid="2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Lst>
  </p:timing>
</p:sld>
</file>

<file path=ppt/theme/theme1.xml><?xml version="1.0" encoding="utf-8"?>
<a:theme xmlns:a="http://schemas.openxmlformats.org/drawingml/2006/main" name="PowerPoint">
  <a:themeElements>
    <a:clrScheme name="Simple Light">
      <a:dk1>
        <a:srgbClr val="000000"/>
      </a:dk1>
      <a:lt1>
        <a:srgbClr val="FFFFFF"/>
      </a:lt1>
      <a:dk2>
        <a:srgbClr val="595959"/>
      </a:dk2>
      <a:lt2>
        <a:srgbClr val="EEEEEE"/>
      </a:lt2>
      <a:accent1>
        <a:srgbClr val="00A7E7"/>
      </a:accent1>
      <a:accent2>
        <a:srgbClr val="E6007E"/>
      </a:accent2>
      <a:accent3>
        <a:srgbClr val="F0821A"/>
      </a:accent3>
      <a:accent4>
        <a:srgbClr val="009640"/>
      </a:accent4>
      <a:accent5>
        <a:srgbClr val="8C368C"/>
      </a:accent5>
      <a:accent6>
        <a:srgbClr val="F9B000"/>
      </a:accent6>
      <a:hlink>
        <a:srgbClr val="009FE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4576469B206F4397078BCFA0C84513" ma:contentTypeVersion="19" ma:contentTypeDescription="Create a new document." ma:contentTypeScope="" ma:versionID="59094369ba62ab30a9adb2565f6d0642">
  <xsd:schema xmlns:xsd="http://www.w3.org/2001/XMLSchema" xmlns:xs="http://www.w3.org/2001/XMLSchema" xmlns:p="http://schemas.microsoft.com/office/2006/metadata/properties" xmlns:ns2="1bfd5f07-a558-44fe-8fd3-13be045d5caf" xmlns:ns3="cab41393-8a06-40d9-8b96-2dd5565d32e1" targetNamespace="http://schemas.microsoft.com/office/2006/metadata/properties" ma:root="true" ma:fieldsID="dbc1c796d4a38351853eff464191b516" ns2:_="" ns3:_="">
    <xsd:import namespace="1bfd5f07-a558-44fe-8fd3-13be045d5caf"/>
    <xsd:import namespace="cab41393-8a06-40d9-8b96-2dd5565d32e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fd5f07-a558-44fe-8fd3-13be045d5c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be9846c-2547-4ad3-b10d-ccbfcc032a1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b41393-8a06-40d9-8b96-2dd5565d32e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6e349ec-265a-4a2e-aff2-cef3c217d8de}" ma:internalName="TaxCatchAll" ma:showField="CatchAllData" ma:web="cab41393-8a06-40d9-8b96-2dd5565d32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b41393-8a06-40d9-8b96-2dd5565d32e1" xsi:nil="true"/>
    <lcf76f155ced4ddcb4097134ff3c332f xmlns="1bfd5f07-a558-44fe-8fd3-13be045d5ca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750AAC1-58DD-433E-900C-99B3789D74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fd5f07-a558-44fe-8fd3-13be045d5caf"/>
    <ds:schemaRef ds:uri="cab41393-8a06-40d9-8b96-2dd5565d32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C7D10CE-AF3C-4D24-963A-3F2CA774AB3A}">
  <ds:schemaRefs>
    <ds:schemaRef ds:uri="http://schemas.microsoft.com/sharepoint/v3/contenttype/forms"/>
  </ds:schemaRefs>
</ds:datastoreItem>
</file>

<file path=customXml/itemProps3.xml><?xml version="1.0" encoding="utf-8"?>
<ds:datastoreItem xmlns:ds="http://schemas.openxmlformats.org/officeDocument/2006/customXml" ds:itemID="{46FEF2B1-BA78-4FCE-8A70-72E326ACB192}">
  <ds:schemaRefs>
    <ds:schemaRef ds:uri="http://www.w3.org/XML/1998/namespace"/>
    <ds:schemaRef ds:uri="http://schemas.microsoft.com/office/2006/documentManagement/types"/>
    <ds:schemaRef ds:uri="http://schemas.microsoft.com/office/2006/metadata/properties"/>
    <ds:schemaRef ds:uri="cab41393-8a06-40d9-8b96-2dd5565d32e1"/>
    <ds:schemaRef ds:uri="http://purl.org/dc/terms/"/>
    <ds:schemaRef ds:uri="http://schemas.microsoft.com/office/infopath/2007/PartnerControls"/>
    <ds:schemaRef ds:uri="http://purl.org/dc/dcmitype/"/>
    <ds:schemaRef ds:uri="http://schemas.openxmlformats.org/package/2006/metadata/core-properties"/>
    <ds:schemaRef ds:uri="1bfd5f07-a558-44fe-8fd3-13be045d5caf"/>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168</TotalTime>
  <Words>874</Words>
  <Application>Microsoft Macintosh PowerPoint</Application>
  <PresentationFormat>Custom</PresentationFormat>
  <Paragraphs>40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Roboto</vt:lpstr>
      <vt:lpstr>PowerPoint</vt:lpstr>
      <vt:lpstr>PowerPoint Presentation</vt:lpstr>
      <vt:lpstr>What is the Year 1 Phonics Screening Check? </vt:lpstr>
      <vt:lpstr>What Happens During the Screening? </vt:lpstr>
      <vt:lpstr>PowerPoint Presentation</vt:lpstr>
      <vt:lpstr>Examples of the screening words </vt:lpstr>
      <vt:lpstr>Reporting to Parents and Carers </vt:lpstr>
      <vt:lpstr>How Are the Results Used? </vt:lpstr>
      <vt:lpstr>How Can you help?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SDoherty</dc:creator>
  <cp:lastModifiedBy>Joel Blundell</cp:lastModifiedBy>
  <cp:revision>8</cp:revision>
  <dcterms:modified xsi:type="dcterms:W3CDTF">2026-04-24T11:39:16Z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0x010100024576469B206F4397078BCFA0C84513</vt:lpwstr>
  </property>
  <property fmtid="{D5CDD505-2E9C-101B-9397-08002B2CF9AE}" pid="3" name="MediaServiceImageTags">
    <vt:lpwstr/>
  </property>
</Properties>
</file>