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2" r:id="rId5"/>
    <p:sldId id="265" r:id="rId6"/>
    <p:sldId id="279" r:id="rId7"/>
    <p:sldId id="274" r:id="rId8"/>
    <p:sldId id="281" r:id="rId9"/>
    <p:sldId id="257" r:id="rId10"/>
    <p:sldId id="276" r:id="rId11"/>
    <p:sldId id="268" r:id="rId12"/>
    <p:sldId id="280" r:id="rId13"/>
    <p:sldId id="278"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66CC"/>
    <a:srgbClr val="FF00FF"/>
    <a:srgbClr val="6313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660"/>
  </p:normalViewPr>
  <p:slideViewPr>
    <p:cSldViewPr>
      <p:cViewPr varScale="1">
        <p:scale>
          <a:sx n="63" d="100"/>
          <a:sy n="63" d="100"/>
        </p:scale>
        <p:origin x="12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raine Mead" userId="54ff819f-27a7-4403-8d0a-0d99fd455c0f" providerId="ADAL" clId="{9D929BF5-8867-4964-B23C-48F36CCE7892}"/>
  </pc:docChgLst>
  <pc:docChgLst>
    <pc:chgData name="Lorraine Mead" userId="54ff819f-27a7-4403-8d0a-0d99fd455c0f" providerId="ADAL" clId="{716D83D1-9A92-40BF-9167-BC64D0AAD1B1}"/>
  </pc:docChgLst>
  <pc:docChgLst>
    <pc:chgData name="Lorraine Mead" userId="54ff819f-27a7-4403-8d0a-0d99fd455c0f" providerId="ADAL" clId="{F77F5B6B-A876-4B3A-81CA-3278337CD78E}"/>
  </pc:docChgLst>
  <pc:docChgLst>
    <pc:chgData name="Chaidene Small" userId="cc8bfa9f-d46f-47da-9649-0aa41231545b" providerId="ADAL" clId="{AC819C4F-F474-4299-8D89-C5964A2DC3FB}"/>
  </pc:docChgLst>
  <pc:docChgLst>
    <pc:chgData name="Lorraine Mead" userId="54ff819f-27a7-4403-8d0a-0d99fd455c0f" providerId="ADAL" clId="{D5929436-FFBE-4974-84DD-2A6B6998479E}"/>
    <pc:docChg chg="delSld modSld">
      <pc:chgData name="Lorraine Mead" userId="54ff819f-27a7-4403-8d0a-0d99fd455c0f" providerId="ADAL" clId="{D5929436-FFBE-4974-84DD-2A6B6998479E}" dt="2024-02-18T20:45:37.726" v="4"/>
      <pc:docMkLst>
        <pc:docMk/>
      </pc:docMkLst>
      <pc:sldChg chg="del">
        <pc:chgData name="Lorraine Mead" userId="54ff819f-27a7-4403-8d0a-0d99fd455c0f" providerId="ADAL" clId="{D5929436-FFBE-4974-84DD-2A6B6998479E}" dt="2024-02-18T20:45:08.022" v="2" actId="2696"/>
        <pc:sldMkLst>
          <pc:docMk/>
          <pc:sldMk cId="3940107316" sldId="275"/>
        </pc:sldMkLst>
      </pc:sldChg>
      <pc:sldChg chg="addSp delSp modSp">
        <pc:chgData name="Lorraine Mead" userId="54ff819f-27a7-4403-8d0a-0d99fd455c0f" providerId="ADAL" clId="{D5929436-FFBE-4974-84DD-2A6B6998479E}" dt="2024-02-18T20:45:37.726" v="4"/>
        <pc:sldMkLst>
          <pc:docMk/>
          <pc:sldMk cId="3570367856" sldId="276"/>
        </pc:sldMkLst>
        <pc:spChg chg="del">
          <ac:chgData name="Lorraine Mead" userId="54ff819f-27a7-4403-8d0a-0d99fd455c0f" providerId="ADAL" clId="{D5929436-FFBE-4974-84DD-2A6B6998479E}" dt="2024-02-18T20:44:00.093" v="0"/>
          <ac:spMkLst>
            <pc:docMk/>
            <pc:sldMk cId="3570367856" sldId="276"/>
            <ac:spMk id="2" creationId="{FE2DA079-C042-4C0A-92E8-C73B0FB9BC11}"/>
          </ac:spMkLst>
        </pc:spChg>
        <pc:spChg chg="add del mod">
          <ac:chgData name="Lorraine Mead" userId="54ff819f-27a7-4403-8d0a-0d99fd455c0f" providerId="ADAL" clId="{D5929436-FFBE-4974-84DD-2A6B6998479E}" dt="2024-02-18T20:45:37.726" v="4"/>
          <ac:spMkLst>
            <pc:docMk/>
            <pc:sldMk cId="3570367856" sldId="276"/>
            <ac:spMk id="7" creationId="{0D71EC43-8073-4A36-AD52-E1063614C0DC}"/>
          </ac:spMkLst>
        </pc:spChg>
        <pc:spChg chg="add">
          <ac:chgData name="Lorraine Mead" userId="54ff819f-27a7-4403-8d0a-0d99fd455c0f" providerId="ADAL" clId="{D5929436-FFBE-4974-84DD-2A6B6998479E}" dt="2024-02-18T20:44:58.334" v="1"/>
          <ac:spMkLst>
            <pc:docMk/>
            <pc:sldMk cId="3570367856" sldId="276"/>
            <ac:spMk id="11" creationId="{4482CD9F-7B0A-4238-A413-E4D58038A0F8}"/>
          </ac:spMkLst>
        </pc:spChg>
        <pc:graphicFrameChg chg="del">
          <ac:chgData name="Lorraine Mead" userId="54ff819f-27a7-4403-8d0a-0d99fd455c0f" providerId="ADAL" clId="{D5929436-FFBE-4974-84DD-2A6B6998479E}" dt="2024-02-18T20:44:00.093" v="0"/>
          <ac:graphicFrameMkLst>
            <pc:docMk/>
            <pc:sldMk cId="3570367856" sldId="276"/>
            <ac:graphicFrameMk id="4" creationId="{7D46572A-033A-4D37-8912-92F06AC12F19}"/>
          </ac:graphicFrameMkLst>
        </pc:graphicFrameChg>
        <pc:graphicFrameChg chg="del">
          <ac:chgData name="Lorraine Mead" userId="54ff819f-27a7-4403-8d0a-0d99fd455c0f" providerId="ADAL" clId="{D5929436-FFBE-4974-84DD-2A6B6998479E}" dt="2024-02-18T20:44:00.093" v="0"/>
          <ac:graphicFrameMkLst>
            <pc:docMk/>
            <pc:sldMk cId="3570367856" sldId="276"/>
            <ac:graphicFrameMk id="5" creationId="{3634602C-FA75-4ABC-9F01-E60E71DB8B50}"/>
          </ac:graphicFrameMkLst>
        </pc:graphicFrameChg>
        <pc:graphicFrameChg chg="del">
          <ac:chgData name="Lorraine Mead" userId="54ff819f-27a7-4403-8d0a-0d99fd455c0f" providerId="ADAL" clId="{D5929436-FFBE-4974-84DD-2A6B6998479E}" dt="2024-02-18T20:44:00.093" v="0"/>
          <ac:graphicFrameMkLst>
            <pc:docMk/>
            <pc:sldMk cId="3570367856" sldId="276"/>
            <ac:graphicFrameMk id="6" creationId="{FD92C06E-3027-42EE-9D46-7767609F0980}"/>
          </ac:graphicFrameMkLst>
        </pc:graphicFrameChg>
        <pc:graphicFrameChg chg="add">
          <ac:chgData name="Lorraine Mead" userId="54ff819f-27a7-4403-8d0a-0d99fd455c0f" providerId="ADAL" clId="{D5929436-FFBE-4974-84DD-2A6B6998479E}" dt="2024-02-18T20:44:58.334" v="1"/>
          <ac:graphicFrameMkLst>
            <pc:docMk/>
            <pc:sldMk cId="3570367856" sldId="276"/>
            <ac:graphicFrameMk id="12" creationId="{5351E5E3-D307-4258-99CE-EF6917F62A14}"/>
          </ac:graphicFrameMkLst>
        </pc:graphicFrameChg>
        <pc:graphicFrameChg chg="add">
          <ac:chgData name="Lorraine Mead" userId="54ff819f-27a7-4403-8d0a-0d99fd455c0f" providerId="ADAL" clId="{D5929436-FFBE-4974-84DD-2A6B6998479E}" dt="2024-02-18T20:44:58.334" v="1"/>
          <ac:graphicFrameMkLst>
            <pc:docMk/>
            <pc:sldMk cId="3570367856" sldId="276"/>
            <ac:graphicFrameMk id="13" creationId="{2920A1EB-2CB3-469C-8181-1BFF3ACCA50F}"/>
          </ac:graphicFrameMkLst>
        </pc:graphicFrameChg>
        <pc:graphicFrameChg chg="add">
          <ac:chgData name="Lorraine Mead" userId="54ff819f-27a7-4403-8d0a-0d99fd455c0f" providerId="ADAL" clId="{D5929436-FFBE-4974-84DD-2A6B6998479E}" dt="2024-02-18T20:44:58.334" v="1"/>
          <ac:graphicFrameMkLst>
            <pc:docMk/>
            <pc:sldMk cId="3570367856" sldId="276"/>
            <ac:graphicFrameMk id="14" creationId="{EE331CBC-9E6D-4CFA-B2D3-47CB1070143F}"/>
          </ac:graphicFrameMkLst>
        </pc:graphicFrameChg>
        <pc:graphicFrameChg chg="add">
          <ac:chgData name="Lorraine Mead" userId="54ff819f-27a7-4403-8d0a-0d99fd455c0f" providerId="ADAL" clId="{D5929436-FFBE-4974-84DD-2A6B6998479E}" dt="2024-02-18T20:44:58.334" v="1"/>
          <ac:graphicFrameMkLst>
            <pc:docMk/>
            <pc:sldMk cId="3570367856" sldId="276"/>
            <ac:graphicFrameMk id="15" creationId="{C8B91092-E99D-45D3-8E3E-E8F5E0919D7D}"/>
          </ac:graphicFrameMkLst>
        </pc:graphicFrameChg>
        <pc:graphicFrameChg chg="add">
          <ac:chgData name="Lorraine Mead" userId="54ff819f-27a7-4403-8d0a-0d99fd455c0f" providerId="ADAL" clId="{D5929436-FFBE-4974-84DD-2A6B6998479E}" dt="2024-02-18T20:44:58.334" v="1"/>
          <ac:graphicFrameMkLst>
            <pc:docMk/>
            <pc:sldMk cId="3570367856" sldId="276"/>
            <ac:graphicFrameMk id="16" creationId="{E374117D-3DB9-4A32-AE30-2AB4FF8BE9C1}"/>
          </ac:graphicFrameMkLst>
        </pc:graphicFrameChg>
        <pc:graphicFrameChg chg="add">
          <ac:chgData name="Lorraine Mead" userId="54ff819f-27a7-4403-8d0a-0d99fd455c0f" providerId="ADAL" clId="{D5929436-FFBE-4974-84DD-2A6B6998479E}" dt="2024-02-18T20:44:58.334" v="1"/>
          <ac:graphicFrameMkLst>
            <pc:docMk/>
            <pc:sldMk cId="3570367856" sldId="276"/>
            <ac:graphicFrameMk id="17" creationId="{57381E90-A288-4F33-A98B-BB4FC3FEE1BF}"/>
          </ac:graphicFrameMkLst>
        </pc:graphicFrameChg>
        <pc:picChg chg="del">
          <ac:chgData name="Lorraine Mead" userId="54ff819f-27a7-4403-8d0a-0d99fd455c0f" providerId="ADAL" clId="{D5929436-FFBE-4974-84DD-2A6B6998479E}" dt="2024-02-18T20:44:00.093" v="0"/>
          <ac:picMkLst>
            <pc:docMk/>
            <pc:sldMk cId="3570367856" sldId="276"/>
            <ac:picMk id="3" creationId="{8FE51061-82C4-489D-A303-8F859C3A4CA6}"/>
          </ac:picMkLst>
        </pc:picChg>
        <pc:picChg chg="del">
          <ac:chgData name="Lorraine Mead" userId="54ff819f-27a7-4403-8d0a-0d99fd455c0f" providerId="ADAL" clId="{D5929436-FFBE-4974-84DD-2A6B6998479E}" dt="2024-02-18T20:44:00.093" v="0"/>
          <ac:picMkLst>
            <pc:docMk/>
            <pc:sldMk cId="3570367856" sldId="276"/>
            <ac:picMk id="9" creationId="{927D3FC0-23E4-4DEF-8615-48FA98A88DF0}"/>
          </ac:picMkLst>
        </pc:picChg>
        <pc:picChg chg="del">
          <ac:chgData name="Lorraine Mead" userId="54ff819f-27a7-4403-8d0a-0d99fd455c0f" providerId="ADAL" clId="{D5929436-FFBE-4974-84DD-2A6B6998479E}" dt="2024-02-18T20:44:00.093" v="0"/>
          <ac:picMkLst>
            <pc:docMk/>
            <pc:sldMk cId="3570367856" sldId="276"/>
            <ac:picMk id="10" creationId="{C897F065-9440-4C05-8FFF-4CE6A6338917}"/>
          </ac:picMkLst>
        </pc:picChg>
        <pc:picChg chg="add">
          <ac:chgData name="Lorraine Mead" userId="54ff819f-27a7-4403-8d0a-0d99fd455c0f" providerId="ADAL" clId="{D5929436-FFBE-4974-84DD-2A6B6998479E}" dt="2024-02-18T20:44:58.334" v="1"/>
          <ac:picMkLst>
            <pc:docMk/>
            <pc:sldMk cId="3570367856" sldId="276"/>
            <ac:picMk id="18" creationId="{990CEE45-7534-4E68-8415-6C82EFEDF70A}"/>
          </ac:picMkLst>
        </pc:picChg>
        <pc:picChg chg="add">
          <ac:chgData name="Lorraine Mead" userId="54ff819f-27a7-4403-8d0a-0d99fd455c0f" providerId="ADAL" clId="{D5929436-FFBE-4974-84DD-2A6B6998479E}" dt="2024-02-18T20:44:58.334" v="1"/>
          <ac:picMkLst>
            <pc:docMk/>
            <pc:sldMk cId="3570367856" sldId="276"/>
            <ac:picMk id="19" creationId="{290EDC82-DABB-4EAF-99C2-2EC063242A67}"/>
          </ac:picMkLst>
        </pc:picChg>
      </pc:sldChg>
    </pc:docChg>
  </pc:docChgLst>
  <pc:docChgLst>
    <pc:chgData name="Lorraine Mead" userId="54ff819f-27a7-4403-8d0a-0d99fd455c0f" providerId="ADAL" clId="{2234D0D9-F0D9-4F76-8255-32D347DFACDB}"/>
  </pc:docChgLst>
  <pc:docChgLst>
    <pc:chgData name="Lorraine Mead" userId="54ff819f-27a7-4403-8d0a-0d99fd455c0f" providerId="ADAL" clId="{1C266BC0-231E-4C06-A933-C59E0C08F4E1}"/>
  </pc:docChgLst>
  <pc:docChgLst>
    <pc:chgData name="Lorraine Mead" userId="54ff819f-27a7-4403-8d0a-0d99fd455c0f" providerId="ADAL" clId="{E441B402-5967-40E4-BA84-8F520A015080}"/>
  </pc:docChgLst>
  <pc:docChgLst>
    <pc:chgData name="Lorraine Mead" userId="54ff819f-27a7-4403-8d0a-0d99fd455c0f" providerId="ADAL" clId="{DF78DF73-BDF7-4359-8D8F-8B0124B00884}"/>
    <pc:docChg chg="modSld modNotesMaster">
      <pc:chgData name="Lorraine Mead" userId="54ff819f-27a7-4403-8d0a-0d99fd455c0f" providerId="ADAL" clId="{DF78DF73-BDF7-4359-8D8F-8B0124B00884}" dt="2024-02-07T08:19:47.906" v="2"/>
      <pc:docMkLst>
        <pc:docMk/>
      </pc:docMkLst>
      <pc:sldChg chg="modNotes">
        <pc:chgData name="Lorraine Mead" userId="54ff819f-27a7-4403-8d0a-0d99fd455c0f" providerId="ADAL" clId="{DF78DF73-BDF7-4359-8D8F-8B0124B00884}" dt="2024-02-07T08:16:22.376" v="0"/>
        <pc:sldMkLst>
          <pc:docMk/>
          <pc:sldMk cId="0" sldId="257"/>
        </pc:sldMkLst>
      </pc:sldChg>
      <pc:sldChg chg="addSp delSp">
        <pc:chgData name="Lorraine Mead" userId="54ff819f-27a7-4403-8d0a-0d99fd455c0f" providerId="ADAL" clId="{DF78DF73-BDF7-4359-8D8F-8B0124B00884}" dt="2024-02-07T08:19:47.906" v="2"/>
        <pc:sldMkLst>
          <pc:docMk/>
          <pc:sldMk cId="630902271" sldId="278"/>
        </pc:sldMkLst>
        <pc:spChg chg="del">
          <ac:chgData name="Lorraine Mead" userId="54ff819f-27a7-4403-8d0a-0d99fd455c0f" providerId="ADAL" clId="{DF78DF73-BDF7-4359-8D8F-8B0124B00884}" dt="2024-02-07T08:18:44.375" v="1"/>
          <ac:spMkLst>
            <pc:docMk/>
            <pc:sldMk cId="630902271" sldId="278"/>
            <ac:spMk id="7" creationId="{6499D9D5-B229-4663-8F8E-75F1829F9D8D}"/>
          </ac:spMkLst>
        </pc:spChg>
        <pc:spChg chg="add">
          <ac:chgData name="Lorraine Mead" userId="54ff819f-27a7-4403-8d0a-0d99fd455c0f" providerId="ADAL" clId="{DF78DF73-BDF7-4359-8D8F-8B0124B00884}" dt="2024-02-07T08:19:47.906" v="2"/>
          <ac:spMkLst>
            <pc:docMk/>
            <pc:sldMk cId="630902271" sldId="278"/>
            <ac:spMk id="11" creationId="{42C443BD-DE93-40E4-84F7-9F396020C6A5}"/>
          </ac:spMkLst>
        </pc:spChg>
        <pc:graphicFrameChg chg="del">
          <ac:chgData name="Lorraine Mead" userId="54ff819f-27a7-4403-8d0a-0d99fd455c0f" providerId="ADAL" clId="{DF78DF73-BDF7-4359-8D8F-8B0124B00884}" dt="2024-02-07T08:18:44.375" v="1"/>
          <ac:graphicFrameMkLst>
            <pc:docMk/>
            <pc:sldMk cId="630902271" sldId="278"/>
            <ac:graphicFrameMk id="4" creationId="{AFD9A310-0E7B-4E62-BCB3-597B4D4C75DD}"/>
          </ac:graphicFrameMkLst>
        </pc:graphicFrameChg>
        <pc:graphicFrameChg chg="del">
          <ac:chgData name="Lorraine Mead" userId="54ff819f-27a7-4403-8d0a-0d99fd455c0f" providerId="ADAL" clId="{DF78DF73-BDF7-4359-8D8F-8B0124B00884}" dt="2024-02-07T08:18:44.375" v="1"/>
          <ac:graphicFrameMkLst>
            <pc:docMk/>
            <pc:sldMk cId="630902271" sldId="278"/>
            <ac:graphicFrameMk id="5" creationId="{DFF09C38-A693-4164-A9FB-DC6D8EE84BB5}"/>
          </ac:graphicFrameMkLst>
        </pc:graphicFrameChg>
        <pc:graphicFrameChg chg="del">
          <ac:chgData name="Lorraine Mead" userId="54ff819f-27a7-4403-8d0a-0d99fd455c0f" providerId="ADAL" clId="{DF78DF73-BDF7-4359-8D8F-8B0124B00884}" dt="2024-02-07T08:18:44.375" v="1"/>
          <ac:graphicFrameMkLst>
            <pc:docMk/>
            <pc:sldMk cId="630902271" sldId="278"/>
            <ac:graphicFrameMk id="6" creationId="{386E3803-8E5B-4191-BA0D-A5B26F2CC19D}"/>
          </ac:graphicFrameMkLst>
        </pc:graphicFrameChg>
        <pc:graphicFrameChg chg="add">
          <ac:chgData name="Lorraine Mead" userId="54ff819f-27a7-4403-8d0a-0d99fd455c0f" providerId="ADAL" clId="{DF78DF73-BDF7-4359-8D8F-8B0124B00884}" dt="2024-02-07T08:19:47.906" v="2"/>
          <ac:graphicFrameMkLst>
            <pc:docMk/>
            <pc:sldMk cId="630902271" sldId="278"/>
            <ac:graphicFrameMk id="10" creationId="{E3923AB3-BA19-4AA1-87C2-C73A1354D267}"/>
          </ac:graphicFrameMkLst>
        </pc:graphicFrameChg>
        <pc:picChg chg="del">
          <ac:chgData name="Lorraine Mead" userId="54ff819f-27a7-4403-8d0a-0d99fd455c0f" providerId="ADAL" clId="{DF78DF73-BDF7-4359-8D8F-8B0124B00884}" dt="2024-02-07T08:18:44.375" v="1"/>
          <ac:picMkLst>
            <pc:docMk/>
            <pc:sldMk cId="630902271" sldId="278"/>
            <ac:picMk id="8" creationId="{C3157C4A-F4B1-4CDD-B7A9-1DC1CFB87BE5}"/>
          </ac:picMkLst>
        </pc:picChg>
        <pc:picChg chg="del">
          <ac:chgData name="Lorraine Mead" userId="54ff819f-27a7-4403-8d0a-0d99fd455c0f" providerId="ADAL" clId="{DF78DF73-BDF7-4359-8D8F-8B0124B00884}" dt="2024-02-07T08:18:44.375" v="1"/>
          <ac:picMkLst>
            <pc:docMk/>
            <pc:sldMk cId="630902271" sldId="278"/>
            <ac:picMk id="9" creationId="{C5FBD2F5-F1B5-4CF4-BA15-97A27B8287BC}"/>
          </ac:picMkLst>
        </pc:picChg>
        <pc:picChg chg="add">
          <ac:chgData name="Lorraine Mead" userId="54ff819f-27a7-4403-8d0a-0d99fd455c0f" providerId="ADAL" clId="{DF78DF73-BDF7-4359-8D8F-8B0124B00884}" dt="2024-02-07T08:19:47.906" v="2"/>
          <ac:picMkLst>
            <pc:docMk/>
            <pc:sldMk cId="630902271" sldId="278"/>
            <ac:picMk id="12" creationId="{966261F3-9B64-4075-845A-D8094A91E235}"/>
          </ac:picMkLst>
        </pc:picChg>
        <pc:picChg chg="add">
          <ac:chgData name="Lorraine Mead" userId="54ff819f-27a7-4403-8d0a-0d99fd455c0f" providerId="ADAL" clId="{DF78DF73-BDF7-4359-8D8F-8B0124B00884}" dt="2024-02-07T08:19:47.906" v="2"/>
          <ac:picMkLst>
            <pc:docMk/>
            <pc:sldMk cId="630902271" sldId="278"/>
            <ac:picMk id="13" creationId="{A9B8232A-5661-4C9F-9A67-1371A2AEA920}"/>
          </ac:picMkLst>
        </pc:picChg>
      </pc:sldChg>
    </pc:docChg>
  </pc:docChgLst>
  <pc:docChgLst>
    <pc:chgData name="Joanne Townsend" userId="b2149956-8ae1-4662-87da-3358c5bde033" providerId="ADAL" clId="{9C969710-C5F3-4BED-BF95-A6DA6A8DB1DF}"/>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BEC3DE2-A1DC-4642-915A-24F5FB1DB3FB}" type="datetimeFigureOut">
              <a:rPr lang="en-GB" smtClean="0"/>
              <a:t>18/02/2024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6D653F8-A3FE-4A71-901D-39C5CFD855F4}" type="slidenum">
              <a:rPr lang="en-GB" smtClean="0"/>
              <a:t>‹#›</a:t>
            </a:fld>
            <a:endParaRPr lang="en-GB"/>
          </a:p>
        </p:txBody>
      </p:sp>
    </p:spTree>
    <p:extLst>
      <p:ext uri="{BB962C8B-B14F-4D97-AF65-F5344CB8AC3E}">
        <p14:creationId xmlns:p14="http://schemas.microsoft.com/office/powerpoint/2010/main" val="112242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D653F8-A3FE-4A71-901D-39C5CFD855F4}" type="slidenum">
              <a:rPr lang="en-GB" smtClean="0"/>
              <a:t>2</a:t>
            </a:fld>
            <a:endParaRPr lang="en-GB"/>
          </a:p>
        </p:txBody>
      </p:sp>
    </p:spTree>
    <p:extLst>
      <p:ext uri="{BB962C8B-B14F-4D97-AF65-F5344CB8AC3E}">
        <p14:creationId xmlns:p14="http://schemas.microsoft.com/office/powerpoint/2010/main" val="294008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76D2D-A830-4005-BCAC-38C94A33771E}"/>
              </a:ext>
            </a:extLst>
          </p:cNvPr>
          <p:cNvSpPr>
            <a:spLocks noGrp="1" noRot="1" noChangeAspect="1"/>
          </p:cNvSpPr>
          <p:nvPr>
            <p:ph type="sldImg"/>
          </p:nvPr>
        </p:nvSpPr>
        <p:spPr>
          <a:xfrm>
            <a:off x="1166813" y="1241425"/>
            <a:ext cx="4464050" cy="3349625"/>
          </a:xfrm>
        </p:spPr>
      </p:sp>
      <p:sp>
        <p:nvSpPr>
          <p:cNvPr id="3" name="Notes Placeholder 2">
            <a:extLst>
              <a:ext uri="{FF2B5EF4-FFF2-40B4-BE49-F238E27FC236}">
                <a16:creationId xmlns:a16="http://schemas.microsoft.com/office/drawing/2014/main" id="{6556EBF7-918D-4A43-9E4B-595F082E5852}"/>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98046E80-54F8-4F84-936A-C11394D977C6}"/>
              </a:ext>
            </a:extLst>
          </p:cNvPr>
          <p:cNvSpPr txBox="1"/>
          <p:nvPr/>
        </p:nvSpPr>
        <p:spPr>
          <a:xfrm>
            <a:off x="3850438" y="9428578"/>
            <a:ext cx="2945659" cy="49805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6A9B26-B5A2-41C1-A1E3-63A3F7C8444B}" type="slidenum">
              <a:t>6</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69D5A7-996A-4B51-AC55-644F4BC2EF4E}"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220735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69D5A7-996A-4B51-AC55-644F4BC2EF4E}"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74055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69D5A7-996A-4B51-AC55-644F4BC2EF4E}"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27649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69D5A7-996A-4B51-AC55-644F4BC2EF4E}"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292923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9D5A7-996A-4B51-AC55-644F4BC2EF4E}"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428178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69D5A7-996A-4B51-AC55-644F4BC2EF4E}" type="datetimeFigureOut">
              <a:rPr lang="en-GB" smtClean="0"/>
              <a:t>18/02/2024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159189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69D5A7-996A-4B51-AC55-644F4BC2EF4E}" type="datetimeFigureOut">
              <a:rPr lang="en-GB" smtClean="0"/>
              <a:t>18/02/2024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157615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69D5A7-996A-4B51-AC55-644F4BC2EF4E}" type="datetimeFigureOut">
              <a:rPr lang="en-GB" smtClean="0"/>
              <a:t>18/02/2024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96585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9D5A7-996A-4B51-AC55-644F4BC2EF4E}" type="datetimeFigureOut">
              <a:rPr lang="en-GB" smtClean="0"/>
              <a:t>18/02/2024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320451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9D5A7-996A-4B51-AC55-644F4BC2EF4E}" type="datetimeFigureOut">
              <a:rPr lang="en-GB" smtClean="0"/>
              <a:t>18/02/2024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243190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9D5A7-996A-4B51-AC55-644F4BC2EF4E}" type="datetimeFigureOut">
              <a:rPr lang="en-GB" smtClean="0"/>
              <a:t>18/02/2024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80A216-1D84-42CD-A4A4-B6E8B7F9933F}" type="slidenum">
              <a:rPr lang="en-GB" smtClean="0"/>
              <a:t>‹#›</a:t>
            </a:fld>
            <a:endParaRPr lang="en-GB"/>
          </a:p>
        </p:txBody>
      </p:sp>
    </p:spTree>
    <p:extLst>
      <p:ext uri="{BB962C8B-B14F-4D97-AF65-F5344CB8AC3E}">
        <p14:creationId xmlns:p14="http://schemas.microsoft.com/office/powerpoint/2010/main" val="61316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9D5A7-996A-4B51-AC55-644F4BC2EF4E}" type="datetimeFigureOut">
              <a:rPr lang="en-GB" smtClean="0"/>
              <a:t>18/02/2024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0A216-1D84-42CD-A4A4-B6E8B7F9933F}" type="slidenum">
              <a:rPr lang="en-GB" smtClean="0"/>
              <a:t>‹#›</a:t>
            </a:fld>
            <a:endParaRPr lang="en-GB"/>
          </a:p>
        </p:txBody>
      </p:sp>
    </p:spTree>
    <p:extLst>
      <p:ext uri="{BB962C8B-B14F-4D97-AF65-F5344CB8AC3E}">
        <p14:creationId xmlns:p14="http://schemas.microsoft.com/office/powerpoint/2010/main" val="348261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616D-66F5-4DD9-868E-53DFACAE48FA}"/>
              </a:ext>
            </a:extLst>
          </p:cNvPr>
          <p:cNvSpPr txBox="1">
            <a:spLocks noChangeArrowheads="1"/>
          </p:cNvSpPr>
          <p:nvPr/>
        </p:nvSpPr>
        <p:spPr>
          <a:xfrm>
            <a:off x="899592" y="188640"/>
            <a:ext cx="7886700" cy="492125"/>
          </a:xfrm>
          <a:prstGeom prst="rect">
            <a:avLst/>
          </a:prstGeom>
        </p:spPr>
        <p:txBody>
          <a:bodyPr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dirty="0">
                <a:solidFill>
                  <a:schemeClr val="accent1">
                    <a:lumMod val="75000"/>
                  </a:schemeClr>
                </a:solidFill>
                <a:latin typeface="Century Gothic" panose="020B0502020202020204" pitchFamily="34" charset="0"/>
              </a:rPr>
              <a:t>Year 5 : Art &amp; Design – Colour mixing (paint) </a:t>
            </a:r>
          </a:p>
        </p:txBody>
      </p:sp>
      <p:graphicFrame>
        <p:nvGraphicFramePr>
          <p:cNvPr id="3" name="Table 2">
            <a:extLst>
              <a:ext uri="{FF2B5EF4-FFF2-40B4-BE49-F238E27FC236}">
                <a16:creationId xmlns:a16="http://schemas.microsoft.com/office/drawing/2014/main" id="{2FC08F55-4631-4CAA-8C54-3656ACC053E4}"/>
              </a:ext>
            </a:extLst>
          </p:cNvPr>
          <p:cNvGraphicFramePr>
            <a:graphicFrameLocks noGrp="1"/>
          </p:cNvGraphicFramePr>
          <p:nvPr>
            <p:extLst>
              <p:ext uri="{D42A27DB-BD31-4B8C-83A1-F6EECF244321}">
                <p14:modId xmlns:p14="http://schemas.microsoft.com/office/powerpoint/2010/main" val="1357440451"/>
              </p:ext>
            </p:extLst>
          </p:nvPr>
        </p:nvGraphicFramePr>
        <p:xfrm>
          <a:off x="98759" y="750231"/>
          <a:ext cx="3444751" cy="5994476"/>
        </p:xfrm>
        <a:graphic>
          <a:graphicData uri="http://schemas.openxmlformats.org/drawingml/2006/table">
            <a:tbl>
              <a:tblPr firstRow="1" bandRow="1">
                <a:tableStyleId>{5C22544A-7EE6-4342-B048-85BDC9FD1C3A}</a:tableStyleId>
              </a:tblPr>
              <a:tblGrid>
                <a:gridCol w="1360523">
                  <a:extLst>
                    <a:ext uri="{9D8B030D-6E8A-4147-A177-3AD203B41FA5}">
                      <a16:colId xmlns:a16="http://schemas.microsoft.com/office/drawing/2014/main" val="20000"/>
                    </a:ext>
                  </a:extLst>
                </a:gridCol>
                <a:gridCol w="2084228">
                  <a:extLst>
                    <a:ext uri="{9D8B030D-6E8A-4147-A177-3AD203B41FA5}">
                      <a16:colId xmlns:a16="http://schemas.microsoft.com/office/drawing/2014/main" val="20001"/>
                    </a:ext>
                  </a:extLst>
                </a:gridCol>
              </a:tblGrid>
              <a:tr h="387988">
                <a:tc gridSpan="2">
                  <a:txBody>
                    <a:bodyPr/>
                    <a:lstStyle/>
                    <a:p>
                      <a:pPr algn="ctr"/>
                      <a:r>
                        <a:rPr lang="en-GB" sz="1200" dirty="0"/>
                        <a:t>Subject Specific Vocabulary </a:t>
                      </a:r>
                    </a:p>
                  </a:txBody>
                  <a:tcPr/>
                </a:tc>
                <a:tc hMerge="1">
                  <a:txBody>
                    <a:bodyPr/>
                    <a:lstStyle/>
                    <a:p>
                      <a:pPr algn="ctr"/>
                      <a:endParaRPr lang="en-GB" dirty="0"/>
                    </a:p>
                  </a:txBody>
                  <a:tcPr/>
                </a:tc>
                <a:extLst>
                  <a:ext uri="{0D108BD9-81ED-4DB2-BD59-A6C34878D82A}">
                    <a16:rowId xmlns:a16="http://schemas.microsoft.com/office/drawing/2014/main" val="10000"/>
                  </a:ext>
                </a:extLst>
              </a:tr>
              <a:tr h="478341">
                <a:tc>
                  <a:txBody>
                    <a:bodyPr/>
                    <a:lstStyle/>
                    <a:p>
                      <a:r>
                        <a:rPr lang="en-GB" sz="1600" dirty="0"/>
                        <a:t>gold leaf</a:t>
                      </a:r>
                    </a:p>
                  </a:txBody>
                  <a:tcPr/>
                </a:tc>
                <a:tc>
                  <a:txBody>
                    <a:bodyPr/>
                    <a:lstStyle/>
                    <a:p>
                      <a:r>
                        <a:rPr lang="en-GB" sz="1200" b="0" i="0" kern="1200" dirty="0">
                          <a:solidFill>
                            <a:schemeClr val="dk1"/>
                          </a:solidFill>
                          <a:effectLst/>
                          <a:latin typeface="+mn-lt"/>
                          <a:ea typeface="+mn-ea"/>
                          <a:cs typeface="+mn-cs"/>
                        </a:rPr>
                        <a:t>gold that has been beaten into a very thin sheet, used in gilding</a:t>
                      </a:r>
                      <a:endParaRPr lang="en-GB" sz="1200" dirty="0"/>
                    </a:p>
                  </a:txBody>
                  <a:tcPr/>
                </a:tc>
                <a:extLst>
                  <a:ext uri="{0D108BD9-81ED-4DB2-BD59-A6C34878D82A}">
                    <a16:rowId xmlns:a16="http://schemas.microsoft.com/office/drawing/2014/main" val="10001"/>
                  </a:ext>
                </a:extLst>
              </a:tr>
              <a:tr h="387988">
                <a:tc>
                  <a:txBody>
                    <a:bodyPr/>
                    <a:lstStyle/>
                    <a:p>
                      <a:r>
                        <a:rPr lang="en-GB" sz="1600" dirty="0"/>
                        <a:t>illuminate</a:t>
                      </a:r>
                    </a:p>
                  </a:txBody>
                  <a:tcPr/>
                </a:tc>
                <a:tc>
                  <a:txBody>
                    <a:bodyPr/>
                    <a:lstStyle/>
                    <a:p>
                      <a:r>
                        <a:rPr lang="en-GB" sz="1200" dirty="0"/>
                        <a:t>to fill with light</a:t>
                      </a:r>
                    </a:p>
                  </a:txBody>
                  <a:tcPr/>
                </a:tc>
                <a:extLst>
                  <a:ext uri="{0D108BD9-81ED-4DB2-BD59-A6C34878D82A}">
                    <a16:rowId xmlns:a16="http://schemas.microsoft.com/office/drawing/2014/main" val="10002"/>
                  </a:ext>
                </a:extLst>
              </a:tr>
              <a:tr h="669677">
                <a:tc>
                  <a:txBody>
                    <a:bodyPr/>
                    <a:lstStyle/>
                    <a:p>
                      <a:r>
                        <a:rPr lang="en-GB" sz="1600" dirty="0"/>
                        <a:t>illuminator</a:t>
                      </a:r>
                    </a:p>
                  </a:txBody>
                  <a:tcPr/>
                </a:tc>
                <a:tc>
                  <a:txBody>
                    <a:bodyPr/>
                    <a:lstStyle/>
                    <a:p>
                      <a:r>
                        <a:rPr lang="en-GB" sz="1200" dirty="0"/>
                        <a:t>A person who creates the illuminated letter and other decorations</a:t>
                      </a:r>
                    </a:p>
                  </a:txBody>
                  <a:tcPr/>
                </a:tc>
                <a:extLst>
                  <a:ext uri="{0D108BD9-81ED-4DB2-BD59-A6C34878D82A}">
                    <a16:rowId xmlns:a16="http://schemas.microsoft.com/office/drawing/2014/main" val="10003"/>
                  </a:ext>
                </a:extLst>
              </a:tr>
              <a:tr h="669677">
                <a:tc>
                  <a:txBody>
                    <a:bodyPr/>
                    <a:lstStyle/>
                    <a:p>
                      <a:r>
                        <a:rPr lang="en-GB" sz="1600" dirty="0"/>
                        <a:t>manuscript</a:t>
                      </a:r>
                    </a:p>
                  </a:txBody>
                  <a:tcPr/>
                </a:tc>
                <a:tc>
                  <a:txBody>
                    <a:bodyPr/>
                    <a:lstStyle/>
                    <a:p>
                      <a:r>
                        <a:rPr lang="en-GB" sz="1200" b="0" i="0" kern="1200" dirty="0">
                          <a:solidFill>
                            <a:schemeClr val="dk1"/>
                          </a:solidFill>
                          <a:effectLst/>
                          <a:latin typeface="+mn-lt"/>
                          <a:ea typeface="+mn-ea"/>
                          <a:cs typeface="+mn-cs"/>
                        </a:rPr>
                        <a:t>a book, document, or piece of music written by hand rather than typed or printed</a:t>
                      </a:r>
                    </a:p>
                  </a:txBody>
                  <a:tcPr/>
                </a:tc>
                <a:extLst>
                  <a:ext uri="{0D108BD9-81ED-4DB2-BD59-A6C34878D82A}">
                    <a16:rowId xmlns:a16="http://schemas.microsoft.com/office/drawing/2014/main" val="3475719167"/>
                  </a:ext>
                </a:extLst>
              </a:tr>
              <a:tr h="972627">
                <a:tc>
                  <a:txBody>
                    <a:bodyPr/>
                    <a:lstStyle/>
                    <a:p>
                      <a:r>
                        <a:rPr lang="en-GB" sz="1600" dirty="0"/>
                        <a:t>Parchment</a:t>
                      </a:r>
                    </a:p>
                  </a:txBody>
                  <a:tcPr/>
                </a:tc>
                <a:tc>
                  <a:txBody>
                    <a:bodyPr/>
                    <a:lstStyle/>
                    <a:p>
                      <a:r>
                        <a:rPr lang="en-GB" sz="1100" b="0" i="0" kern="1200" dirty="0">
                          <a:solidFill>
                            <a:schemeClr val="dk1"/>
                          </a:solidFill>
                          <a:effectLst/>
                          <a:latin typeface="+mn-lt"/>
                          <a:ea typeface="+mn-ea"/>
                          <a:cs typeface="+mn-cs"/>
                        </a:rPr>
                        <a:t>material made from the prepared skin of an animal, usually a sheep or goat, and used as a durable writing surface in ancient and medieval times</a:t>
                      </a:r>
                    </a:p>
                  </a:txBody>
                  <a:tcPr/>
                </a:tc>
                <a:extLst>
                  <a:ext uri="{0D108BD9-81ED-4DB2-BD59-A6C34878D82A}">
                    <a16:rowId xmlns:a16="http://schemas.microsoft.com/office/drawing/2014/main" val="2987157237"/>
                  </a:ext>
                </a:extLst>
              </a:tr>
              <a:tr h="478341">
                <a:tc>
                  <a:txBody>
                    <a:bodyPr/>
                    <a:lstStyle/>
                    <a:p>
                      <a:r>
                        <a:rPr lang="en-GB" sz="1600" dirty="0"/>
                        <a:t>quill</a:t>
                      </a:r>
                    </a:p>
                  </a:txBody>
                  <a:tcPr/>
                </a:tc>
                <a:tc>
                  <a:txBody>
                    <a:bodyPr/>
                    <a:lstStyle/>
                    <a:p>
                      <a:r>
                        <a:rPr lang="en-GB" sz="1200" dirty="0"/>
                        <a:t>an ink pen made from a bird’s feather</a:t>
                      </a:r>
                    </a:p>
                  </a:txBody>
                  <a:tcPr/>
                </a:tc>
                <a:extLst>
                  <a:ext uri="{0D108BD9-81ED-4DB2-BD59-A6C34878D82A}">
                    <a16:rowId xmlns:a16="http://schemas.microsoft.com/office/drawing/2014/main" val="3519780433"/>
                  </a:ext>
                </a:extLst>
              </a:tr>
              <a:tr h="478341">
                <a:tc>
                  <a:txBody>
                    <a:bodyPr/>
                    <a:lstStyle/>
                    <a:p>
                      <a:r>
                        <a:rPr lang="en-GB" sz="1600" dirty="0"/>
                        <a:t>scribe</a:t>
                      </a:r>
                    </a:p>
                  </a:txBody>
                  <a:tcPr/>
                </a:tc>
                <a:tc>
                  <a:txBody>
                    <a:bodyPr/>
                    <a:lstStyle/>
                    <a:p>
                      <a:r>
                        <a:rPr lang="en-GB" sz="1200" dirty="0"/>
                        <a:t>A person who copies words and stories onto manuscript pages</a:t>
                      </a:r>
                    </a:p>
                  </a:txBody>
                  <a:tcPr/>
                </a:tc>
                <a:extLst>
                  <a:ext uri="{0D108BD9-81ED-4DB2-BD59-A6C34878D82A}">
                    <a16:rowId xmlns:a16="http://schemas.microsoft.com/office/drawing/2014/main" val="2815977678"/>
                  </a:ext>
                </a:extLst>
              </a:tr>
              <a:tr h="478341">
                <a:tc>
                  <a:txBody>
                    <a:bodyPr/>
                    <a:lstStyle/>
                    <a:p>
                      <a:r>
                        <a:rPr lang="en-GB" sz="1600" dirty="0"/>
                        <a:t>tint</a:t>
                      </a:r>
                    </a:p>
                  </a:txBody>
                  <a:tcPr/>
                </a:tc>
                <a:tc>
                  <a:txBody>
                    <a:bodyPr/>
                    <a:lstStyle/>
                    <a:p>
                      <a:r>
                        <a:rPr lang="en-GB" altLang="en-US" sz="1200" dirty="0">
                          <a:latin typeface="+mn-lt"/>
                        </a:rPr>
                        <a:t>a mixture of a colour with white, which reduces darkness</a:t>
                      </a:r>
                      <a:endParaRPr lang="en-GB" sz="1200" dirty="0">
                        <a:latin typeface="+mn-lt"/>
                      </a:endParaRPr>
                    </a:p>
                  </a:txBody>
                  <a:tcPr/>
                </a:tc>
                <a:extLst>
                  <a:ext uri="{0D108BD9-81ED-4DB2-BD59-A6C34878D82A}">
                    <a16:rowId xmlns:a16="http://schemas.microsoft.com/office/drawing/2014/main" val="2694142011"/>
                  </a:ext>
                </a:extLst>
              </a:tr>
              <a:tr h="669677">
                <a:tc>
                  <a:txBody>
                    <a:bodyPr/>
                    <a:lstStyle/>
                    <a:p>
                      <a:r>
                        <a:rPr lang="en-GB" sz="1600" dirty="0"/>
                        <a:t>tone</a:t>
                      </a:r>
                    </a:p>
                  </a:txBody>
                  <a:tcPr/>
                </a:tc>
                <a:tc>
                  <a:txBody>
                    <a:bodyPr/>
                    <a:lstStyle/>
                    <a:p>
                      <a:r>
                        <a:rPr lang="en-GB" altLang="en-US" sz="1200" dirty="0">
                          <a:latin typeface="+mn-lt"/>
                        </a:rPr>
                        <a:t>A tone is produced either by mixing a colour with grey or by both tinting and shading. </a:t>
                      </a:r>
                      <a:endParaRPr lang="en-GB" sz="1200" dirty="0">
                        <a:latin typeface="+mn-lt"/>
                      </a:endParaRPr>
                    </a:p>
                  </a:txBody>
                  <a:tcPr/>
                </a:tc>
                <a:extLst>
                  <a:ext uri="{0D108BD9-81ED-4DB2-BD59-A6C34878D82A}">
                    <a16:rowId xmlns:a16="http://schemas.microsoft.com/office/drawing/2014/main" val="113705603"/>
                  </a:ext>
                </a:extLst>
              </a:tr>
            </a:tbl>
          </a:graphicData>
        </a:graphic>
      </p:graphicFrame>
      <p:graphicFrame>
        <p:nvGraphicFramePr>
          <p:cNvPr id="4" name="Table 3">
            <a:extLst>
              <a:ext uri="{FF2B5EF4-FFF2-40B4-BE49-F238E27FC236}">
                <a16:creationId xmlns:a16="http://schemas.microsoft.com/office/drawing/2014/main" id="{9F7AF43B-6EA5-47BD-8E24-74B5C011000E}"/>
              </a:ext>
            </a:extLst>
          </p:cNvPr>
          <p:cNvGraphicFramePr>
            <a:graphicFrameLocks noGrp="1"/>
          </p:cNvGraphicFramePr>
          <p:nvPr>
            <p:extLst>
              <p:ext uri="{D42A27DB-BD31-4B8C-83A1-F6EECF244321}">
                <p14:modId xmlns:p14="http://schemas.microsoft.com/office/powerpoint/2010/main" val="4195766137"/>
              </p:ext>
            </p:extLst>
          </p:nvPr>
        </p:nvGraphicFramePr>
        <p:xfrm>
          <a:off x="3587648" y="750231"/>
          <a:ext cx="2831976" cy="3322631"/>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309069">
                <a:tc>
                  <a:txBody>
                    <a:bodyPr/>
                    <a:lstStyle/>
                    <a:p>
                      <a:pPr algn="ctr"/>
                      <a:r>
                        <a:rPr lang="en-GB" dirty="0"/>
                        <a:t>Key Skills</a:t>
                      </a:r>
                    </a:p>
                  </a:txBody>
                  <a:tcPr/>
                </a:tc>
                <a:extLst>
                  <a:ext uri="{0D108BD9-81ED-4DB2-BD59-A6C34878D82A}">
                    <a16:rowId xmlns:a16="http://schemas.microsoft.com/office/drawing/2014/main" val="10000"/>
                  </a:ext>
                </a:extLst>
              </a:tr>
              <a:tr h="618137">
                <a:tc>
                  <a:txBody>
                    <a:bodyPr/>
                    <a:lstStyle/>
                    <a:p>
                      <a:r>
                        <a:rPr lang="en-GB" sz="1300" kern="1200" dirty="0">
                          <a:solidFill>
                            <a:schemeClr val="dk1"/>
                          </a:solidFill>
                          <a:effectLst/>
                          <a:latin typeface="+mn-lt"/>
                          <a:ea typeface="+mn-ea"/>
                          <a:cs typeface="+mn-cs"/>
                        </a:rPr>
                        <a:t>Discuss the artwork of Medieval illuminators</a:t>
                      </a:r>
                      <a:endParaRPr lang="en-GB" sz="1300" dirty="0"/>
                    </a:p>
                  </a:txBody>
                  <a:tcPr/>
                </a:tc>
                <a:extLst>
                  <a:ext uri="{0D108BD9-81ED-4DB2-BD59-A6C34878D82A}">
                    <a16:rowId xmlns:a16="http://schemas.microsoft.com/office/drawing/2014/main" val="10001"/>
                  </a:ext>
                </a:extLst>
              </a:tr>
              <a:tr h="437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Use sketchbooks to produce artwork </a:t>
                      </a:r>
                    </a:p>
                  </a:txBody>
                  <a:tcPr/>
                </a:tc>
                <a:extLst>
                  <a:ext uri="{0D108BD9-81ED-4DB2-BD59-A6C34878D82A}">
                    <a16:rowId xmlns:a16="http://schemas.microsoft.com/office/drawing/2014/main" val="10002"/>
                  </a:ext>
                </a:extLst>
              </a:tr>
              <a:tr h="266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Review and revisit ideas.</a:t>
                      </a:r>
                    </a:p>
                  </a:txBody>
                  <a:tcPr/>
                </a:tc>
                <a:extLst>
                  <a:ext uri="{0D108BD9-81ED-4DB2-BD59-A6C34878D82A}">
                    <a16:rowId xmlns:a16="http://schemas.microsoft.com/office/drawing/2014/main" val="10003"/>
                  </a:ext>
                </a:extLst>
              </a:tr>
              <a:tr h="266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Mix colours to create atmosphere and light effects</a:t>
                      </a:r>
                    </a:p>
                  </a:txBody>
                  <a:tcPr/>
                </a:tc>
                <a:extLst>
                  <a:ext uri="{0D108BD9-81ED-4DB2-BD59-A6C34878D82A}">
                    <a16:rowId xmlns:a16="http://schemas.microsoft.com/office/drawing/2014/main" val="10004"/>
                  </a:ext>
                </a:extLst>
              </a:tr>
              <a:tr h="437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Select appropriate materials</a:t>
                      </a:r>
                    </a:p>
                  </a:txBody>
                  <a:tcPr/>
                </a:tc>
                <a:extLst>
                  <a:ext uri="{0D108BD9-81ED-4DB2-BD59-A6C34878D82A}">
                    <a16:rowId xmlns:a16="http://schemas.microsoft.com/office/drawing/2014/main" val="10005"/>
                  </a:ext>
                </a:extLst>
              </a:tr>
              <a:tr h="618137">
                <a:tc>
                  <a:txBody>
                    <a:bodyPr/>
                    <a:lstStyle/>
                    <a:p>
                      <a:r>
                        <a:rPr lang="en-GB" sz="1300" dirty="0"/>
                        <a:t>Evaluate artwork, identifying similarities and differences with the work of Medieval illuminators</a:t>
                      </a:r>
                    </a:p>
                  </a:txBody>
                  <a:tcPr/>
                </a:tc>
                <a:extLst>
                  <a:ext uri="{0D108BD9-81ED-4DB2-BD59-A6C34878D82A}">
                    <a16:rowId xmlns:a16="http://schemas.microsoft.com/office/drawing/2014/main" val="3311568735"/>
                  </a:ext>
                </a:extLst>
              </a:tr>
            </a:tbl>
          </a:graphicData>
        </a:graphic>
      </p:graphicFrame>
      <p:graphicFrame>
        <p:nvGraphicFramePr>
          <p:cNvPr id="5" name="Table 4">
            <a:extLst>
              <a:ext uri="{FF2B5EF4-FFF2-40B4-BE49-F238E27FC236}">
                <a16:creationId xmlns:a16="http://schemas.microsoft.com/office/drawing/2014/main" id="{B3E2E7AE-B842-4BCF-97D2-96F172F6C24A}"/>
              </a:ext>
            </a:extLst>
          </p:cNvPr>
          <p:cNvGraphicFramePr>
            <a:graphicFrameLocks noGrp="1"/>
          </p:cNvGraphicFramePr>
          <p:nvPr>
            <p:extLst>
              <p:ext uri="{D42A27DB-BD31-4B8C-83A1-F6EECF244321}">
                <p14:modId xmlns:p14="http://schemas.microsoft.com/office/powerpoint/2010/main" val="1445751744"/>
              </p:ext>
            </p:extLst>
          </p:nvPr>
        </p:nvGraphicFramePr>
        <p:xfrm>
          <a:off x="6463763" y="768941"/>
          <a:ext cx="2627585" cy="4521023"/>
        </p:xfrm>
        <a:graphic>
          <a:graphicData uri="http://schemas.openxmlformats.org/drawingml/2006/table">
            <a:tbl>
              <a:tblPr firstRow="1" bandRow="1">
                <a:tableStyleId>{5C22544A-7EE6-4342-B048-85BDC9FD1C3A}</a:tableStyleId>
              </a:tblPr>
              <a:tblGrid>
                <a:gridCol w="2627585">
                  <a:extLst>
                    <a:ext uri="{9D8B030D-6E8A-4147-A177-3AD203B41FA5}">
                      <a16:colId xmlns:a16="http://schemas.microsoft.com/office/drawing/2014/main" val="20000"/>
                    </a:ext>
                  </a:extLst>
                </a:gridCol>
              </a:tblGrid>
              <a:tr h="429532">
                <a:tc>
                  <a:txBody>
                    <a:bodyPr/>
                    <a:lstStyle/>
                    <a:p>
                      <a:pPr algn="ctr"/>
                      <a:r>
                        <a:rPr lang="en-GB" dirty="0"/>
                        <a:t>Lines of Enquiry</a:t>
                      </a:r>
                    </a:p>
                  </a:txBody>
                  <a:tcPr/>
                </a:tc>
                <a:extLst>
                  <a:ext uri="{0D108BD9-81ED-4DB2-BD59-A6C34878D82A}">
                    <a16:rowId xmlns:a16="http://schemas.microsoft.com/office/drawing/2014/main" val="10000"/>
                  </a:ext>
                </a:extLst>
              </a:tr>
              <a:tr h="471105">
                <a:tc>
                  <a:txBody>
                    <a:bodyPr/>
                    <a:lstStyle/>
                    <a:p>
                      <a:r>
                        <a:rPr lang="en-GB" altLang="en-US" sz="1300" dirty="0">
                          <a:latin typeface="+mn-lt"/>
                        </a:rPr>
                        <a:t>How can you mix a tint to reduce darkness?</a:t>
                      </a:r>
                      <a:endParaRPr lang="en-GB" sz="1300" dirty="0">
                        <a:latin typeface="+mn-lt"/>
                      </a:endParaRPr>
                    </a:p>
                  </a:txBody>
                  <a:tcPr/>
                </a:tc>
                <a:extLst>
                  <a:ext uri="{0D108BD9-81ED-4DB2-BD59-A6C34878D82A}">
                    <a16:rowId xmlns:a16="http://schemas.microsoft.com/office/drawing/2014/main" val="10001"/>
                  </a:ext>
                </a:extLst>
              </a:tr>
              <a:tr h="662491">
                <a:tc>
                  <a:txBody>
                    <a:bodyPr/>
                    <a:lstStyle/>
                    <a:p>
                      <a:r>
                        <a:rPr lang="en-GB" altLang="en-US" sz="1300" dirty="0">
                          <a:latin typeface="+mn-lt"/>
                        </a:rPr>
                        <a:t>What do you do to produce a tone? </a:t>
                      </a:r>
                      <a:endParaRPr lang="en-GB" sz="1300" dirty="0">
                        <a:latin typeface="+mn-lt"/>
                      </a:endParaRPr>
                    </a:p>
                  </a:txBody>
                  <a:tcPr/>
                </a:tc>
                <a:extLst>
                  <a:ext uri="{0D108BD9-81ED-4DB2-BD59-A6C34878D82A}">
                    <a16:rowId xmlns:a16="http://schemas.microsoft.com/office/drawing/2014/main" val="10002"/>
                  </a:ext>
                </a:extLst>
              </a:tr>
              <a:tr h="471105">
                <a:tc>
                  <a:txBody>
                    <a:bodyPr/>
                    <a:lstStyle/>
                    <a:p>
                      <a:r>
                        <a:rPr lang="en-GB" sz="1300" dirty="0"/>
                        <a:t>How does  reviewing and revisiting ideas help us to make meaningful improvements?</a:t>
                      </a:r>
                    </a:p>
                  </a:txBody>
                  <a:tcPr/>
                </a:tc>
                <a:extLst>
                  <a:ext uri="{0D108BD9-81ED-4DB2-BD59-A6C34878D82A}">
                    <a16:rowId xmlns:a16="http://schemas.microsoft.com/office/drawing/2014/main" val="10003"/>
                  </a:ext>
                </a:extLst>
              </a:tr>
              <a:tr h="853878">
                <a:tc>
                  <a:txBody>
                    <a:bodyPr/>
                    <a:lstStyle/>
                    <a:p>
                      <a:r>
                        <a:rPr lang="en-GB" sz="1300" dirty="0"/>
                        <a:t>How does choosing the most appropriate materials to create print surfaces have a positive impact on the finished work&gt;</a:t>
                      </a:r>
                    </a:p>
                  </a:txBody>
                  <a:tcPr/>
                </a:tc>
                <a:extLst>
                  <a:ext uri="{0D108BD9-81ED-4DB2-BD59-A6C34878D82A}">
                    <a16:rowId xmlns:a16="http://schemas.microsoft.com/office/drawing/2014/main" val="10004"/>
                  </a:ext>
                </a:extLst>
              </a:tr>
              <a:tr h="471105">
                <a:tc>
                  <a:txBody>
                    <a:bodyPr/>
                    <a:lstStyle/>
                    <a:p>
                      <a:r>
                        <a:rPr lang="en-GB" sz="1300" dirty="0"/>
                        <a:t>How does careful refining of a piece of artwork help to progress skills and techniques?</a:t>
                      </a:r>
                    </a:p>
                  </a:txBody>
                  <a:tcPr/>
                </a:tc>
                <a:extLst>
                  <a:ext uri="{0D108BD9-81ED-4DB2-BD59-A6C34878D82A}">
                    <a16:rowId xmlns:a16="http://schemas.microsoft.com/office/drawing/2014/main" val="1627265669"/>
                  </a:ext>
                </a:extLst>
              </a:tr>
              <a:tr h="471105">
                <a:tc>
                  <a:txBody>
                    <a:bodyPr/>
                    <a:lstStyle/>
                    <a:p>
                      <a:r>
                        <a:rPr lang="en-GB" sz="1300" dirty="0"/>
                        <a:t>How does evaluating a piece of work help to identify improvements to be made.</a:t>
                      </a:r>
                    </a:p>
                  </a:txBody>
                  <a:tcPr/>
                </a:tc>
                <a:extLst>
                  <a:ext uri="{0D108BD9-81ED-4DB2-BD59-A6C34878D82A}">
                    <a16:rowId xmlns:a16="http://schemas.microsoft.com/office/drawing/2014/main" val="2734567631"/>
                  </a:ext>
                </a:extLst>
              </a:tr>
            </a:tbl>
          </a:graphicData>
        </a:graphic>
      </p:graphicFrame>
      <p:pic>
        <p:nvPicPr>
          <p:cNvPr id="6" name="Picture 1">
            <a:extLst>
              <a:ext uri="{FF2B5EF4-FFF2-40B4-BE49-F238E27FC236}">
                <a16:creationId xmlns:a16="http://schemas.microsoft.com/office/drawing/2014/main" id="{0FE70DCA-CEC6-41A8-BF32-A248A6FA8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696" y="4411655"/>
            <a:ext cx="1548051" cy="216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BE596B-54F8-4999-9621-DD14B7A3E5DE}"/>
              </a:ext>
            </a:extLst>
          </p:cNvPr>
          <p:cNvPicPr>
            <a:picLocks noChangeAspect="1"/>
          </p:cNvPicPr>
          <p:nvPr/>
        </p:nvPicPr>
        <p:blipFill>
          <a:blip r:embed="rId3"/>
          <a:stretch>
            <a:fillRect/>
          </a:stretch>
        </p:blipFill>
        <p:spPr>
          <a:xfrm>
            <a:off x="5124184" y="4411654"/>
            <a:ext cx="1190987" cy="1888891"/>
          </a:xfrm>
          <a:prstGeom prst="rect">
            <a:avLst/>
          </a:prstGeom>
        </p:spPr>
      </p:pic>
      <p:pic>
        <p:nvPicPr>
          <p:cNvPr id="8" name="Picture 7">
            <a:extLst>
              <a:ext uri="{FF2B5EF4-FFF2-40B4-BE49-F238E27FC236}">
                <a16:creationId xmlns:a16="http://schemas.microsoft.com/office/drawing/2014/main" id="{0DDE2054-2B30-4063-B68F-0A16D1BDF807}"/>
              </a:ext>
            </a:extLst>
          </p:cNvPr>
          <p:cNvPicPr>
            <a:picLocks noChangeAspect="1"/>
          </p:cNvPicPr>
          <p:nvPr/>
        </p:nvPicPr>
        <p:blipFill>
          <a:blip r:embed="rId4"/>
          <a:stretch>
            <a:fillRect/>
          </a:stretch>
        </p:blipFill>
        <p:spPr>
          <a:xfrm rot="5400000">
            <a:off x="7121856" y="5258532"/>
            <a:ext cx="1273605" cy="1548051"/>
          </a:xfrm>
          <a:prstGeom prst="rect">
            <a:avLst/>
          </a:prstGeom>
        </p:spPr>
      </p:pic>
    </p:spTree>
    <p:extLst>
      <p:ext uri="{BB962C8B-B14F-4D97-AF65-F5344CB8AC3E}">
        <p14:creationId xmlns:p14="http://schemas.microsoft.com/office/powerpoint/2010/main" val="227913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E3923AB3-BA19-4AA1-87C2-C73A1354D267}"/>
              </a:ext>
            </a:extLst>
          </p:cNvPr>
          <p:cNvGraphicFramePr>
            <a:graphicFrameLocks noGrp="1"/>
          </p:cNvGraphicFramePr>
          <p:nvPr>
            <p:extLst>
              <p:ext uri="{D42A27DB-BD31-4B8C-83A1-F6EECF244321}">
                <p14:modId xmlns:p14="http://schemas.microsoft.com/office/powerpoint/2010/main" val="2968359072"/>
              </p:ext>
            </p:extLst>
          </p:nvPr>
        </p:nvGraphicFramePr>
        <p:xfrm>
          <a:off x="163993" y="609481"/>
          <a:ext cx="8856985" cy="6179546"/>
        </p:xfrm>
        <a:graphic>
          <a:graphicData uri="http://schemas.openxmlformats.org/drawingml/2006/table">
            <a:tbl>
              <a:tblPr firstRow="1" bandRow="1">
                <a:tableStyleId>{F5AB1C69-6EDB-4FF4-983F-18BD219EF322}</a:tableStyleId>
              </a:tblPr>
              <a:tblGrid>
                <a:gridCol w="1225666">
                  <a:extLst>
                    <a:ext uri="{9D8B030D-6E8A-4147-A177-3AD203B41FA5}">
                      <a16:colId xmlns:a16="http://schemas.microsoft.com/office/drawing/2014/main" val="1527219846"/>
                    </a:ext>
                  </a:extLst>
                </a:gridCol>
                <a:gridCol w="2483006">
                  <a:extLst>
                    <a:ext uri="{9D8B030D-6E8A-4147-A177-3AD203B41FA5}">
                      <a16:colId xmlns:a16="http://schemas.microsoft.com/office/drawing/2014/main" val="2910536704"/>
                    </a:ext>
                  </a:extLst>
                </a:gridCol>
                <a:gridCol w="3050550">
                  <a:extLst>
                    <a:ext uri="{9D8B030D-6E8A-4147-A177-3AD203B41FA5}">
                      <a16:colId xmlns:a16="http://schemas.microsoft.com/office/drawing/2014/main" val="595808791"/>
                    </a:ext>
                  </a:extLst>
                </a:gridCol>
                <a:gridCol w="2097763">
                  <a:extLst>
                    <a:ext uri="{9D8B030D-6E8A-4147-A177-3AD203B41FA5}">
                      <a16:colId xmlns:a16="http://schemas.microsoft.com/office/drawing/2014/main" val="2552077884"/>
                    </a:ext>
                  </a:extLst>
                </a:gridCol>
              </a:tblGrid>
              <a:tr h="329057">
                <a:tc gridSpan="2">
                  <a:txBody>
                    <a:bodyPr/>
                    <a:lstStyle/>
                    <a:p>
                      <a:pPr algn="ctr"/>
                      <a:r>
                        <a:rPr lang="en-GB" sz="1600" dirty="0"/>
                        <a:t>Subject Specific Vocabulary </a:t>
                      </a:r>
                    </a:p>
                  </a:txBody>
                  <a:tcPr anchor="ctr"/>
                </a:tc>
                <a:tc hMerge="1">
                  <a:txBody>
                    <a:bodyPr/>
                    <a:lstStyle/>
                    <a:p>
                      <a:endParaRPr lang="en-GB" dirty="0"/>
                    </a:p>
                  </a:txBody>
                  <a:tcPr/>
                </a:tc>
                <a:tc>
                  <a:txBody>
                    <a:bodyPr/>
                    <a:lstStyle/>
                    <a:p>
                      <a:pPr algn="ctr"/>
                      <a:r>
                        <a:rPr lang="en-GB" sz="1600" dirty="0"/>
                        <a:t>Working Scientifically</a:t>
                      </a:r>
                    </a:p>
                  </a:txBody>
                  <a:tcPr anchor="ctr"/>
                </a:tc>
                <a:tc>
                  <a:txBody>
                    <a:bodyPr/>
                    <a:lstStyle/>
                    <a:p>
                      <a:pPr algn="ctr"/>
                      <a:r>
                        <a:rPr lang="en-GB" sz="1600" dirty="0"/>
                        <a:t>Lines of Enquiry</a:t>
                      </a:r>
                    </a:p>
                  </a:txBody>
                  <a:tcPr anchor="ctr"/>
                </a:tc>
                <a:extLst>
                  <a:ext uri="{0D108BD9-81ED-4DB2-BD59-A6C34878D82A}">
                    <a16:rowId xmlns:a16="http://schemas.microsoft.com/office/drawing/2014/main" val="3429637378"/>
                  </a:ext>
                </a:extLst>
              </a:tr>
              <a:tr h="859862">
                <a:tc>
                  <a:txBody>
                    <a:bodyPr/>
                    <a:lstStyle/>
                    <a:p>
                      <a:r>
                        <a:rPr lang="en-GB" sz="1100" dirty="0">
                          <a:latin typeface="Century Gothic" panose="020B0502020202020204" pitchFamily="34" charset="0"/>
                        </a:rPr>
                        <a:t>Orbit </a:t>
                      </a:r>
                    </a:p>
                  </a:txBody>
                  <a:tcPr/>
                </a:tc>
                <a:tc>
                  <a:txBody>
                    <a:bodyPr/>
                    <a:lstStyle/>
                    <a:p>
                      <a:r>
                        <a:rPr lang="en-GB" sz="1000" dirty="0">
                          <a:latin typeface="Century Gothic" panose="020B0502020202020204" pitchFamily="34" charset="0"/>
                        </a:rPr>
                        <a:t>An orbit is a repeating path that one celestial body takes around another.</a:t>
                      </a:r>
                    </a:p>
                  </a:txBody>
                  <a:tcPr/>
                </a:tc>
                <a:tc>
                  <a:txBody>
                    <a:bodyPr/>
                    <a:lstStyle/>
                    <a:p>
                      <a:r>
                        <a:rPr lang="en-GB" sz="1000" dirty="0">
                          <a:latin typeface="Century Gothic" panose="020B0502020202020204" pitchFamily="34" charset="0"/>
                        </a:rPr>
                        <a:t>Report and present findings from enquiries, including conclusions, causal relationships and explanations of and degree of trust in results, in oral and written forms.</a:t>
                      </a:r>
                    </a:p>
                  </a:txBody>
                  <a:tcPr/>
                </a:tc>
                <a:tc>
                  <a:txBody>
                    <a:bodyPr/>
                    <a:lstStyle/>
                    <a:p>
                      <a:r>
                        <a:rPr lang="en-GB" sz="1000" dirty="0">
                          <a:latin typeface="Century Gothic" panose="020B0502020202020204" pitchFamily="34" charset="0"/>
                        </a:rPr>
                        <a:t>How do the planets move in our solar system?</a:t>
                      </a:r>
                    </a:p>
                  </a:txBody>
                  <a:tcPr/>
                </a:tc>
                <a:extLst>
                  <a:ext uri="{0D108BD9-81ED-4DB2-BD59-A6C34878D82A}">
                    <a16:rowId xmlns:a16="http://schemas.microsoft.com/office/drawing/2014/main" val="563371907"/>
                  </a:ext>
                </a:extLst>
              </a:tr>
              <a:tr h="688029">
                <a:tc>
                  <a:txBody>
                    <a:bodyPr/>
                    <a:lstStyle/>
                    <a:p>
                      <a:r>
                        <a:rPr lang="en-GB" sz="1100" dirty="0">
                          <a:latin typeface="Century Gothic" panose="020B0502020202020204" pitchFamily="34" charset="0"/>
                        </a:rPr>
                        <a:t>Solar system </a:t>
                      </a:r>
                    </a:p>
                  </a:txBody>
                  <a:tcPr/>
                </a:tc>
                <a:tc>
                  <a:txBody>
                    <a:bodyPr/>
                    <a:lstStyle/>
                    <a:p>
                      <a:r>
                        <a:rPr lang="en-GB" sz="1000" dirty="0">
                          <a:latin typeface="Century Gothic" panose="020B0502020202020204" pitchFamily="34" charset="0"/>
                        </a:rPr>
                        <a:t>The solar system is made up of 8 planets that orbit our sun. It also consists of asteroids, moons, comets and stars.</a:t>
                      </a:r>
                    </a:p>
                  </a:txBody>
                  <a:tcPr/>
                </a:tc>
                <a:tc>
                  <a:txBody>
                    <a:bodyPr/>
                    <a:lstStyle/>
                    <a:p>
                      <a:r>
                        <a:rPr lang="en-GB" sz="1000" dirty="0">
                          <a:latin typeface="Century Gothic" panose="020B0502020202020204" pitchFamily="34" charset="0"/>
                        </a:rPr>
                        <a:t>Identify scientific evidence that has been used to support or refute ideas or arguments.</a:t>
                      </a:r>
                    </a:p>
                  </a:txBody>
                  <a:tcPr/>
                </a:tc>
                <a:tc>
                  <a:txBody>
                    <a:bodyPr/>
                    <a:lstStyle/>
                    <a:p>
                      <a:r>
                        <a:rPr lang="en-GB" sz="1000" dirty="0">
                          <a:latin typeface="Century Gothic" panose="020B0502020202020204" pitchFamily="34" charset="0"/>
                        </a:rPr>
                        <a:t>Who were Copernicus and Galileo and what impact did they have on our understanding of space?</a:t>
                      </a:r>
                    </a:p>
                  </a:txBody>
                  <a:tcPr/>
                </a:tc>
                <a:extLst>
                  <a:ext uri="{0D108BD9-81ED-4DB2-BD59-A6C34878D82A}">
                    <a16:rowId xmlns:a16="http://schemas.microsoft.com/office/drawing/2014/main" val="4150472078"/>
                  </a:ext>
                </a:extLst>
              </a:tr>
              <a:tr h="688029">
                <a:tc>
                  <a:txBody>
                    <a:bodyPr/>
                    <a:lstStyle/>
                    <a:p>
                      <a:r>
                        <a:rPr lang="en-GB" sz="1100" dirty="0">
                          <a:latin typeface="Century Gothic" panose="020B0502020202020204" pitchFamily="34" charset="0"/>
                        </a:rPr>
                        <a:t>Astronomical </a:t>
                      </a:r>
                    </a:p>
                  </a:txBody>
                  <a:tcPr/>
                </a:tc>
                <a:tc>
                  <a:txBody>
                    <a:bodyPr/>
                    <a:lstStyle/>
                    <a:p>
                      <a:r>
                        <a:rPr lang="en-GB" sz="1000" dirty="0">
                          <a:latin typeface="Century Gothic" panose="020B0502020202020204" pitchFamily="34" charset="0"/>
                        </a:rPr>
                        <a:t>Astronomy is the study of outer space, focussing on celestial bodies such as stars, comets, planets and galaxies.</a:t>
                      </a:r>
                    </a:p>
                  </a:txBody>
                  <a:tcPr/>
                </a:tc>
                <a:tc>
                  <a:txBody>
                    <a:bodyPr/>
                    <a:lstStyle/>
                    <a:p>
                      <a:r>
                        <a:rPr lang="en-GB" sz="1000" dirty="0">
                          <a:latin typeface="Century Gothic" panose="020B0502020202020204" pitchFamily="34" charset="0"/>
                        </a:rPr>
                        <a:t>Take measurements, using a range of scientific equipment, with increasing accuracy and precision taking repeat readings when appropriate.</a:t>
                      </a:r>
                    </a:p>
                  </a:txBody>
                  <a:tcPr/>
                </a:tc>
                <a:tc>
                  <a:txBody>
                    <a:bodyPr/>
                    <a:lstStyle/>
                    <a:p>
                      <a:r>
                        <a:rPr lang="en-GB" sz="1000" dirty="0">
                          <a:latin typeface="Century Gothic" panose="020B0502020202020204" pitchFamily="34" charset="0"/>
                        </a:rPr>
                        <a:t>How does the Earth’s movement affect day and night?</a:t>
                      </a:r>
                    </a:p>
                  </a:txBody>
                  <a:tcPr/>
                </a:tc>
                <a:extLst>
                  <a:ext uri="{0D108BD9-81ED-4DB2-BD59-A6C34878D82A}">
                    <a16:rowId xmlns:a16="http://schemas.microsoft.com/office/drawing/2014/main" val="469880147"/>
                  </a:ext>
                </a:extLst>
              </a:tr>
              <a:tr h="549748">
                <a:tc>
                  <a:txBody>
                    <a:bodyPr/>
                    <a:lstStyle/>
                    <a:p>
                      <a:r>
                        <a:rPr lang="en-GB" sz="1100" dirty="0">
                          <a:latin typeface="Century Gothic" panose="020B0502020202020204" pitchFamily="34" charset="0"/>
                        </a:rPr>
                        <a:t>Planet  </a:t>
                      </a:r>
                    </a:p>
                  </a:txBody>
                  <a:tcPr/>
                </a:tc>
                <a:tc>
                  <a:txBody>
                    <a:bodyPr/>
                    <a:lstStyle/>
                    <a:p>
                      <a:r>
                        <a:rPr lang="en-GB" sz="1000" dirty="0">
                          <a:latin typeface="Century Gothic" panose="020B0502020202020204" pitchFamily="34" charset="0"/>
                        </a:rPr>
                        <a:t>There are 8 planets in our solar system: Mercury, Venus, Earth, Mars, Jupiter, Saturn, Uranus and Neptune.</a:t>
                      </a:r>
                    </a:p>
                  </a:txBody>
                  <a:tcPr/>
                </a:tc>
                <a:tc>
                  <a:txBody>
                    <a:bodyPr/>
                    <a:lstStyle/>
                    <a:p>
                      <a:r>
                        <a:rPr lang="en-GB" sz="1000" dirty="0">
                          <a:latin typeface="Century Gothic" panose="020B0502020202020204" pitchFamily="34" charset="0"/>
                        </a:rPr>
                        <a:t>Plan different types of scientific enquiries to answer questions, including recognising and controlling variables where necessary.</a:t>
                      </a:r>
                    </a:p>
                  </a:txBody>
                  <a:tcPr/>
                </a:tc>
                <a:tc>
                  <a:txBody>
                    <a:bodyPr/>
                    <a:lstStyle/>
                    <a:p>
                      <a:r>
                        <a:rPr lang="en-GB" sz="1000" dirty="0">
                          <a:latin typeface="Century Gothic" panose="020B0502020202020204" pitchFamily="34" charset="0"/>
                        </a:rPr>
                        <a:t>How does the moon move in relation to the Earth?</a:t>
                      </a:r>
                    </a:p>
                  </a:txBody>
                  <a:tcPr/>
                </a:tc>
                <a:extLst>
                  <a:ext uri="{0D108BD9-81ED-4DB2-BD59-A6C34878D82A}">
                    <a16:rowId xmlns:a16="http://schemas.microsoft.com/office/drawing/2014/main" val="2048196354"/>
                  </a:ext>
                </a:extLst>
              </a:tr>
              <a:tr h="688029">
                <a:tc>
                  <a:txBody>
                    <a:bodyPr/>
                    <a:lstStyle/>
                    <a:p>
                      <a:r>
                        <a:rPr lang="en-GB" sz="1100" dirty="0">
                          <a:latin typeface="Century Gothic" panose="020B0502020202020204" pitchFamily="34" charset="0"/>
                        </a:rPr>
                        <a:t>Rotation </a:t>
                      </a:r>
                    </a:p>
                  </a:txBody>
                  <a:tcPr/>
                </a:tc>
                <a:tc>
                  <a:txBody>
                    <a:bodyPr/>
                    <a:lstStyle/>
                    <a:p>
                      <a:r>
                        <a:rPr lang="en-GB" sz="1000" dirty="0">
                          <a:latin typeface="Century Gothic" panose="020B0502020202020204" pitchFamily="34" charset="0"/>
                        </a:rPr>
                        <a:t>This is when a shape is turned around a fixed point.</a:t>
                      </a:r>
                    </a:p>
                  </a:txBody>
                  <a:tcPr/>
                </a:tc>
                <a:tc>
                  <a:txBody>
                    <a:bodyPr/>
                    <a:lstStyle/>
                    <a:p>
                      <a:r>
                        <a:rPr lang="en-GB" sz="1000" dirty="0">
                          <a:latin typeface="Century Gothic" panose="020B0502020202020204" pitchFamily="34" charset="0"/>
                        </a:rPr>
                        <a:t> Record data and results of increasing complexity using scientific diagrams and labels, classification keys, tables, scatter graphs, bar and line graphs.</a:t>
                      </a:r>
                    </a:p>
                  </a:txBody>
                  <a:tcPr/>
                </a:tc>
                <a:tc>
                  <a:txBody>
                    <a:bodyPr/>
                    <a:lstStyle/>
                    <a:p>
                      <a:r>
                        <a:rPr lang="en-GB" sz="1000" dirty="0">
                          <a:latin typeface="Century Gothic" panose="020B0502020202020204" pitchFamily="34" charset="0"/>
                        </a:rPr>
                        <a:t>How were the craters of the moon formed?</a:t>
                      </a:r>
                    </a:p>
                  </a:txBody>
                  <a:tcPr/>
                </a:tc>
                <a:extLst>
                  <a:ext uri="{0D108BD9-81ED-4DB2-BD59-A6C34878D82A}">
                    <a16:rowId xmlns:a16="http://schemas.microsoft.com/office/drawing/2014/main" val="2167811743"/>
                  </a:ext>
                </a:extLst>
              </a:tr>
              <a:tr h="549748">
                <a:tc>
                  <a:txBody>
                    <a:bodyPr/>
                    <a:lstStyle/>
                    <a:p>
                      <a:r>
                        <a:rPr lang="en-GB" sz="1100" dirty="0">
                          <a:latin typeface="Century Gothic" panose="020B0502020202020204" pitchFamily="34" charset="0"/>
                        </a:rPr>
                        <a:t>Crescent moon</a:t>
                      </a:r>
                    </a:p>
                  </a:txBody>
                  <a:tcPr/>
                </a:tc>
                <a:tc>
                  <a:txBody>
                    <a:bodyPr/>
                    <a:lstStyle/>
                    <a:p>
                      <a:r>
                        <a:rPr lang="en-GB" sz="1000" dirty="0">
                          <a:latin typeface="Century Gothic" panose="020B0502020202020204" pitchFamily="34" charset="0"/>
                        </a:rPr>
                        <a:t>It is a sliver of the moon that is lit up and can be seen. It is less than half of the moon.</a:t>
                      </a:r>
                    </a:p>
                  </a:txBody>
                  <a:tcPr/>
                </a:tc>
                <a:tc>
                  <a:txBody>
                    <a:bodyPr/>
                    <a:lstStyle/>
                    <a:p>
                      <a:r>
                        <a:rPr lang="en-GB" sz="1000" dirty="0">
                          <a:latin typeface="Century Gothic" panose="020B0502020202020204" pitchFamily="34" charset="0"/>
                        </a:rPr>
                        <a:t>Use test results to make predictions to set up further comparative and fair tests.</a:t>
                      </a:r>
                    </a:p>
                  </a:txBody>
                  <a:tcPr/>
                </a:tc>
                <a:tc>
                  <a:txBody>
                    <a:bodyPr/>
                    <a:lstStyle/>
                    <a:p>
                      <a:r>
                        <a:rPr lang="en-GB" sz="1000" dirty="0">
                          <a:latin typeface="Century Gothic" panose="020B0502020202020204" pitchFamily="34" charset="0"/>
                        </a:rPr>
                        <a:t>What are the different planets in our solar system and what do we know about them?</a:t>
                      </a:r>
                    </a:p>
                  </a:txBody>
                  <a:tcPr/>
                </a:tc>
                <a:extLst>
                  <a:ext uri="{0D108BD9-81ED-4DB2-BD59-A6C34878D82A}">
                    <a16:rowId xmlns:a16="http://schemas.microsoft.com/office/drawing/2014/main" val="4023990616"/>
                  </a:ext>
                </a:extLst>
              </a:tr>
              <a:tr h="394691">
                <a:tc>
                  <a:txBody>
                    <a:bodyPr/>
                    <a:lstStyle/>
                    <a:p>
                      <a:r>
                        <a:rPr lang="en-GB" sz="1100" dirty="0">
                          <a:latin typeface="Century Gothic" panose="020B0502020202020204" pitchFamily="34" charset="0"/>
                        </a:rPr>
                        <a:t>Gibbous moon</a:t>
                      </a:r>
                    </a:p>
                  </a:txBody>
                  <a:tcPr/>
                </a:tc>
                <a:tc>
                  <a:txBody>
                    <a:bodyPr/>
                    <a:lstStyle/>
                    <a:p>
                      <a:r>
                        <a:rPr lang="en-GB" sz="1000" dirty="0">
                          <a:latin typeface="Century Gothic" panose="020B0502020202020204" pitchFamily="34" charset="0"/>
                        </a:rPr>
                        <a:t>It is when three quarters of the moon are lit up and visible.</a:t>
                      </a:r>
                    </a:p>
                  </a:txBody>
                  <a:tcPr/>
                </a:tc>
                <a:tc rowSpan="3" gridSpan="2">
                  <a:txBody>
                    <a:bodyPr/>
                    <a:lstStyle/>
                    <a:p>
                      <a:endParaRPr lang="en-GB" sz="1000" dirty="0">
                        <a:latin typeface="Century Gothic" panose="020B0502020202020204" pitchFamily="34" charset="0"/>
                      </a:endParaRPr>
                    </a:p>
                  </a:txBody>
                  <a:tcPr/>
                </a:tc>
                <a:tc rowSpan="3" hMerge="1">
                  <a:txBody>
                    <a:bodyPr/>
                    <a:lstStyle/>
                    <a:p>
                      <a:endParaRPr lang="en-GB" sz="1000" dirty="0"/>
                    </a:p>
                  </a:txBody>
                  <a:tcPr/>
                </a:tc>
                <a:extLst>
                  <a:ext uri="{0D108BD9-81ED-4DB2-BD59-A6C34878D82A}">
                    <a16:rowId xmlns:a16="http://schemas.microsoft.com/office/drawing/2014/main" val="4084185090"/>
                  </a:ext>
                </a:extLst>
              </a:tr>
              <a:tr h="987172">
                <a:tc>
                  <a:txBody>
                    <a:bodyPr/>
                    <a:lstStyle/>
                    <a:p>
                      <a:r>
                        <a:rPr lang="en-GB" sz="1100" dirty="0">
                          <a:latin typeface="Century Gothic" panose="020B0502020202020204" pitchFamily="34" charset="0"/>
                        </a:rPr>
                        <a:t>Eclipse </a:t>
                      </a:r>
                    </a:p>
                  </a:txBody>
                  <a:tcPr/>
                </a:tc>
                <a:tc>
                  <a:txBody>
                    <a:bodyPr/>
                    <a:lstStyle/>
                    <a:p>
                      <a:r>
                        <a:rPr lang="en-GB" sz="1000" dirty="0">
                          <a:latin typeface="Century Gothic" panose="020B0502020202020204" pitchFamily="34" charset="0"/>
                        </a:rPr>
                        <a:t>An eclipse occurs when an astronomical object is temporarily obscured. A lunar eclipse is when the moon moves into the Earth’s shadow, blocking the suns rays from striking the moon</a:t>
                      </a:r>
                    </a:p>
                  </a:txBody>
                  <a:tcPr/>
                </a:tc>
                <a:tc gridSpan="2" vMerge="1">
                  <a:txBody>
                    <a:bodyPr/>
                    <a:lstStyle/>
                    <a:p>
                      <a:endParaRPr lang="en-GB" sz="1000" dirty="0"/>
                    </a:p>
                  </a:txBody>
                  <a:tcPr/>
                </a:tc>
                <a:tc hMerge="1" vMerge="1">
                  <a:txBody>
                    <a:bodyPr/>
                    <a:lstStyle/>
                    <a:p>
                      <a:endParaRPr lang="en-GB" sz="1200" dirty="0"/>
                    </a:p>
                  </a:txBody>
                  <a:tcPr/>
                </a:tc>
                <a:extLst>
                  <a:ext uri="{0D108BD9-81ED-4DB2-BD59-A6C34878D82A}">
                    <a16:rowId xmlns:a16="http://schemas.microsoft.com/office/drawing/2014/main" val="1035084744"/>
                  </a:ext>
                </a:extLst>
              </a:tr>
              <a:tr h="379708">
                <a:tc>
                  <a:txBody>
                    <a:bodyPr/>
                    <a:lstStyle/>
                    <a:p>
                      <a:r>
                        <a:rPr lang="en-GB" sz="1100" dirty="0">
                          <a:latin typeface="Century Gothic" panose="020B0502020202020204" pitchFamily="34" charset="0"/>
                        </a:rPr>
                        <a:t>Lunar </a:t>
                      </a:r>
                    </a:p>
                  </a:txBody>
                  <a:tcPr/>
                </a:tc>
                <a:tc>
                  <a:txBody>
                    <a:bodyPr/>
                    <a:lstStyle/>
                    <a:p>
                      <a:r>
                        <a:rPr lang="en-GB" sz="1000" dirty="0">
                          <a:latin typeface="Century Gothic" panose="020B0502020202020204" pitchFamily="34" charset="0"/>
                        </a:rPr>
                        <a:t>Anything related to the moon.</a:t>
                      </a:r>
                    </a:p>
                  </a:txBody>
                  <a:tcPr/>
                </a:tc>
                <a:tc gridSpan="2" vMerge="1">
                  <a:txBody>
                    <a:bodyPr/>
                    <a:lstStyle/>
                    <a:p>
                      <a:endParaRPr lang="en-GB" sz="1000" dirty="0"/>
                    </a:p>
                  </a:txBody>
                  <a:tcPr/>
                </a:tc>
                <a:tc hMerge="1" vMerge="1">
                  <a:txBody>
                    <a:bodyPr/>
                    <a:lstStyle/>
                    <a:p>
                      <a:endParaRPr lang="en-GB" sz="1200" dirty="0"/>
                    </a:p>
                  </a:txBody>
                  <a:tcPr/>
                </a:tc>
                <a:extLst>
                  <a:ext uri="{0D108BD9-81ED-4DB2-BD59-A6C34878D82A}">
                    <a16:rowId xmlns:a16="http://schemas.microsoft.com/office/drawing/2014/main" val="1783556389"/>
                  </a:ext>
                </a:extLst>
              </a:tr>
            </a:tbl>
          </a:graphicData>
        </a:graphic>
      </p:graphicFrame>
      <p:sp>
        <p:nvSpPr>
          <p:cNvPr id="11" name="TextBox 10">
            <a:extLst>
              <a:ext uri="{FF2B5EF4-FFF2-40B4-BE49-F238E27FC236}">
                <a16:creationId xmlns:a16="http://schemas.microsoft.com/office/drawing/2014/main" id="{42C443BD-DE93-40E4-84F7-9F396020C6A5}"/>
              </a:ext>
            </a:extLst>
          </p:cNvPr>
          <p:cNvSpPr txBox="1"/>
          <p:nvPr/>
        </p:nvSpPr>
        <p:spPr>
          <a:xfrm>
            <a:off x="154055" y="147816"/>
            <a:ext cx="8856984" cy="461665"/>
          </a:xfrm>
          <a:prstGeom prst="rect">
            <a:avLst/>
          </a:prstGeom>
          <a:noFill/>
        </p:spPr>
        <p:txBody>
          <a:bodyPr wrap="square" rtlCol="0">
            <a:spAutoFit/>
          </a:bodyPr>
          <a:lstStyle/>
          <a:p>
            <a:pPr algn="ctr"/>
            <a:r>
              <a:rPr lang="en-GB" sz="2400" b="1" dirty="0">
                <a:solidFill>
                  <a:srgbClr val="4EA6DC"/>
                </a:solidFill>
              </a:rPr>
              <a:t>Year 5: Earth and Space Knowledge Mat </a:t>
            </a:r>
          </a:p>
        </p:txBody>
      </p:sp>
      <p:pic>
        <p:nvPicPr>
          <p:cNvPr id="12" name="Picture 11">
            <a:extLst>
              <a:ext uri="{FF2B5EF4-FFF2-40B4-BE49-F238E27FC236}">
                <a16:creationId xmlns:a16="http://schemas.microsoft.com/office/drawing/2014/main" id="{966261F3-9B64-4075-845A-D8094A91E235}"/>
              </a:ext>
            </a:extLst>
          </p:cNvPr>
          <p:cNvPicPr>
            <a:picLocks noChangeAspect="1"/>
          </p:cNvPicPr>
          <p:nvPr/>
        </p:nvPicPr>
        <p:blipFill>
          <a:blip r:embed="rId2"/>
          <a:stretch>
            <a:fillRect/>
          </a:stretch>
        </p:blipFill>
        <p:spPr>
          <a:xfrm>
            <a:off x="6125349" y="5025142"/>
            <a:ext cx="2803553" cy="1725937"/>
          </a:xfrm>
          <a:prstGeom prst="rect">
            <a:avLst/>
          </a:prstGeom>
        </p:spPr>
      </p:pic>
      <p:pic>
        <p:nvPicPr>
          <p:cNvPr id="13" name="Picture 12">
            <a:extLst>
              <a:ext uri="{FF2B5EF4-FFF2-40B4-BE49-F238E27FC236}">
                <a16:creationId xmlns:a16="http://schemas.microsoft.com/office/drawing/2014/main" id="{A9B8232A-5661-4C9F-9A67-1371A2AEA920}"/>
              </a:ext>
            </a:extLst>
          </p:cNvPr>
          <p:cNvPicPr>
            <a:picLocks noChangeAspect="1"/>
          </p:cNvPicPr>
          <p:nvPr/>
        </p:nvPicPr>
        <p:blipFill>
          <a:blip r:embed="rId3"/>
          <a:stretch>
            <a:fillRect/>
          </a:stretch>
        </p:blipFill>
        <p:spPr>
          <a:xfrm>
            <a:off x="4283968" y="5031649"/>
            <a:ext cx="1368152" cy="1737553"/>
          </a:xfrm>
          <a:prstGeom prst="rect">
            <a:avLst/>
          </a:prstGeom>
        </p:spPr>
      </p:pic>
    </p:spTree>
    <p:extLst>
      <p:ext uri="{BB962C8B-B14F-4D97-AF65-F5344CB8AC3E}">
        <p14:creationId xmlns:p14="http://schemas.microsoft.com/office/powerpoint/2010/main" val="63090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9AB6E7-A7C5-478E-AE30-6F26D688515D}"/>
              </a:ext>
            </a:extLst>
          </p:cNvPr>
          <p:cNvSpPr txBox="1">
            <a:spLocks noChangeArrowheads="1"/>
          </p:cNvSpPr>
          <p:nvPr/>
        </p:nvSpPr>
        <p:spPr>
          <a:xfrm>
            <a:off x="628650" y="260648"/>
            <a:ext cx="7886700" cy="492125"/>
          </a:xfrm>
          <a:prstGeom prst="rect">
            <a:avLst/>
          </a:prstGeom>
        </p:spPr>
        <p:txBody>
          <a:bodyPr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000" b="1" dirty="0">
                <a:solidFill>
                  <a:schemeClr val="accent1"/>
                </a:solidFill>
                <a:latin typeface="Century Gothic" panose="020B0502020202020204" pitchFamily="34" charset="0"/>
              </a:rPr>
              <a:t>Year 5 : Computing – Data and Information: Flat-file Databases </a:t>
            </a:r>
            <a:endParaRPr lang="en-GB" altLang="en-US" sz="2200" b="1" dirty="0">
              <a:solidFill>
                <a:schemeClr val="accent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27D950B0-BCC2-46FD-ACBF-EFDA5F597160}"/>
              </a:ext>
            </a:extLst>
          </p:cNvPr>
          <p:cNvGraphicFramePr>
            <a:graphicFrameLocks noGrp="1"/>
          </p:cNvGraphicFramePr>
          <p:nvPr>
            <p:extLst>
              <p:ext uri="{D42A27DB-BD31-4B8C-83A1-F6EECF244321}">
                <p14:modId xmlns:p14="http://schemas.microsoft.com/office/powerpoint/2010/main" val="2329809893"/>
              </p:ext>
            </p:extLst>
          </p:nvPr>
        </p:nvGraphicFramePr>
        <p:xfrm>
          <a:off x="251520" y="752772"/>
          <a:ext cx="3119572" cy="5844579"/>
        </p:xfrm>
        <a:graphic>
          <a:graphicData uri="http://schemas.openxmlformats.org/drawingml/2006/table">
            <a:tbl>
              <a:tblPr firstRow="1" bandRow="1">
                <a:tableStyleId>{21E4AEA4-8DFA-4A89-87EB-49C32662AFE0}</a:tableStyleId>
              </a:tblPr>
              <a:tblGrid>
                <a:gridCol w="828619">
                  <a:extLst>
                    <a:ext uri="{9D8B030D-6E8A-4147-A177-3AD203B41FA5}">
                      <a16:colId xmlns:a16="http://schemas.microsoft.com/office/drawing/2014/main" val="3953486219"/>
                    </a:ext>
                  </a:extLst>
                </a:gridCol>
                <a:gridCol w="2290953">
                  <a:extLst>
                    <a:ext uri="{9D8B030D-6E8A-4147-A177-3AD203B41FA5}">
                      <a16:colId xmlns:a16="http://schemas.microsoft.com/office/drawing/2014/main" val="2893003114"/>
                    </a:ext>
                  </a:extLst>
                </a:gridCol>
              </a:tblGrid>
              <a:tr h="434435">
                <a:tc gridSpan="2">
                  <a:txBody>
                    <a:bodyPr/>
                    <a:lstStyle/>
                    <a:p>
                      <a:pPr algn="ctr"/>
                      <a:r>
                        <a:rPr lang="en-US" sz="1400" dirty="0"/>
                        <a:t>Subject Specific Vocabulary</a:t>
                      </a:r>
                      <a:endParaRPr lang="en-GB" sz="1400" dirty="0"/>
                    </a:p>
                  </a:txBody>
                  <a:tcPr anchor="ctr"/>
                </a:tc>
                <a:tc hMerge="1">
                  <a:txBody>
                    <a:bodyPr/>
                    <a:lstStyle/>
                    <a:p>
                      <a:endParaRPr lang="en-GB" dirty="0"/>
                    </a:p>
                  </a:txBody>
                  <a:tcPr/>
                </a:tc>
                <a:extLst>
                  <a:ext uri="{0D108BD9-81ED-4DB2-BD59-A6C34878D82A}">
                    <a16:rowId xmlns:a16="http://schemas.microsoft.com/office/drawing/2014/main" val="1139967129"/>
                  </a:ext>
                </a:extLst>
              </a:tr>
              <a:tr h="475619">
                <a:tc>
                  <a:txBody>
                    <a:bodyPr/>
                    <a:lstStyle/>
                    <a:p>
                      <a:r>
                        <a:rPr lang="en-US" sz="1200" dirty="0"/>
                        <a:t>Database</a:t>
                      </a:r>
                      <a:endParaRPr lang="en-GB" sz="1200" dirty="0"/>
                    </a:p>
                  </a:txBody>
                  <a:tcPr/>
                </a:tc>
                <a:tc>
                  <a:txBody>
                    <a:bodyPr/>
                    <a:lstStyle/>
                    <a:p>
                      <a:r>
                        <a:rPr lang="en-US" sz="1000" b="0" i="0" kern="1200" dirty="0">
                          <a:solidFill>
                            <a:schemeClr val="dk1"/>
                          </a:solidFill>
                          <a:effectLst/>
                          <a:latin typeface="+mn-lt"/>
                          <a:ea typeface="+mn-ea"/>
                          <a:cs typeface="+mn-cs"/>
                        </a:rPr>
                        <a:t>A database is a large collection of data, stored in a logical and structured way</a:t>
                      </a:r>
                      <a:endParaRPr lang="en-GB" sz="1000" b="0" dirty="0"/>
                    </a:p>
                  </a:txBody>
                  <a:tcPr/>
                </a:tc>
                <a:extLst>
                  <a:ext uri="{0D108BD9-81ED-4DB2-BD59-A6C34878D82A}">
                    <a16:rowId xmlns:a16="http://schemas.microsoft.com/office/drawing/2014/main" val="1914313028"/>
                  </a:ext>
                </a:extLst>
              </a:tr>
              <a:tr h="434435">
                <a:tc>
                  <a:txBody>
                    <a:bodyPr/>
                    <a:lstStyle/>
                    <a:p>
                      <a:r>
                        <a:rPr lang="en-US" sz="1200" dirty="0"/>
                        <a:t>Data set</a:t>
                      </a:r>
                      <a:endParaRPr lang="en-GB" sz="1200" dirty="0"/>
                    </a:p>
                  </a:txBody>
                  <a:tcPr/>
                </a:tc>
                <a:tc>
                  <a:txBody>
                    <a:bodyPr/>
                    <a:lstStyle/>
                    <a:p>
                      <a:r>
                        <a:rPr lang="en-US" sz="1000" b="0" i="0" kern="1200" dirty="0">
                          <a:solidFill>
                            <a:schemeClr val="dk1"/>
                          </a:solidFill>
                          <a:effectLst/>
                          <a:latin typeface="+mn-lt"/>
                          <a:ea typeface="+mn-ea"/>
                          <a:cs typeface="+mn-cs"/>
                        </a:rPr>
                        <a:t>A collection of related data.</a:t>
                      </a:r>
                      <a:endParaRPr lang="en-GB" sz="1000" b="0" dirty="0"/>
                    </a:p>
                  </a:txBody>
                  <a:tcPr/>
                </a:tc>
                <a:extLst>
                  <a:ext uri="{0D108BD9-81ED-4DB2-BD59-A6C34878D82A}">
                    <a16:rowId xmlns:a16="http://schemas.microsoft.com/office/drawing/2014/main" val="3878825628"/>
                  </a:ext>
                </a:extLst>
              </a:tr>
              <a:tr h="658550">
                <a:tc>
                  <a:txBody>
                    <a:bodyPr/>
                    <a:lstStyle/>
                    <a:p>
                      <a:r>
                        <a:rPr lang="en-US" sz="1200" dirty="0"/>
                        <a:t>Data</a:t>
                      </a:r>
                      <a:endParaRPr lang="en-GB" sz="1200" dirty="0"/>
                    </a:p>
                  </a:txBody>
                  <a:tcPr/>
                </a:tc>
                <a:tc>
                  <a:txBody>
                    <a:bodyPr/>
                    <a:lstStyle/>
                    <a:p>
                      <a:r>
                        <a:rPr lang="en-US" sz="1000" b="0" i="0" kern="1200" dirty="0">
                          <a:solidFill>
                            <a:schemeClr val="dk1"/>
                          </a:solidFill>
                          <a:effectLst/>
                          <a:latin typeface="+mn-lt"/>
                          <a:ea typeface="+mn-ea"/>
                          <a:cs typeface="+mn-cs"/>
                        </a:rPr>
                        <a:t>A letter, word, number etc. that has been collected for a purpose, but </a:t>
                      </a:r>
                      <a:r>
                        <a:rPr lang="en-US" sz="1000" b="1" i="0" kern="1200" dirty="0">
                          <a:solidFill>
                            <a:schemeClr val="dk1"/>
                          </a:solidFill>
                          <a:effectLst/>
                          <a:latin typeface="+mn-lt"/>
                          <a:ea typeface="+mn-ea"/>
                          <a:cs typeface="+mn-cs"/>
                        </a:rPr>
                        <a:t>stored</a:t>
                      </a:r>
                      <a:r>
                        <a:rPr lang="en-US" sz="1000" b="0" i="0" kern="1200" dirty="0">
                          <a:solidFill>
                            <a:schemeClr val="dk1"/>
                          </a:solidFill>
                          <a:effectLst/>
                          <a:latin typeface="+mn-lt"/>
                          <a:ea typeface="+mn-ea"/>
                          <a:cs typeface="+mn-cs"/>
                        </a:rPr>
                        <a:t> without context.</a:t>
                      </a:r>
                      <a:endParaRPr lang="en-GB" sz="1000" dirty="0"/>
                    </a:p>
                  </a:txBody>
                  <a:tcPr/>
                </a:tc>
                <a:extLst>
                  <a:ext uri="{0D108BD9-81ED-4DB2-BD59-A6C34878D82A}">
                    <a16:rowId xmlns:a16="http://schemas.microsoft.com/office/drawing/2014/main" val="33829597"/>
                  </a:ext>
                </a:extLst>
              </a:tr>
              <a:tr h="475619">
                <a:tc>
                  <a:txBody>
                    <a:bodyPr/>
                    <a:lstStyle/>
                    <a:p>
                      <a:r>
                        <a:rPr lang="en-US" sz="1200" dirty="0"/>
                        <a:t>Records</a:t>
                      </a:r>
                    </a:p>
                  </a:txBody>
                  <a:tcPr/>
                </a:tc>
                <a:tc>
                  <a:txBody>
                    <a:bodyPr/>
                    <a:lstStyle/>
                    <a:p>
                      <a:r>
                        <a:rPr lang="en-US" sz="1000" b="0" i="0" kern="1200" dirty="0">
                          <a:solidFill>
                            <a:schemeClr val="dk1"/>
                          </a:solidFill>
                          <a:effectLst/>
                          <a:latin typeface="+mn-lt"/>
                          <a:ea typeface="+mn-ea"/>
                          <a:cs typeface="+mn-cs"/>
                        </a:rPr>
                        <a:t>A record is all the data or information about one person or thing.</a:t>
                      </a:r>
                      <a:endParaRPr lang="en-GB" sz="1000" b="0" dirty="0"/>
                    </a:p>
                  </a:txBody>
                  <a:tcPr/>
                </a:tc>
                <a:extLst>
                  <a:ext uri="{0D108BD9-81ED-4DB2-BD59-A6C34878D82A}">
                    <a16:rowId xmlns:a16="http://schemas.microsoft.com/office/drawing/2014/main" val="631017551"/>
                  </a:ext>
                </a:extLst>
              </a:tr>
              <a:tr h="658550">
                <a:tc>
                  <a:txBody>
                    <a:bodyPr/>
                    <a:lstStyle/>
                    <a:p>
                      <a:r>
                        <a:rPr lang="en-US" sz="1200" dirty="0"/>
                        <a:t>Fields</a:t>
                      </a:r>
                      <a:endParaRPr lang="en-GB" sz="1200" dirty="0"/>
                    </a:p>
                  </a:txBody>
                  <a:tcPr/>
                </a:tc>
                <a:tc>
                  <a:txBody>
                    <a:bodyPr/>
                    <a:lstStyle/>
                    <a:p>
                      <a:r>
                        <a:rPr lang="en-US" sz="1000" b="0" i="0" u="none" strike="noStrike" kern="1200" baseline="0" dirty="0">
                          <a:solidFill>
                            <a:schemeClr val="dk1"/>
                          </a:solidFill>
                          <a:latin typeface="+mn-lt"/>
                          <a:ea typeface="+mn-ea"/>
                          <a:cs typeface="+mn-cs"/>
                        </a:rPr>
                        <a:t>Single units of information in a database system, usually a single column within a table. </a:t>
                      </a:r>
                      <a:endParaRPr lang="en-GB" sz="1000" b="0" dirty="0"/>
                    </a:p>
                  </a:txBody>
                  <a:tcPr/>
                </a:tc>
                <a:extLst>
                  <a:ext uri="{0D108BD9-81ED-4DB2-BD59-A6C34878D82A}">
                    <a16:rowId xmlns:a16="http://schemas.microsoft.com/office/drawing/2014/main" val="4022834376"/>
                  </a:ext>
                </a:extLst>
              </a:tr>
              <a:tr h="841480">
                <a:tc>
                  <a:txBody>
                    <a:bodyPr/>
                    <a:lstStyle/>
                    <a:p>
                      <a:r>
                        <a:rPr lang="en-US" sz="1200" dirty="0"/>
                        <a:t>Flat-file database</a:t>
                      </a:r>
                      <a:endParaRPr lang="en-GB" sz="1200" dirty="0"/>
                    </a:p>
                  </a:txBody>
                  <a:tcPr/>
                </a:tc>
                <a:tc>
                  <a:txBody>
                    <a:bodyPr/>
                    <a:lstStyle/>
                    <a:p>
                      <a:r>
                        <a:rPr lang="en-US" sz="1000" b="0" i="0" kern="1200" dirty="0">
                          <a:solidFill>
                            <a:schemeClr val="dk1"/>
                          </a:solidFill>
                          <a:effectLst/>
                          <a:latin typeface="+mn-lt"/>
                          <a:ea typeface="+mn-ea"/>
                          <a:cs typeface="+mn-cs"/>
                        </a:rPr>
                        <a:t>The simplest databases store data in a single file, where each record is identified as a new line and each row can be separated by a comma.</a:t>
                      </a:r>
                      <a:endParaRPr lang="en-GB" sz="1000" b="0" dirty="0"/>
                    </a:p>
                  </a:txBody>
                  <a:tcPr/>
                </a:tc>
                <a:extLst>
                  <a:ext uri="{0D108BD9-81ED-4DB2-BD59-A6C34878D82A}">
                    <a16:rowId xmlns:a16="http://schemas.microsoft.com/office/drawing/2014/main" val="39945725"/>
                  </a:ext>
                </a:extLst>
              </a:tr>
              <a:tr h="548791">
                <a:tc>
                  <a:txBody>
                    <a:bodyPr/>
                    <a:lstStyle/>
                    <a:p>
                      <a:r>
                        <a:rPr lang="en-US" sz="1200" dirty="0"/>
                        <a:t>Spreadsheet</a:t>
                      </a:r>
                      <a:endParaRPr lang="en-GB" sz="1200" dirty="0"/>
                    </a:p>
                  </a:txBody>
                  <a:tcPr/>
                </a:tc>
                <a:tc>
                  <a:txBody>
                    <a:bodyPr/>
                    <a:lstStyle/>
                    <a:p>
                      <a:r>
                        <a:rPr lang="en-US" sz="1000" b="0" i="0" u="none" strike="noStrike" kern="1200" baseline="0" dirty="0">
                          <a:solidFill>
                            <a:schemeClr val="dk1"/>
                          </a:solidFill>
                          <a:latin typeface="+mn-lt"/>
                          <a:ea typeface="+mn-ea"/>
                          <a:cs typeface="+mn-cs"/>
                        </a:rPr>
                        <a:t>A piece of software used to </a:t>
                      </a:r>
                      <a:r>
                        <a:rPr lang="en-US" sz="1000" b="0" i="0" u="none" strike="noStrike" kern="1200" baseline="0" dirty="0" err="1">
                          <a:solidFill>
                            <a:schemeClr val="dk1"/>
                          </a:solidFill>
                          <a:latin typeface="+mn-lt"/>
                          <a:ea typeface="+mn-ea"/>
                          <a:cs typeface="+mn-cs"/>
                        </a:rPr>
                        <a:t>organise</a:t>
                      </a:r>
                      <a:r>
                        <a:rPr lang="en-US" sz="1000" b="0" i="0" u="none" strike="noStrike" kern="1200" baseline="0" dirty="0">
                          <a:solidFill>
                            <a:schemeClr val="dk1"/>
                          </a:solidFill>
                          <a:latin typeface="+mn-lt"/>
                          <a:ea typeface="+mn-ea"/>
                          <a:cs typeface="+mn-cs"/>
                        </a:rPr>
                        <a:t>, store and calculate data. </a:t>
                      </a:r>
                      <a:endParaRPr lang="en-GB" sz="1000" dirty="0"/>
                    </a:p>
                  </a:txBody>
                  <a:tcPr/>
                </a:tc>
                <a:extLst>
                  <a:ext uri="{0D108BD9-81ED-4DB2-BD59-A6C34878D82A}">
                    <a16:rowId xmlns:a16="http://schemas.microsoft.com/office/drawing/2014/main" val="2187559287"/>
                  </a:ext>
                </a:extLst>
              </a:tr>
              <a:tr h="658550">
                <a:tc>
                  <a:txBody>
                    <a:bodyPr/>
                    <a:lstStyle/>
                    <a:p>
                      <a:r>
                        <a:rPr lang="en-US" sz="1200" dirty="0"/>
                        <a:t>Sorting</a:t>
                      </a:r>
                      <a:endParaRPr lang="en-GB" sz="1200" dirty="0"/>
                    </a:p>
                  </a:txBody>
                  <a:tcPr/>
                </a:tc>
                <a:tc>
                  <a:txBody>
                    <a:bodyPr/>
                    <a:lstStyle/>
                    <a:p>
                      <a:r>
                        <a:rPr lang="en-US" sz="1000" b="0" i="0" u="none" strike="noStrike" kern="1200" baseline="0" dirty="0">
                          <a:solidFill>
                            <a:schemeClr val="dk1"/>
                          </a:solidFill>
                          <a:latin typeface="+mn-lt"/>
                          <a:ea typeface="+mn-ea"/>
                          <a:cs typeface="+mn-cs"/>
                        </a:rPr>
                        <a:t>To arrange a list of items in a logical way, e.g. from lowest price to highest price. </a:t>
                      </a:r>
                      <a:endParaRPr lang="en-GB" sz="1000" dirty="0"/>
                    </a:p>
                  </a:txBody>
                  <a:tcPr/>
                </a:tc>
                <a:extLst>
                  <a:ext uri="{0D108BD9-81ED-4DB2-BD59-A6C34878D82A}">
                    <a16:rowId xmlns:a16="http://schemas.microsoft.com/office/drawing/2014/main" val="3259388564"/>
                  </a:ext>
                </a:extLst>
              </a:tr>
              <a:tr h="658550">
                <a:tc>
                  <a:txBody>
                    <a:bodyPr/>
                    <a:lstStyle/>
                    <a:p>
                      <a:r>
                        <a:rPr lang="en-US" sz="1200" dirty="0"/>
                        <a:t>Chart</a:t>
                      </a:r>
                      <a:endParaRPr lang="en-GB" sz="1200" dirty="0"/>
                    </a:p>
                  </a:txBody>
                  <a:tcPr/>
                </a:tc>
                <a:tc>
                  <a:txBody>
                    <a:bodyPr/>
                    <a:lstStyle/>
                    <a:p>
                      <a:r>
                        <a:rPr lang="en-US" sz="1000" b="0" i="0" u="none" strike="noStrike" kern="1200" baseline="0" dirty="0">
                          <a:solidFill>
                            <a:schemeClr val="dk1"/>
                          </a:solidFill>
                          <a:latin typeface="+mn-lt"/>
                          <a:ea typeface="+mn-ea"/>
                          <a:cs typeface="+mn-cs"/>
                        </a:rPr>
                        <a:t>A way to </a:t>
                      </a:r>
                      <a:r>
                        <a:rPr lang="en-US" sz="1000" b="0" i="0" u="none" strike="noStrike" kern="1200" baseline="0" dirty="0" err="1">
                          <a:solidFill>
                            <a:schemeClr val="dk1"/>
                          </a:solidFill>
                          <a:latin typeface="+mn-lt"/>
                          <a:ea typeface="+mn-ea"/>
                          <a:cs typeface="+mn-cs"/>
                        </a:rPr>
                        <a:t>organise</a:t>
                      </a:r>
                      <a:r>
                        <a:rPr lang="en-US" sz="1000" b="0" i="0" u="none" strike="noStrike" kern="1200" baseline="0" dirty="0">
                          <a:solidFill>
                            <a:schemeClr val="dk1"/>
                          </a:solidFill>
                          <a:latin typeface="+mn-lt"/>
                          <a:ea typeface="+mn-ea"/>
                          <a:cs typeface="+mn-cs"/>
                        </a:rPr>
                        <a:t> and present data in graphical form, such as bars or sections of a circle. </a:t>
                      </a:r>
                      <a:endParaRPr lang="en-GB" sz="1000" dirty="0"/>
                    </a:p>
                  </a:txBody>
                  <a:tcPr/>
                </a:tc>
                <a:extLst>
                  <a:ext uri="{0D108BD9-81ED-4DB2-BD59-A6C34878D82A}">
                    <a16:rowId xmlns:a16="http://schemas.microsoft.com/office/drawing/2014/main" val="2829342387"/>
                  </a:ext>
                </a:extLst>
              </a:tr>
            </a:tbl>
          </a:graphicData>
        </a:graphic>
      </p:graphicFrame>
      <p:graphicFrame>
        <p:nvGraphicFramePr>
          <p:cNvPr id="4" name="Table 3">
            <a:extLst>
              <a:ext uri="{FF2B5EF4-FFF2-40B4-BE49-F238E27FC236}">
                <a16:creationId xmlns:a16="http://schemas.microsoft.com/office/drawing/2014/main" id="{DE1A3163-B7A1-4AA8-8DF1-5AC9ED2B83D4}"/>
              </a:ext>
            </a:extLst>
          </p:cNvPr>
          <p:cNvGraphicFramePr>
            <a:graphicFrameLocks noGrp="1"/>
          </p:cNvGraphicFramePr>
          <p:nvPr>
            <p:extLst>
              <p:ext uri="{D42A27DB-BD31-4B8C-83A1-F6EECF244321}">
                <p14:modId xmlns:p14="http://schemas.microsoft.com/office/powerpoint/2010/main" val="1862871260"/>
              </p:ext>
            </p:extLst>
          </p:nvPr>
        </p:nvGraphicFramePr>
        <p:xfrm>
          <a:off x="5783360" y="752773"/>
          <a:ext cx="3253136" cy="5920610"/>
        </p:xfrm>
        <a:graphic>
          <a:graphicData uri="http://schemas.openxmlformats.org/drawingml/2006/table">
            <a:tbl>
              <a:tblPr firstRow="1" bandRow="1">
                <a:tableStyleId>{21E4AEA4-8DFA-4A89-87EB-49C32662AFE0}</a:tableStyleId>
              </a:tblPr>
              <a:tblGrid>
                <a:gridCol w="3253136">
                  <a:extLst>
                    <a:ext uri="{9D8B030D-6E8A-4147-A177-3AD203B41FA5}">
                      <a16:colId xmlns:a16="http://schemas.microsoft.com/office/drawing/2014/main" val="2650144247"/>
                    </a:ext>
                  </a:extLst>
                </a:gridCol>
              </a:tblGrid>
              <a:tr h="290032">
                <a:tc>
                  <a:txBody>
                    <a:bodyPr/>
                    <a:lstStyle/>
                    <a:p>
                      <a:pPr algn="ctr"/>
                      <a:r>
                        <a:rPr lang="en-US" sz="1400" dirty="0"/>
                        <a:t>Sticky Knowledge</a:t>
                      </a:r>
                      <a:endParaRPr lang="en-GB" sz="1400" dirty="0"/>
                    </a:p>
                  </a:txBody>
                  <a:tcPr/>
                </a:tc>
                <a:extLst>
                  <a:ext uri="{0D108BD9-81ED-4DB2-BD59-A6C34878D82A}">
                    <a16:rowId xmlns:a16="http://schemas.microsoft.com/office/drawing/2014/main" val="3160012707"/>
                  </a:ext>
                </a:extLst>
              </a:tr>
              <a:tr h="232025">
                <a:tc>
                  <a:txBody>
                    <a:bodyPr/>
                    <a:lstStyle/>
                    <a:p>
                      <a:pPr lvl="0"/>
                      <a:r>
                        <a:rPr lang="en-GB" sz="1000" u="none" strike="noStrike" kern="1200" dirty="0">
                          <a:effectLst/>
                        </a:rPr>
                        <a:t>I can create a database using cards </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3710008166"/>
                  </a:ext>
                </a:extLst>
              </a:tr>
              <a:tr h="27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kern="1200" dirty="0">
                          <a:effectLst/>
                        </a:rPr>
                        <a:t>I can explain how information can be recorded</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3991287318"/>
                  </a:ext>
                </a:extLst>
              </a:tr>
              <a:tr h="232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effectLst/>
                        </a:rPr>
                        <a:t>I can order, sort, and group my data cards</a:t>
                      </a:r>
                      <a:endParaRPr lang="en-GB" sz="1000" dirty="0"/>
                    </a:p>
                  </a:txBody>
                  <a:tcPr/>
                </a:tc>
                <a:extLst>
                  <a:ext uri="{0D108BD9-81ED-4DB2-BD59-A6C34878D82A}">
                    <a16:rowId xmlns:a16="http://schemas.microsoft.com/office/drawing/2014/main" val="89072157"/>
                  </a:ext>
                </a:extLst>
              </a:tr>
              <a:tr h="232025">
                <a:tc>
                  <a:txBody>
                    <a:bodyPr/>
                    <a:lstStyle/>
                    <a:p>
                      <a:pPr lvl="0"/>
                      <a:r>
                        <a:rPr lang="en-GB" sz="1000" u="none" strike="noStrike" kern="1200" dirty="0">
                          <a:effectLst/>
                        </a:rPr>
                        <a:t>I can explain what a field and a record is in a database </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77625205"/>
                  </a:ext>
                </a:extLst>
              </a:tr>
              <a:tr h="377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effectLst/>
                        </a:rPr>
                        <a:t>I can choose which field to sort data by to answer a given question</a:t>
                      </a:r>
                      <a:endParaRPr lang="en-GB" sz="800" dirty="0"/>
                    </a:p>
                  </a:txBody>
                  <a:tcPr/>
                </a:tc>
                <a:extLst>
                  <a:ext uri="{0D108BD9-81ED-4DB2-BD59-A6C34878D82A}">
                    <a16:rowId xmlns:a16="http://schemas.microsoft.com/office/drawing/2014/main" val="2001063733"/>
                  </a:ext>
                </a:extLst>
              </a:tr>
              <a:tr h="377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kern="1200" dirty="0">
                          <a:effectLst/>
                        </a:rPr>
                        <a:t>I can navigate a flat-file database to compare different views of information</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1353866200"/>
                  </a:ext>
                </a:extLst>
              </a:tr>
              <a:tr h="232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kern="1200" dirty="0">
                          <a:effectLst/>
                        </a:rPr>
                        <a:t>I can group information using a database</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2424666278"/>
                  </a:ext>
                </a:extLst>
              </a:tr>
              <a:tr h="377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effectLst/>
                        </a:rPr>
                        <a:t>I can combine grouping and sorting to answer specific questions</a:t>
                      </a:r>
                      <a:endParaRPr lang="en-GB" sz="800" dirty="0"/>
                    </a:p>
                  </a:txBody>
                  <a:tcPr/>
                </a:tc>
                <a:extLst>
                  <a:ext uri="{0D108BD9-81ED-4DB2-BD59-A6C34878D82A}">
                    <a16:rowId xmlns:a16="http://schemas.microsoft.com/office/drawing/2014/main" val="1981553771"/>
                  </a:ext>
                </a:extLst>
              </a:tr>
              <a:tr h="27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kern="1200" dirty="0">
                          <a:effectLst/>
                        </a:rPr>
                        <a:t>I can explain that data can be grouped using chosen values</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3189310256"/>
                  </a:ext>
                </a:extLst>
              </a:tr>
              <a:tr h="377041">
                <a:tc>
                  <a:txBody>
                    <a:bodyPr/>
                    <a:lstStyle/>
                    <a:p>
                      <a:pPr lvl="0"/>
                      <a:r>
                        <a:rPr lang="en-GB" sz="1000" u="none" strike="noStrike" kern="1200" dirty="0">
                          <a:effectLst/>
                        </a:rPr>
                        <a:t>I can choose which field and value are required to answer a given question </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4197698505"/>
                  </a:ext>
                </a:extLst>
              </a:tr>
              <a:tr h="232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kern="1200" dirty="0">
                          <a:effectLst/>
                        </a:rPr>
                        <a:t>I can choose multiple criteria to answer a given question</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566260689"/>
                  </a:ext>
                </a:extLst>
              </a:tr>
              <a:tr h="377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kern="1200" dirty="0">
                          <a:effectLst/>
                        </a:rPr>
                        <a:t>I can outline how ‘AND’ and ‘OR’ can be used to refine data selection</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467337781"/>
                  </a:ext>
                </a:extLst>
              </a:tr>
              <a:tr h="275818">
                <a:tc>
                  <a:txBody>
                    <a:bodyPr/>
                    <a:lstStyle/>
                    <a:p>
                      <a:pPr lvl="0"/>
                      <a:r>
                        <a:rPr lang="en-GB" sz="1000" u="none" strike="noStrike" kern="1200" dirty="0">
                          <a:effectLst/>
                        </a:rPr>
                        <a:t>I can select an appropriate chart to visually compare data</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2245839037"/>
                  </a:ext>
                </a:extLst>
              </a:tr>
              <a:tr h="377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effectLst/>
                        </a:rPr>
                        <a:t>I can explain the benefits of using a computer to create charts</a:t>
                      </a:r>
                      <a:endParaRPr lang="en-GB" sz="800" dirty="0"/>
                    </a:p>
                  </a:txBody>
                  <a:tcPr/>
                </a:tc>
                <a:extLst>
                  <a:ext uri="{0D108BD9-81ED-4DB2-BD59-A6C34878D82A}">
                    <a16:rowId xmlns:a16="http://schemas.microsoft.com/office/drawing/2014/main" val="3690249639"/>
                  </a:ext>
                </a:extLst>
              </a:tr>
              <a:tr h="232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kern="1200" dirty="0">
                          <a:effectLst/>
                        </a:rPr>
                        <a:t>I can refine a chart by selecting a particular filter</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3371987875"/>
                  </a:ext>
                </a:extLst>
              </a:tr>
              <a:tr h="377041">
                <a:tc>
                  <a:txBody>
                    <a:bodyPr/>
                    <a:lstStyle/>
                    <a:p>
                      <a:pPr lvl="0"/>
                      <a:r>
                        <a:rPr lang="en-GB" sz="1000" u="none" strike="noStrike" kern="1200" dirty="0">
                          <a:effectLst/>
                        </a:rPr>
                        <a:t>I can ask questions that will need more than one field to answer</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3235260977"/>
                  </a:ext>
                </a:extLst>
              </a:tr>
              <a:tr h="27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effectLst/>
                        </a:rPr>
                        <a:t>I can present my findings to a group</a:t>
                      </a:r>
                      <a:endParaRPr lang="en-GB" sz="8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1101457955"/>
                  </a:ext>
                </a:extLst>
              </a:tr>
              <a:tr h="275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kern="1200" dirty="0">
                          <a:effectLst/>
                        </a:rPr>
                        <a:t>I can refine a search in a real-world context </a:t>
                      </a:r>
                      <a:endParaRPr lang="en-GB" sz="10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761332055"/>
                  </a:ext>
                </a:extLst>
              </a:tr>
            </a:tbl>
          </a:graphicData>
        </a:graphic>
      </p:graphicFrame>
      <p:graphicFrame>
        <p:nvGraphicFramePr>
          <p:cNvPr id="5" name="Table 4">
            <a:extLst>
              <a:ext uri="{FF2B5EF4-FFF2-40B4-BE49-F238E27FC236}">
                <a16:creationId xmlns:a16="http://schemas.microsoft.com/office/drawing/2014/main" id="{82BF5A23-D437-4727-B6C4-C5D7D97C1131}"/>
              </a:ext>
            </a:extLst>
          </p:cNvPr>
          <p:cNvGraphicFramePr>
            <a:graphicFrameLocks noGrp="1"/>
          </p:cNvGraphicFramePr>
          <p:nvPr>
            <p:extLst>
              <p:ext uri="{D42A27DB-BD31-4B8C-83A1-F6EECF244321}">
                <p14:modId xmlns:p14="http://schemas.microsoft.com/office/powerpoint/2010/main" val="3810855791"/>
              </p:ext>
            </p:extLst>
          </p:nvPr>
        </p:nvGraphicFramePr>
        <p:xfrm>
          <a:off x="3371092" y="752773"/>
          <a:ext cx="2412268" cy="1967110"/>
        </p:xfrm>
        <a:graphic>
          <a:graphicData uri="http://schemas.openxmlformats.org/drawingml/2006/table">
            <a:tbl>
              <a:tblPr firstRow="1" bandRow="1">
                <a:tableStyleId>{21E4AEA4-8DFA-4A89-87EB-49C32662AFE0}</a:tableStyleId>
              </a:tblPr>
              <a:tblGrid>
                <a:gridCol w="2412268">
                  <a:extLst>
                    <a:ext uri="{9D8B030D-6E8A-4147-A177-3AD203B41FA5}">
                      <a16:colId xmlns:a16="http://schemas.microsoft.com/office/drawing/2014/main" val="2650144247"/>
                    </a:ext>
                  </a:extLst>
                </a:gridCol>
              </a:tblGrid>
              <a:tr h="324317">
                <a:tc>
                  <a:txBody>
                    <a:bodyPr/>
                    <a:lstStyle/>
                    <a:p>
                      <a:pPr algn="ctr"/>
                      <a:r>
                        <a:rPr lang="en-US" sz="1600" dirty="0"/>
                        <a:t>E-safety</a:t>
                      </a:r>
                      <a:endParaRPr lang="en-GB" dirty="0"/>
                    </a:p>
                  </a:txBody>
                  <a:tcPr anchor="ctr"/>
                </a:tc>
                <a:extLst>
                  <a:ext uri="{0D108BD9-81ED-4DB2-BD59-A6C34878D82A}">
                    <a16:rowId xmlns:a16="http://schemas.microsoft.com/office/drawing/2014/main" val="3160012707"/>
                  </a:ext>
                </a:extLst>
              </a:tr>
              <a:tr h="1631830">
                <a:tc>
                  <a:txBody>
                    <a:bodyPr/>
                    <a:lstStyle/>
                    <a:p>
                      <a:r>
                        <a:rPr lang="en-GB" sz="1000" dirty="0">
                          <a:latin typeface="+mn-lt"/>
                        </a:rPr>
                        <a:t>If the pupils use Google</a:t>
                      </a:r>
                      <a:r>
                        <a:rPr lang="en-GB" sz="1000" baseline="0" dirty="0">
                          <a:latin typeface="+mn-lt"/>
                        </a:rPr>
                        <a:t> Search to find information for their database, ensure that ‘safe search’ is locked to ‘strict’.</a:t>
                      </a:r>
                    </a:p>
                    <a:p>
                      <a:endParaRPr lang="en-GB" sz="1000" baseline="0" dirty="0">
                        <a:latin typeface="+mn-lt"/>
                      </a:endParaRPr>
                    </a:p>
                    <a:p>
                      <a:r>
                        <a:rPr lang="en-GB" sz="1000" baseline="0" dirty="0">
                          <a:latin typeface="+mn-lt"/>
                        </a:rPr>
                        <a:t>Precautions over the protection of identity and intellectual property should be in place if the pupils upload work they create for others to see.</a:t>
                      </a:r>
                      <a:endParaRPr lang="en-GB" sz="1000" dirty="0">
                        <a:latin typeface="+mn-lt"/>
                      </a:endParaRPr>
                    </a:p>
                  </a:txBody>
                  <a:tcPr anchor="ctr"/>
                </a:tc>
                <a:extLst>
                  <a:ext uri="{0D108BD9-81ED-4DB2-BD59-A6C34878D82A}">
                    <a16:rowId xmlns:a16="http://schemas.microsoft.com/office/drawing/2014/main" val="3710008166"/>
                  </a:ext>
                </a:extLst>
              </a:tr>
            </a:tbl>
          </a:graphicData>
        </a:graphic>
      </p:graphicFrame>
      <p:graphicFrame>
        <p:nvGraphicFramePr>
          <p:cNvPr id="6" name="Table 5">
            <a:extLst>
              <a:ext uri="{FF2B5EF4-FFF2-40B4-BE49-F238E27FC236}">
                <a16:creationId xmlns:a16="http://schemas.microsoft.com/office/drawing/2014/main" id="{9265A64B-8832-4A61-9A63-4BC8D6794F6F}"/>
              </a:ext>
            </a:extLst>
          </p:cNvPr>
          <p:cNvGraphicFramePr>
            <a:graphicFrameLocks noGrp="1"/>
          </p:cNvGraphicFramePr>
          <p:nvPr>
            <p:extLst>
              <p:ext uri="{D42A27DB-BD31-4B8C-83A1-F6EECF244321}">
                <p14:modId xmlns:p14="http://schemas.microsoft.com/office/powerpoint/2010/main" val="3763462033"/>
              </p:ext>
            </p:extLst>
          </p:nvPr>
        </p:nvGraphicFramePr>
        <p:xfrm>
          <a:off x="3371091" y="4630241"/>
          <a:ext cx="2401817" cy="1967110"/>
        </p:xfrm>
        <a:graphic>
          <a:graphicData uri="http://schemas.openxmlformats.org/drawingml/2006/table">
            <a:tbl>
              <a:tblPr firstRow="1" bandRow="1">
                <a:tableStyleId>{21E4AEA4-8DFA-4A89-87EB-49C32662AFE0}</a:tableStyleId>
              </a:tblPr>
              <a:tblGrid>
                <a:gridCol w="2401817">
                  <a:extLst>
                    <a:ext uri="{9D8B030D-6E8A-4147-A177-3AD203B41FA5}">
                      <a16:colId xmlns:a16="http://schemas.microsoft.com/office/drawing/2014/main" val="3033750472"/>
                    </a:ext>
                  </a:extLst>
                </a:gridCol>
              </a:tblGrid>
              <a:tr h="344535">
                <a:tc>
                  <a:txBody>
                    <a:bodyPr/>
                    <a:lstStyle/>
                    <a:p>
                      <a:pPr algn="ctr"/>
                      <a:r>
                        <a:rPr lang="en-US" sz="1400" dirty="0"/>
                        <a:t>Unit Overview</a:t>
                      </a:r>
                      <a:endParaRPr lang="en-GB" sz="1400" dirty="0"/>
                    </a:p>
                  </a:txBody>
                  <a:tcPr anchor="ctr"/>
                </a:tc>
                <a:extLst>
                  <a:ext uri="{0D108BD9-81ED-4DB2-BD59-A6C34878D82A}">
                    <a16:rowId xmlns:a16="http://schemas.microsoft.com/office/drawing/2014/main" val="2719062266"/>
                  </a:ext>
                </a:extLst>
              </a:tr>
              <a:tr h="1622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effectLst/>
                        </a:rPr>
                        <a:t>This unit looks at how a flat-file database can be used to organise data in records. Learners will use tools within a database to order and answer questions about data. They will create graphs and charts from their data to help solve problems. They will also use a real-life database to answer a question, and present their work to others. </a:t>
                      </a:r>
                      <a:endParaRPr lang="en-GB" sz="10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132004898"/>
                  </a:ext>
                </a:extLst>
              </a:tr>
            </a:tbl>
          </a:graphicData>
        </a:graphic>
      </p:graphicFrame>
      <p:pic>
        <p:nvPicPr>
          <p:cNvPr id="8" name="Graphic 7" descr="Cloud Computing">
            <a:extLst>
              <a:ext uri="{FF2B5EF4-FFF2-40B4-BE49-F238E27FC236}">
                <a16:creationId xmlns:a16="http://schemas.microsoft.com/office/drawing/2014/main" id="{67597067-EF79-4FCB-86BE-5CF9AA44B5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7361" y="3437515"/>
            <a:ext cx="1149665" cy="1149665"/>
          </a:xfrm>
          <a:prstGeom prst="rect">
            <a:avLst/>
          </a:prstGeom>
        </p:spPr>
      </p:pic>
      <p:pic>
        <p:nvPicPr>
          <p:cNvPr id="10" name="Graphic 9" descr="Server">
            <a:extLst>
              <a:ext uri="{FF2B5EF4-FFF2-40B4-BE49-F238E27FC236}">
                <a16:creationId xmlns:a16="http://schemas.microsoft.com/office/drawing/2014/main" id="{65161049-0FA8-4865-ABEF-A4D06A447B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6974" y="2798678"/>
            <a:ext cx="1206386" cy="1206386"/>
          </a:xfrm>
          <a:prstGeom prst="rect">
            <a:avLst/>
          </a:prstGeom>
        </p:spPr>
      </p:pic>
    </p:spTree>
    <p:extLst>
      <p:ext uri="{BB962C8B-B14F-4D97-AF65-F5344CB8AC3E}">
        <p14:creationId xmlns:p14="http://schemas.microsoft.com/office/powerpoint/2010/main" val="81730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F754-0C67-4183-835D-D09E0A980CBA}"/>
              </a:ext>
            </a:extLst>
          </p:cNvPr>
          <p:cNvSpPr txBox="1">
            <a:spLocks noChangeArrowheads="1"/>
          </p:cNvSpPr>
          <p:nvPr/>
        </p:nvSpPr>
        <p:spPr>
          <a:xfrm>
            <a:off x="644525" y="179388"/>
            <a:ext cx="7886700" cy="492125"/>
          </a:xfrm>
          <a:prstGeom prst="rect">
            <a:avLst/>
          </a:prstGeom>
        </p:spPr>
        <p:txBody>
          <a:bodyPr anchorCtr="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700" b="1" dirty="0">
                <a:solidFill>
                  <a:srgbClr val="0070C0"/>
                </a:solidFill>
                <a:latin typeface="Century Gothic" panose="020B0502020202020204" pitchFamily="34" charset="0"/>
              </a:rPr>
              <a:t>Year 5 : D&amp;T  -  Mechanical Systems </a:t>
            </a:r>
          </a:p>
        </p:txBody>
      </p:sp>
      <p:graphicFrame>
        <p:nvGraphicFramePr>
          <p:cNvPr id="3" name="Table 2">
            <a:extLst>
              <a:ext uri="{FF2B5EF4-FFF2-40B4-BE49-F238E27FC236}">
                <a16:creationId xmlns:a16="http://schemas.microsoft.com/office/drawing/2014/main" id="{4345A07E-3B71-4CA8-91D4-E7282B51D4F9}"/>
              </a:ext>
            </a:extLst>
          </p:cNvPr>
          <p:cNvGraphicFramePr>
            <a:graphicFrameLocks noGrp="1"/>
          </p:cNvGraphicFramePr>
          <p:nvPr>
            <p:extLst>
              <p:ext uri="{D42A27DB-BD31-4B8C-83A1-F6EECF244321}">
                <p14:modId xmlns:p14="http://schemas.microsoft.com/office/powerpoint/2010/main" val="641676496"/>
              </p:ext>
            </p:extLst>
          </p:nvPr>
        </p:nvGraphicFramePr>
        <p:xfrm>
          <a:off x="251520" y="764705"/>
          <a:ext cx="2903984" cy="6026454"/>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751856">
                  <a:extLst>
                    <a:ext uri="{9D8B030D-6E8A-4147-A177-3AD203B41FA5}">
                      <a16:colId xmlns:a16="http://schemas.microsoft.com/office/drawing/2014/main" val="20001"/>
                    </a:ext>
                  </a:extLst>
                </a:gridCol>
              </a:tblGrid>
              <a:tr h="280974">
                <a:tc gridSpan="2">
                  <a:txBody>
                    <a:bodyPr/>
                    <a:lstStyle/>
                    <a:p>
                      <a:pPr algn="ctr"/>
                      <a:r>
                        <a:rPr lang="en-GB" sz="1200" dirty="0"/>
                        <a:t>Subject Specific Vocabulary </a:t>
                      </a:r>
                    </a:p>
                  </a:txBody>
                  <a:tcPr/>
                </a:tc>
                <a:tc hMerge="1">
                  <a:txBody>
                    <a:bodyPr/>
                    <a:lstStyle/>
                    <a:p>
                      <a:pPr algn="ctr"/>
                      <a:endParaRPr lang="en-GB" dirty="0"/>
                    </a:p>
                  </a:txBody>
                  <a:tcPr/>
                </a:tc>
                <a:extLst>
                  <a:ext uri="{0D108BD9-81ED-4DB2-BD59-A6C34878D82A}">
                    <a16:rowId xmlns:a16="http://schemas.microsoft.com/office/drawing/2014/main" val="10000"/>
                  </a:ext>
                </a:extLst>
              </a:tr>
              <a:tr h="544515">
                <a:tc>
                  <a:txBody>
                    <a:bodyPr/>
                    <a:lstStyle/>
                    <a:p>
                      <a:r>
                        <a:rPr lang="en-GB" sz="1400" dirty="0"/>
                        <a:t>ballista</a:t>
                      </a:r>
                    </a:p>
                  </a:txBody>
                  <a:tcPr/>
                </a:tc>
                <a:tc>
                  <a:txBody>
                    <a:bodyPr/>
                    <a:lstStyle/>
                    <a:p>
                      <a:r>
                        <a:rPr lang="en-GB" sz="1100" b="0" i="0" kern="1200" dirty="0">
                          <a:solidFill>
                            <a:schemeClr val="dk1"/>
                          </a:solidFill>
                          <a:effectLst/>
                          <a:latin typeface="+mn-lt"/>
                          <a:ea typeface="+mn-ea"/>
                          <a:cs typeface="+mn-cs"/>
                        </a:rPr>
                        <a:t>an ancient military siege engine in the form of a crossbow.</a:t>
                      </a:r>
                      <a:endParaRPr lang="en-GB" sz="1100" dirty="0"/>
                    </a:p>
                  </a:txBody>
                  <a:tcPr/>
                </a:tc>
                <a:extLst>
                  <a:ext uri="{0D108BD9-81ED-4DB2-BD59-A6C34878D82A}">
                    <a16:rowId xmlns:a16="http://schemas.microsoft.com/office/drawing/2014/main" val="10001"/>
                  </a:ext>
                </a:extLst>
              </a:tr>
              <a:tr h="1005258">
                <a:tc>
                  <a:txBody>
                    <a:bodyPr/>
                    <a:lstStyle/>
                    <a:p>
                      <a:r>
                        <a:rPr lang="en-GB" sz="1400" dirty="0"/>
                        <a:t>catapult</a:t>
                      </a:r>
                    </a:p>
                  </a:txBody>
                  <a:tcPr/>
                </a:tc>
                <a:tc>
                  <a:txBody>
                    <a:bodyPr/>
                    <a:lstStyle/>
                    <a:p>
                      <a:r>
                        <a:rPr lang="en-GB" sz="1100" b="0" i="0" kern="1200" dirty="0">
                          <a:solidFill>
                            <a:schemeClr val="dk1"/>
                          </a:solidFill>
                          <a:effectLst/>
                          <a:latin typeface="+mn-lt"/>
                          <a:ea typeface="+mn-ea"/>
                          <a:cs typeface="+mn-cs"/>
                        </a:rPr>
                        <a:t>A catapult is a type of machine used as a weapon to throw rocks or other things such as hot tar, that would cause damage to something else. </a:t>
                      </a:r>
                      <a:endParaRPr lang="en-GB" sz="1100" dirty="0"/>
                    </a:p>
                  </a:txBody>
                  <a:tcPr/>
                </a:tc>
                <a:extLst>
                  <a:ext uri="{0D108BD9-81ED-4DB2-BD59-A6C34878D82A}">
                    <a16:rowId xmlns:a16="http://schemas.microsoft.com/office/drawing/2014/main" val="10002"/>
                  </a:ext>
                </a:extLst>
              </a:tr>
              <a:tr h="698095">
                <a:tc>
                  <a:txBody>
                    <a:bodyPr/>
                    <a:lstStyle/>
                    <a:p>
                      <a:r>
                        <a:rPr lang="en-GB" sz="1400" dirty="0"/>
                        <a:t>hinge</a:t>
                      </a:r>
                    </a:p>
                  </a:txBody>
                  <a:tcPr/>
                </a:tc>
                <a:tc>
                  <a:txBody>
                    <a:bodyPr/>
                    <a:lstStyle/>
                    <a:p>
                      <a:r>
                        <a:rPr lang="en-GB" sz="1100" b="0" i="0" kern="1200" dirty="0">
                          <a:solidFill>
                            <a:schemeClr val="dk1"/>
                          </a:solidFill>
                          <a:effectLst/>
                          <a:latin typeface="+mn-lt"/>
                          <a:ea typeface="+mn-ea"/>
                          <a:cs typeface="+mn-cs"/>
                        </a:rPr>
                        <a:t>A hinge is a type of joint that attaches two things together while allowing for limited movement.</a:t>
                      </a:r>
                      <a:endParaRPr lang="en-GB" sz="1100" dirty="0"/>
                    </a:p>
                  </a:txBody>
                  <a:tcPr/>
                </a:tc>
                <a:extLst>
                  <a:ext uri="{0D108BD9-81ED-4DB2-BD59-A6C34878D82A}">
                    <a16:rowId xmlns:a16="http://schemas.microsoft.com/office/drawing/2014/main" val="2905979364"/>
                  </a:ext>
                </a:extLst>
              </a:tr>
              <a:tr h="1005258">
                <a:tc>
                  <a:txBody>
                    <a:bodyPr/>
                    <a:lstStyle/>
                    <a:p>
                      <a:r>
                        <a:rPr lang="en-GB" sz="1400" dirty="0"/>
                        <a:t>lever</a:t>
                      </a:r>
                    </a:p>
                  </a:txBody>
                  <a:tcPr/>
                </a:tc>
                <a:tc>
                  <a:txBody>
                    <a:bodyPr/>
                    <a:lstStyle/>
                    <a:p>
                      <a:r>
                        <a:rPr lang="en-GB" sz="1100" b="0" i="0" kern="1200" dirty="0">
                          <a:solidFill>
                            <a:schemeClr val="dk1"/>
                          </a:solidFill>
                          <a:effectLst/>
                          <a:latin typeface="+mn-lt"/>
                          <a:ea typeface="+mn-ea"/>
                          <a:cs typeface="+mn-cs"/>
                        </a:rPr>
                        <a:t>a rigid bar resting on a pivot, used to move a heavy or firmly fixed load with one end when pressure is applied to the other.</a:t>
                      </a:r>
                      <a:endParaRPr lang="en-GB" sz="1100" dirty="0"/>
                    </a:p>
                  </a:txBody>
                  <a:tcPr/>
                </a:tc>
                <a:extLst>
                  <a:ext uri="{0D108BD9-81ED-4DB2-BD59-A6C34878D82A}">
                    <a16:rowId xmlns:a16="http://schemas.microsoft.com/office/drawing/2014/main" val="1591987503"/>
                  </a:ext>
                </a:extLst>
              </a:tr>
              <a:tr h="390933">
                <a:tc>
                  <a:txBody>
                    <a:bodyPr/>
                    <a:lstStyle/>
                    <a:p>
                      <a:r>
                        <a:rPr lang="en-GB" sz="1400" dirty="0"/>
                        <a:t>load</a:t>
                      </a:r>
                    </a:p>
                  </a:txBody>
                  <a:tcPr/>
                </a:tc>
                <a:tc>
                  <a:txBody>
                    <a:bodyPr/>
                    <a:lstStyle/>
                    <a:p>
                      <a:r>
                        <a:rPr lang="en-GB" sz="1100" dirty="0"/>
                        <a:t>the object that requires moving</a:t>
                      </a:r>
                    </a:p>
                  </a:txBody>
                  <a:tcPr/>
                </a:tc>
                <a:extLst>
                  <a:ext uri="{0D108BD9-81ED-4DB2-BD59-A6C34878D82A}">
                    <a16:rowId xmlns:a16="http://schemas.microsoft.com/office/drawing/2014/main" val="1181801664"/>
                  </a:ext>
                </a:extLst>
              </a:tr>
              <a:tr h="502629">
                <a:tc>
                  <a:txBody>
                    <a:bodyPr/>
                    <a:lstStyle/>
                    <a:p>
                      <a:r>
                        <a:rPr lang="en-GB" sz="1400" dirty="0"/>
                        <a:t>mechanism</a:t>
                      </a:r>
                    </a:p>
                  </a:txBody>
                  <a:tcPr/>
                </a:tc>
                <a:tc>
                  <a:txBody>
                    <a:bodyPr/>
                    <a:lstStyle/>
                    <a:p>
                      <a:r>
                        <a:rPr lang="en-GB" sz="1000" b="0" i="0" kern="1200" dirty="0">
                          <a:solidFill>
                            <a:schemeClr val="dk1"/>
                          </a:solidFill>
                          <a:effectLst/>
                          <a:latin typeface="+mn-lt"/>
                          <a:ea typeface="+mn-ea"/>
                          <a:cs typeface="+mn-cs"/>
                        </a:rPr>
                        <a:t>a system of parts working together in a machine; a piece of machinery.</a:t>
                      </a:r>
                      <a:endParaRPr lang="en-GB" sz="1000" dirty="0"/>
                    </a:p>
                  </a:txBody>
                  <a:tcPr/>
                </a:tc>
                <a:extLst>
                  <a:ext uri="{0D108BD9-81ED-4DB2-BD59-A6C34878D82A}">
                    <a16:rowId xmlns:a16="http://schemas.microsoft.com/office/drawing/2014/main" val="1404136561"/>
                  </a:ext>
                </a:extLst>
              </a:tr>
              <a:tr h="363010">
                <a:tc>
                  <a:txBody>
                    <a:bodyPr/>
                    <a:lstStyle/>
                    <a:p>
                      <a:r>
                        <a:rPr lang="en-GB" sz="1400" dirty="0"/>
                        <a:t>siege</a:t>
                      </a:r>
                    </a:p>
                  </a:txBody>
                  <a:tcPr/>
                </a:tc>
                <a:tc>
                  <a:txBody>
                    <a:bodyPr/>
                    <a:lstStyle/>
                    <a:p>
                      <a:r>
                        <a:rPr lang="en-GB" sz="1000" b="0" i="0" kern="1200" dirty="0">
                          <a:solidFill>
                            <a:schemeClr val="dk1"/>
                          </a:solidFill>
                          <a:effectLst/>
                          <a:latin typeface="+mn-lt"/>
                          <a:ea typeface="+mn-ea"/>
                          <a:cs typeface="+mn-cs"/>
                        </a:rPr>
                        <a:t>a military blockade of a city, or fortress.</a:t>
                      </a:r>
                      <a:endParaRPr lang="en-GB" sz="1000" dirty="0"/>
                    </a:p>
                  </a:txBody>
                  <a:tcPr/>
                </a:tc>
                <a:extLst>
                  <a:ext uri="{0D108BD9-81ED-4DB2-BD59-A6C34878D82A}">
                    <a16:rowId xmlns:a16="http://schemas.microsoft.com/office/drawing/2014/main" val="1594801785"/>
                  </a:ext>
                </a:extLst>
              </a:tr>
              <a:tr h="753944">
                <a:tc>
                  <a:txBody>
                    <a:bodyPr/>
                    <a:lstStyle/>
                    <a:p>
                      <a:r>
                        <a:rPr lang="en-GB" sz="1400" dirty="0"/>
                        <a:t>trebuchet</a:t>
                      </a:r>
                    </a:p>
                  </a:txBody>
                  <a:tcPr/>
                </a:tc>
                <a:tc>
                  <a:txBody>
                    <a:bodyPr/>
                    <a:lstStyle/>
                    <a:p>
                      <a:r>
                        <a:rPr lang="en-GB" sz="1800" b="0" i="0" kern="1200" dirty="0">
                          <a:solidFill>
                            <a:schemeClr val="dk1"/>
                          </a:solidFill>
                          <a:effectLst/>
                          <a:latin typeface="+mn-lt"/>
                          <a:ea typeface="+mn-ea"/>
                          <a:cs typeface="+mn-cs"/>
                        </a:rPr>
                        <a:t> </a:t>
                      </a:r>
                      <a:r>
                        <a:rPr lang="en-GB" sz="1000" b="0" i="0" kern="1200" dirty="0">
                          <a:solidFill>
                            <a:schemeClr val="dk1"/>
                          </a:solidFill>
                          <a:effectLst/>
                          <a:latin typeface="+mn-lt"/>
                          <a:ea typeface="+mn-ea"/>
                          <a:cs typeface="+mn-cs"/>
                        </a:rPr>
                        <a:t>a kind of catapult that was used to hurl heavy stones or other projectiles during battles in the Middle Ages.</a:t>
                      </a:r>
                      <a:endParaRPr lang="en-GB" sz="1000" dirty="0"/>
                    </a:p>
                  </a:txBody>
                  <a:tcPr/>
                </a:tc>
                <a:extLst>
                  <a:ext uri="{0D108BD9-81ED-4DB2-BD59-A6C34878D82A}">
                    <a16:rowId xmlns:a16="http://schemas.microsoft.com/office/drawing/2014/main" val="395771233"/>
                  </a:ext>
                </a:extLst>
              </a:tr>
            </a:tbl>
          </a:graphicData>
        </a:graphic>
      </p:graphicFrame>
      <p:graphicFrame>
        <p:nvGraphicFramePr>
          <p:cNvPr id="4" name="Table 3">
            <a:extLst>
              <a:ext uri="{FF2B5EF4-FFF2-40B4-BE49-F238E27FC236}">
                <a16:creationId xmlns:a16="http://schemas.microsoft.com/office/drawing/2014/main" id="{7ADA21F2-0A39-4A97-92E7-9A19035A3AEE}"/>
              </a:ext>
            </a:extLst>
          </p:cNvPr>
          <p:cNvGraphicFramePr>
            <a:graphicFrameLocks noGrp="1"/>
          </p:cNvGraphicFramePr>
          <p:nvPr>
            <p:extLst>
              <p:ext uri="{D42A27DB-BD31-4B8C-83A1-F6EECF244321}">
                <p14:modId xmlns:p14="http://schemas.microsoft.com/office/powerpoint/2010/main" val="3421553664"/>
              </p:ext>
            </p:extLst>
          </p:nvPr>
        </p:nvGraphicFramePr>
        <p:xfrm>
          <a:off x="3203848" y="764705"/>
          <a:ext cx="2831976" cy="400602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434966">
                <a:tc>
                  <a:txBody>
                    <a:bodyPr/>
                    <a:lstStyle/>
                    <a:p>
                      <a:pPr algn="ctr"/>
                      <a:r>
                        <a:rPr lang="en-GB" dirty="0"/>
                        <a:t>Key Skills</a:t>
                      </a:r>
                    </a:p>
                  </a:txBody>
                  <a:tcPr/>
                </a:tc>
                <a:extLst>
                  <a:ext uri="{0D108BD9-81ED-4DB2-BD59-A6C34878D82A}">
                    <a16:rowId xmlns:a16="http://schemas.microsoft.com/office/drawing/2014/main" val="10000"/>
                  </a:ext>
                </a:extLst>
              </a:tr>
              <a:tr h="652561">
                <a:tc>
                  <a:txBody>
                    <a:bodyPr/>
                    <a:lstStyle/>
                    <a:p>
                      <a:r>
                        <a:rPr lang="en-GB" sz="1100" dirty="0"/>
                        <a:t>Use</a:t>
                      </a:r>
                      <a:r>
                        <a:rPr lang="en-GB" sz="1100" baseline="0" dirty="0"/>
                        <a:t> research and develop design criteria to inform design of  innovative, functional and appealing products that are fit for purpose, aimed at particular individuals/groups.</a:t>
                      </a:r>
                      <a:endParaRPr lang="en-GB" sz="1100" dirty="0"/>
                    </a:p>
                  </a:txBody>
                  <a:tcPr/>
                </a:tc>
                <a:extLst>
                  <a:ext uri="{0D108BD9-81ED-4DB2-BD59-A6C34878D82A}">
                    <a16:rowId xmlns:a16="http://schemas.microsoft.com/office/drawing/2014/main" val="10001"/>
                  </a:ext>
                </a:extLst>
              </a:tr>
              <a:tr h="367066">
                <a:tc>
                  <a:txBody>
                    <a:bodyPr/>
                    <a:lstStyle/>
                    <a:p>
                      <a:r>
                        <a:rPr lang="en-GB" sz="1100" b="0" i="0" kern="1200" dirty="0">
                          <a:solidFill>
                            <a:schemeClr val="dk1"/>
                          </a:solidFill>
                          <a:effectLst/>
                          <a:latin typeface="+mn-lt"/>
                          <a:ea typeface="+mn-ea"/>
                          <a:cs typeface="+mn-cs"/>
                        </a:rPr>
                        <a:t>Measure, mark out, join, assemble materials and components with accuracy. </a:t>
                      </a:r>
                      <a:endParaRPr lang="en-GB" sz="1100" dirty="0"/>
                    </a:p>
                  </a:txBody>
                  <a:tcPr/>
                </a:tc>
                <a:extLst>
                  <a:ext uri="{0D108BD9-81ED-4DB2-BD59-A6C34878D82A}">
                    <a16:rowId xmlns:a16="http://schemas.microsoft.com/office/drawing/2014/main" val="10002"/>
                  </a:ext>
                </a:extLst>
              </a:tr>
              <a:tr h="509813">
                <a:tc>
                  <a:txBody>
                    <a:bodyPr/>
                    <a:lstStyle/>
                    <a:p>
                      <a:r>
                        <a:rPr lang="en-GB" sz="1100" b="0" i="0" kern="1200" dirty="0">
                          <a:solidFill>
                            <a:schemeClr val="dk1"/>
                          </a:solidFill>
                          <a:effectLst/>
                          <a:latin typeface="+mn-lt"/>
                          <a:ea typeface="+mn-ea"/>
                          <a:cs typeface="+mn-cs"/>
                        </a:rPr>
                        <a:t>Assemble, join, combine materials and components with accuracy and follow safety procedures.</a:t>
                      </a:r>
                      <a:endParaRPr lang="en-GB" sz="1100" dirty="0">
                        <a:solidFill>
                          <a:schemeClr val="tx1"/>
                        </a:solidFill>
                      </a:endParaRPr>
                    </a:p>
                  </a:txBody>
                  <a:tcPr/>
                </a:tc>
                <a:extLst>
                  <a:ext uri="{0D108BD9-81ED-4DB2-BD59-A6C34878D82A}">
                    <a16:rowId xmlns:a16="http://schemas.microsoft.com/office/drawing/2014/main" val="10003"/>
                  </a:ext>
                </a:extLst>
              </a:tr>
              <a:tr h="509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Use</a:t>
                      </a:r>
                      <a:r>
                        <a:rPr lang="en-GB" sz="1100" baseline="0" dirty="0"/>
                        <a:t> a wide range of materials and components (paper, card, cardboard, craft sticks, elastic bands, tape).</a:t>
                      </a:r>
                      <a:endParaRPr lang="en-GB" sz="1100" dirty="0"/>
                    </a:p>
                  </a:txBody>
                  <a:tcPr/>
                </a:tc>
                <a:extLst>
                  <a:ext uri="{0D108BD9-81ED-4DB2-BD59-A6C34878D82A}">
                    <a16:rowId xmlns:a16="http://schemas.microsoft.com/office/drawing/2014/main" val="10004"/>
                  </a:ext>
                </a:extLst>
              </a:tr>
              <a:tr h="380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Understand and use mechanical systems in their products</a:t>
                      </a:r>
                      <a:r>
                        <a:rPr lang="en-GB" sz="1100" baseline="0" dirty="0"/>
                        <a:t> (levers).</a:t>
                      </a:r>
                      <a:endParaRPr lang="en-GB" sz="11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66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Critically evaluate a product to recognise its strengths and to identify areas for development</a:t>
                      </a:r>
                      <a:r>
                        <a:rPr lang="en-GB" sz="1100" baseline="0" dirty="0"/>
                        <a:t> (both their own and others’ work).</a:t>
                      </a:r>
                      <a:endParaRPr lang="en-GB" sz="11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10916373"/>
                  </a:ext>
                </a:extLst>
              </a:tr>
            </a:tbl>
          </a:graphicData>
        </a:graphic>
      </p:graphicFrame>
      <p:graphicFrame>
        <p:nvGraphicFramePr>
          <p:cNvPr id="5" name="Table 4">
            <a:extLst>
              <a:ext uri="{FF2B5EF4-FFF2-40B4-BE49-F238E27FC236}">
                <a16:creationId xmlns:a16="http://schemas.microsoft.com/office/drawing/2014/main" id="{39C7B86A-FF2B-416F-AEC9-A1DD6434B75F}"/>
              </a:ext>
            </a:extLst>
          </p:cNvPr>
          <p:cNvGraphicFramePr>
            <a:graphicFrameLocks noGrp="1"/>
          </p:cNvGraphicFramePr>
          <p:nvPr>
            <p:extLst>
              <p:ext uri="{D42A27DB-BD31-4B8C-83A1-F6EECF244321}">
                <p14:modId xmlns:p14="http://schemas.microsoft.com/office/powerpoint/2010/main" val="4185267107"/>
              </p:ext>
            </p:extLst>
          </p:nvPr>
        </p:nvGraphicFramePr>
        <p:xfrm>
          <a:off x="6084168" y="764704"/>
          <a:ext cx="2831976" cy="539496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315600">
                <a:tc>
                  <a:txBody>
                    <a:bodyPr/>
                    <a:lstStyle/>
                    <a:p>
                      <a:pPr algn="ctr"/>
                      <a:r>
                        <a:rPr lang="en-GB" dirty="0"/>
                        <a:t>Lines of Enquiry</a:t>
                      </a:r>
                    </a:p>
                  </a:txBody>
                  <a:tcPr/>
                </a:tc>
                <a:extLst>
                  <a:ext uri="{0D108BD9-81ED-4DB2-BD59-A6C34878D82A}">
                    <a16:rowId xmlns:a16="http://schemas.microsoft.com/office/drawing/2014/main" val="10000"/>
                  </a:ext>
                </a:extLst>
              </a:tr>
              <a:tr h="370840">
                <a:tc>
                  <a:txBody>
                    <a:bodyPr/>
                    <a:lstStyle/>
                    <a:p>
                      <a:r>
                        <a:rPr lang="en-GB" sz="1400" b="0" i="0" u="none" kern="1200" dirty="0">
                          <a:solidFill>
                            <a:schemeClr val="tx1"/>
                          </a:solidFill>
                          <a:effectLst/>
                          <a:latin typeface="+mn-lt"/>
                          <a:ea typeface="+mn-ea"/>
                          <a:cs typeface="+mn-cs"/>
                        </a:rPr>
                        <a:t>What was the purpose of Medieval siege machines, including the catapult, the ballista and the trebuchet?</a:t>
                      </a:r>
                      <a:endParaRPr lang="en-GB" sz="1400" u="none" dirty="0">
                        <a:solidFill>
                          <a:schemeClr val="tx1"/>
                        </a:solidFill>
                      </a:endParaRPr>
                    </a:p>
                  </a:txBody>
                  <a:tcPr/>
                </a:tc>
                <a:extLst>
                  <a:ext uri="{0D108BD9-81ED-4DB2-BD59-A6C34878D82A}">
                    <a16:rowId xmlns:a16="http://schemas.microsoft.com/office/drawing/2014/main" val="10001"/>
                  </a:ext>
                </a:extLst>
              </a:tr>
              <a:tr h="370840">
                <a:tc>
                  <a:txBody>
                    <a:bodyPr/>
                    <a:lstStyle/>
                    <a:p>
                      <a:r>
                        <a:rPr lang="en-GB" sz="1400" b="0" i="0" kern="1200" dirty="0">
                          <a:solidFill>
                            <a:schemeClr val="dk1"/>
                          </a:solidFill>
                          <a:effectLst/>
                          <a:latin typeface="+mn-lt"/>
                          <a:ea typeface="+mn-ea"/>
                          <a:cs typeface="+mn-cs"/>
                        </a:rPr>
                        <a:t>In what ways can you reinforce and strengthen a 3d framework?</a:t>
                      </a:r>
                      <a:endParaRPr lang="en-GB" sz="1400" dirty="0">
                        <a:latin typeface="+mn-lt"/>
                      </a:endParaRPr>
                    </a:p>
                  </a:txBody>
                  <a:tcPr/>
                </a:tc>
                <a:extLst>
                  <a:ext uri="{0D108BD9-81ED-4DB2-BD59-A6C34878D82A}">
                    <a16:rowId xmlns:a16="http://schemas.microsoft.com/office/drawing/2014/main" val="10002"/>
                  </a:ext>
                </a:extLst>
              </a:tr>
              <a:tr h="370840">
                <a:tc>
                  <a:txBody>
                    <a:bodyPr/>
                    <a:lstStyle/>
                    <a:p>
                      <a:r>
                        <a:rPr lang="en-GB" sz="1400" b="0" i="0" kern="1200" dirty="0">
                          <a:solidFill>
                            <a:schemeClr val="dk1"/>
                          </a:solidFill>
                          <a:effectLst/>
                          <a:latin typeface="+mn-lt"/>
                          <a:ea typeface="+mn-ea"/>
                          <a:cs typeface="+mn-cs"/>
                        </a:rPr>
                        <a:t>How can mechanical systems such as levers, cams, pulleys or gears create movement?</a:t>
                      </a:r>
                      <a:endParaRPr lang="en-GB" sz="1400" dirty="0">
                        <a:latin typeface="+mn-lt"/>
                      </a:endParaRPr>
                    </a:p>
                  </a:txBody>
                  <a:tcPr/>
                </a:tc>
                <a:extLst>
                  <a:ext uri="{0D108BD9-81ED-4DB2-BD59-A6C34878D82A}">
                    <a16:rowId xmlns:a16="http://schemas.microsoft.com/office/drawing/2014/main" val="10003"/>
                  </a:ext>
                </a:extLst>
              </a:tr>
              <a:tr h="251544">
                <a:tc>
                  <a:txBody>
                    <a:bodyPr/>
                    <a:lstStyle/>
                    <a:p>
                      <a:r>
                        <a:rPr lang="en-GB" sz="1400" dirty="0">
                          <a:latin typeface="+mn-lt"/>
                        </a:rPr>
                        <a:t>How does choosing the correct tools</a:t>
                      </a:r>
                      <a:r>
                        <a:rPr lang="en-GB" sz="1400" baseline="0" dirty="0">
                          <a:latin typeface="+mn-lt"/>
                        </a:rPr>
                        <a:t> and using them appropriately help to develop effective techniques?</a:t>
                      </a:r>
                      <a:endParaRPr lang="en-GB" sz="1400" dirty="0">
                        <a:latin typeface="+mn-lt"/>
                      </a:endParaRPr>
                    </a:p>
                  </a:txBody>
                  <a:tcPr/>
                </a:tc>
                <a:extLst>
                  <a:ext uri="{0D108BD9-81ED-4DB2-BD59-A6C34878D82A}">
                    <a16:rowId xmlns:a16="http://schemas.microsoft.com/office/drawing/2014/main" val="10004"/>
                  </a:ext>
                </a:extLst>
              </a:tr>
              <a:tr h="251544">
                <a:tc>
                  <a:txBody>
                    <a:bodyPr/>
                    <a:lstStyle/>
                    <a:p>
                      <a:r>
                        <a:rPr lang="en-GB" sz="1400" dirty="0">
                          <a:latin typeface="+mn-lt"/>
                        </a:rPr>
                        <a:t>How does exploring</a:t>
                      </a:r>
                      <a:r>
                        <a:rPr lang="en-GB" sz="1400" baseline="0" dirty="0">
                          <a:latin typeface="+mn-lt"/>
                        </a:rPr>
                        <a:t> different materials and identifying which one(s) best fit the purpose lead to a more effective outcome?</a:t>
                      </a:r>
                      <a:endParaRPr lang="en-GB" sz="1400" dirty="0">
                        <a:latin typeface="+mn-lt"/>
                      </a:endParaRPr>
                    </a:p>
                  </a:txBody>
                  <a:tcPr/>
                </a:tc>
                <a:extLst>
                  <a:ext uri="{0D108BD9-81ED-4DB2-BD59-A6C34878D82A}">
                    <a16:rowId xmlns:a16="http://schemas.microsoft.com/office/drawing/2014/main" val="2816518213"/>
                  </a:ext>
                </a:extLst>
              </a:tr>
              <a:tr h="251544">
                <a:tc>
                  <a:txBody>
                    <a:bodyPr/>
                    <a:lstStyle/>
                    <a:p>
                      <a:r>
                        <a:rPr lang="en-GB" sz="1400" dirty="0">
                          <a:latin typeface="+mn-lt"/>
                        </a:rPr>
                        <a:t>How can celebrating</a:t>
                      </a:r>
                      <a:r>
                        <a:rPr lang="en-GB" sz="1400" baseline="0" dirty="0">
                          <a:latin typeface="+mn-lt"/>
                        </a:rPr>
                        <a:t> what has gone well and recognising what has not gone well enable us to make improvements to our work?</a:t>
                      </a:r>
                    </a:p>
                    <a:p>
                      <a:endParaRPr lang="en-GB" sz="1400" dirty="0">
                        <a:latin typeface="+mn-lt"/>
                      </a:endParaRPr>
                    </a:p>
                  </a:txBody>
                  <a:tcPr/>
                </a:tc>
                <a:extLst>
                  <a:ext uri="{0D108BD9-81ED-4DB2-BD59-A6C34878D82A}">
                    <a16:rowId xmlns:a16="http://schemas.microsoft.com/office/drawing/2014/main" val="4044432758"/>
                  </a:ext>
                </a:extLst>
              </a:tr>
            </a:tbl>
          </a:graphicData>
        </a:graphic>
      </p:graphicFrame>
      <p:pic>
        <p:nvPicPr>
          <p:cNvPr id="6" name="Picture 5">
            <a:extLst>
              <a:ext uri="{FF2B5EF4-FFF2-40B4-BE49-F238E27FC236}">
                <a16:creationId xmlns:a16="http://schemas.microsoft.com/office/drawing/2014/main" id="{E1ABF6BD-9CB8-42D3-B385-D8EAC85BAABE}"/>
              </a:ext>
            </a:extLst>
          </p:cNvPr>
          <p:cNvPicPr>
            <a:picLocks noChangeAspect="1"/>
          </p:cNvPicPr>
          <p:nvPr/>
        </p:nvPicPr>
        <p:blipFill>
          <a:blip r:embed="rId2"/>
          <a:stretch>
            <a:fillRect/>
          </a:stretch>
        </p:blipFill>
        <p:spPr>
          <a:xfrm>
            <a:off x="3220720" y="4941168"/>
            <a:ext cx="2798231" cy="1502754"/>
          </a:xfrm>
          <a:prstGeom prst="rect">
            <a:avLst/>
          </a:prstGeom>
        </p:spPr>
      </p:pic>
    </p:spTree>
    <p:extLst>
      <p:ext uri="{BB962C8B-B14F-4D97-AF65-F5344CB8AC3E}">
        <p14:creationId xmlns:p14="http://schemas.microsoft.com/office/powerpoint/2010/main" val="311783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66317D0-B68A-47D2-902D-219496699A91}"/>
              </a:ext>
            </a:extLst>
          </p:cNvPr>
          <p:cNvSpPr txBox="1">
            <a:spLocks noChangeArrowheads="1"/>
          </p:cNvSpPr>
          <p:nvPr/>
        </p:nvSpPr>
        <p:spPr>
          <a:xfrm>
            <a:off x="899592" y="87032"/>
            <a:ext cx="7886700" cy="492125"/>
          </a:xfrm>
          <a:prstGeom prst="rect">
            <a:avLst/>
          </a:prstGeom>
        </p:spPr>
        <p:txBody>
          <a:bodyPr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000" b="1" dirty="0">
                <a:solidFill>
                  <a:schemeClr val="accent2">
                    <a:lumMod val="75000"/>
                  </a:schemeClr>
                </a:solidFill>
                <a:latin typeface="Century Gothic" panose="020B0502020202020204" pitchFamily="34" charset="0"/>
              </a:rPr>
              <a:t> </a:t>
            </a:r>
          </a:p>
        </p:txBody>
      </p:sp>
      <p:sp>
        <p:nvSpPr>
          <p:cNvPr id="4" name="Title 1">
            <a:extLst>
              <a:ext uri="{FF2B5EF4-FFF2-40B4-BE49-F238E27FC236}">
                <a16:creationId xmlns:a16="http://schemas.microsoft.com/office/drawing/2014/main" id="{F2456F9A-1898-445C-B4A0-29AD2918089E}"/>
              </a:ext>
            </a:extLst>
          </p:cNvPr>
          <p:cNvSpPr txBox="1">
            <a:spLocks noChangeArrowheads="1"/>
          </p:cNvSpPr>
          <p:nvPr/>
        </p:nvSpPr>
        <p:spPr>
          <a:xfrm>
            <a:off x="688689" y="87031"/>
            <a:ext cx="8017123" cy="492125"/>
          </a:xfrm>
          <a:prstGeom prst="rect">
            <a:avLst/>
          </a:prstGeom>
        </p:spPr>
        <p:txBody>
          <a:bodyPr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000" b="1" dirty="0">
                <a:solidFill>
                  <a:schemeClr val="accent2">
                    <a:lumMod val="75000"/>
                  </a:schemeClr>
                </a:solidFill>
                <a:latin typeface="Century Gothic" panose="020B0502020202020204" pitchFamily="34" charset="0"/>
              </a:rPr>
              <a:t>Year 5: FRENCH - </a:t>
            </a:r>
            <a:r>
              <a:rPr lang="en-GB" altLang="en-US" sz="2000" b="1" dirty="0" err="1">
                <a:solidFill>
                  <a:schemeClr val="accent2">
                    <a:lumMod val="75000"/>
                  </a:schemeClr>
                </a:solidFill>
                <a:latin typeface="Century Gothic" panose="020B0502020202020204" pitchFamily="34" charset="0"/>
              </a:rPr>
              <a:t>Quel</a:t>
            </a:r>
            <a:r>
              <a:rPr lang="en-GB" altLang="en-US" sz="2000" b="1" dirty="0">
                <a:solidFill>
                  <a:schemeClr val="accent2">
                    <a:lumMod val="75000"/>
                  </a:schemeClr>
                </a:solidFill>
                <a:latin typeface="Century Gothic" panose="020B0502020202020204" pitchFamily="34" charset="0"/>
              </a:rPr>
              <a:t> temps fait-it? (What’s the weather like?)   </a:t>
            </a:r>
          </a:p>
        </p:txBody>
      </p:sp>
      <p:graphicFrame>
        <p:nvGraphicFramePr>
          <p:cNvPr id="5" name="Table 4">
            <a:extLst>
              <a:ext uri="{FF2B5EF4-FFF2-40B4-BE49-F238E27FC236}">
                <a16:creationId xmlns:a16="http://schemas.microsoft.com/office/drawing/2014/main" id="{46AC2896-F06F-4B35-879D-4A16202AE8C1}"/>
              </a:ext>
            </a:extLst>
          </p:cNvPr>
          <p:cNvGraphicFramePr>
            <a:graphicFrameLocks noGrp="1"/>
          </p:cNvGraphicFramePr>
          <p:nvPr>
            <p:extLst>
              <p:ext uri="{D42A27DB-BD31-4B8C-83A1-F6EECF244321}">
                <p14:modId xmlns:p14="http://schemas.microsoft.com/office/powerpoint/2010/main" val="2344772870"/>
              </p:ext>
            </p:extLst>
          </p:nvPr>
        </p:nvGraphicFramePr>
        <p:xfrm>
          <a:off x="163436" y="692732"/>
          <a:ext cx="3555608" cy="4397362"/>
        </p:xfrm>
        <a:graphic>
          <a:graphicData uri="http://schemas.openxmlformats.org/drawingml/2006/table">
            <a:tbl>
              <a:tblPr firstRow="1" bandRow="1">
                <a:tableStyleId>{5C22544A-7EE6-4342-B048-85BDC9FD1C3A}</a:tableStyleId>
              </a:tblPr>
              <a:tblGrid>
                <a:gridCol w="1768997">
                  <a:extLst>
                    <a:ext uri="{9D8B030D-6E8A-4147-A177-3AD203B41FA5}">
                      <a16:colId xmlns:a16="http://schemas.microsoft.com/office/drawing/2014/main" val="20000"/>
                    </a:ext>
                  </a:extLst>
                </a:gridCol>
                <a:gridCol w="1786611">
                  <a:extLst>
                    <a:ext uri="{9D8B030D-6E8A-4147-A177-3AD203B41FA5}">
                      <a16:colId xmlns:a16="http://schemas.microsoft.com/office/drawing/2014/main" val="20001"/>
                    </a:ext>
                  </a:extLst>
                </a:gridCol>
              </a:tblGrid>
              <a:tr h="313042">
                <a:tc gridSpan="2">
                  <a:txBody>
                    <a:bodyPr/>
                    <a:lstStyle/>
                    <a:p>
                      <a:pPr algn="ctr"/>
                      <a:r>
                        <a:rPr lang="en-GB" sz="1200" dirty="0"/>
                        <a:t>Subject Specific Vocabulary </a:t>
                      </a:r>
                    </a:p>
                  </a:txBody>
                  <a:tcPr>
                    <a:solidFill>
                      <a:schemeClr val="accent2">
                        <a:lumMod val="75000"/>
                      </a:schemeClr>
                    </a:solidFill>
                  </a:tcPr>
                </a:tc>
                <a:tc hMerge="1">
                  <a:txBody>
                    <a:bodyPr/>
                    <a:lstStyle/>
                    <a:p>
                      <a:pPr algn="ctr"/>
                      <a:endParaRPr lang="en-GB" dirty="0"/>
                    </a:p>
                  </a:txBody>
                  <a:tcPr/>
                </a:tc>
                <a:extLst>
                  <a:ext uri="{0D108BD9-81ED-4DB2-BD59-A6C34878D82A}">
                    <a16:rowId xmlns:a16="http://schemas.microsoft.com/office/drawing/2014/main" val="10000"/>
                  </a:ext>
                </a:extLst>
              </a:tr>
              <a:tr h="275346">
                <a:tc>
                  <a:txBody>
                    <a:bodyPr/>
                    <a:lstStyle/>
                    <a:p>
                      <a:r>
                        <a:rPr lang="en-GB" sz="1600" dirty="0">
                          <a:latin typeface="Century Gothic" panose="020B0502020202020204" pitchFamily="34" charset="0"/>
                        </a:rPr>
                        <a:t>Il </a:t>
                      </a:r>
                      <a:r>
                        <a:rPr lang="en-GB" sz="1600" dirty="0" err="1">
                          <a:latin typeface="Century Gothic" panose="020B0502020202020204" pitchFamily="34" charset="0"/>
                        </a:rPr>
                        <a:t>pleut</a:t>
                      </a:r>
                      <a:endParaRPr lang="en-GB" sz="1600" dirty="0">
                        <a:latin typeface="Century Gothic" panose="020B0502020202020204" pitchFamily="34" charset="0"/>
                      </a:endParaRPr>
                    </a:p>
                  </a:txBody>
                  <a:tcPr>
                    <a:solidFill>
                      <a:schemeClr val="accent2">
                        <a:lumMod val="40000"/>
                        <a:lumOff val="60000"/>
                      </a:schemeClr>
                    </a:solidFill>
                  </a:tcPr>
                </a:tc>
                <a:tc>
                  <a:txBody>
                    <a:bodyPr/>
                    <a:lstStyle/>
                    <a:p>
                      <a:r>
                        <a:rPr lang="en-GB" sz="1600" dirty="0">
                          <a:latin typeface="Century Gothic" panose="020B0502020202020204" pitchFamily="34" charset="0"/>
                        </a:rPr>
                        <a:t>It’s raining</a:t>
                      </a:r>
                    </a:p>
                  </a:txBody>
                  <a:tcPr>
                    <a:solidFill>
                      <a:schemeClr val="accent2">
                        <a:lumMod val="40000"/>
                        <a:lumOff val="60000"/>
                      </a:schemeClr>
                    </a:solidFill>
                  </a:tcPr>
                </a:tc>
                <a:extLst>
                  <a:ext uri="{0D108BD9-81ED-4DB2-BD59-A6C34878D82A}">
                    <a16:rowId xmlns:a16="http://schemas.microsoft.com/office/drawing/2014/main" val="10001"/>
                  </a:ext>
                </a:extLst>
              </a:tr>
              <a:tr h="275346">
                <a:tc>
                  <a:txBody>
                    <a:bodyPr/>
                    <a:lstStyle/>
                    <a:p>
                      <a:r>
                        <a:rPr lang="en-GB" sz="1600" dirty="0">
                          <a:latin typeface="Century Gothic" panose="020B0502020202020204" pitchFamily="34" charset="0"/>
                        </a:rPr>
                        <a:t>Il </a:t>
                      </a:r>
                      <a:r>
                        <a:rPr lang="en-GB" sz="1600" dirty="0" err="1">
                          <a:latin typeface="Century Gothic" panose="020B0502020202020204" pitchFamily="34" charset="0"/>
                        </a:rPr>
                        <a:t>neige</a:t>
                      </a:r>
                      <a:endParaRPr lang="en-GB" sz="1600" dirty="0">
                        <a:latin typeface="Century Gothic" panose="020B0502020202020204" pitchFamily="34" charset="0"/>
                      </a:endParaRPr>
                    </a:p>
                  </a:txBody>
                  <a:tcPr>
                    <a:solidFill>
                      <a:schemeClr val="accent2">
                        <a:lumMod val="40000"/>
                        <a:lumOff val="60000"/>
                      </a:schemeClr>
                    </a:solidFill>
                  </a:tcPr>
                </a:tc>
                <a:tc>
                  <a:txBody>
                    <a:bodyPr/>
                    <a:lstStyle/>
                    <a:p>
                      <a:r>
                        <a:rPr lang="en-GB" sz="1600" dirty="0">
                          <a:latin typeface="Century Gothic" panose="020B0502020202020204" pitchFamily="34" charset="0"/>
                        </a:rPr>
                        <a:t>It’s snowing</a:t>
                      </a:r>
                    </a:p>
                  </a:txBody>
                  <a:tcPr>
                    <a:solidFill>
                      <a:schemeClr val="accent2">
                        <a:lumMod val="40000"/>
                        <a:lumOff val="60000"/>
                      </a:schemeClr>
                    </a:solidFill>
                  </a:tcPr>
                </a:tc>
                <a:extLst>
                  <a:ext uri="{0D108BD9-81ED-4DB2-BD59-A6C34878D82A}">
                    <a16:rowId xmlns:a16="http://schemas.microsoft.com/office/drawing/2014/main" val="10002"/>
                  </a:ext>
                </a:extLst>
              </a:tr>
              <a:tr h="275346">
                <a:tc>
                  <a:txBody>
                    <a:bodyPr/>
                    <a:lstStyle/>
                    <a:p>
                      <a:r>
                        <a:rPr lang="en-GB" sz="1600" dirty="0">
                          <a:latin typeface="Century Gothic" panose="020B0502020202020204" pitchFamily="34" charset="0"/>
                        </a:rPr>
                        <a:t>Il y a du soleil</a:t>
                      </a:r>
                    </a:p>
                  </a:txBody>
                  <a:tcPr>
                    <a:solidFill>
                      <a:schemeClr val="accent2">
                        <a:lumMod val="40000"/>
                        <a:lumOff val="60000"/>
                      </a:schemeClr>
                    </a:solidFill>
                  </a:tcPr>
                </a:tc>
                <a:tc>
                  <a:txBody>
                    <a:bodyPr/>
                    <a:lstStyle/>
                    <a:p>
                      <a:r>
                        <a:rPr lang="en-GB" sz="1600" dirty="0">
                          <a:latin typeface="Century Gothic" panose="020B0502020202020204" pitchFamily="34" charset="0"/>
                        </a:rPr>
                        <a:t>It’s sunny</a:t>
                      </a:r>
                    </a:p>
                  </a:txBody>
                  <a:tcPr>
                    <a:solidFill>
                      <a:schemeClr val="accent2">
                        <a:lumMod val="40000"/>
                        <a:lumOff val="60000"/>
                      </a:schemeClr>
                    </a:solidFill>
                  </a:tcPr>
                </a:tc>
                <a:extLst>
                  <a:ext uri="{0D108BD9-81ED-4DB2-BD59-A6C34878D82A}">
                    <a16:rowId xmlns:a16="http://schemas.microsoft.com/office/drawing/2014/main" val="10003"/>
                  </a:ext>
                </a:extLst>
              </a:tr>
              <a:tr h="275346">
                <a:tc>
                  <a:txBody>
                    <a:bodyPr/>
                    <a:lstStyle/>
                    <a:p>
                      <a:r>
                        <a:rPr lang="en-GB" sz="1600" dirty="0">
                          <a:latin typeface="Century Gothic" panose="020B0502020202020204" pitchFamily="34" charset="0"/>
                        </a:rPr>
                        <a:t>Il y a du vent</a:t>
                      </a:r>
                    </a:p>
                  </a:txBody>
                  <a:tcPr>
                    <a:solidFill>
                      <a:schemeClr val="accent2">
                        <a:lumMod val="40000"/>
                        <a:lumOff val="60000"/>
                      </a:schemeClr>
                    </a:solidFill>
                  </a:tcPr>
                </a:tc>
                <a:tc>
                  <a:txBody>
                    <a:bodyPr/>
                    <a:lstStyle/>
                    <a:p>
                      <a:r>
                        <a:rPr lang="en-GB" sz="1600" dirty="0">
                          <a:latin typeface="Century Gothic" panose="020B0502020202020204" pitchFamily="34" charset="0"/>
                        </a:rPr>
                        <a:t>It’s windy</a:t>
                      </a:r>
                    </a:p>
                  </a:txBody>
                  <a:tcPr>
                    <a:solidFill>
                      <a:schemeClr val="accent2">
                        <a:lumMod val="40000"/>
                        <a:lumOff val="60000"/>
                      </a:schemeClr>
                    </a:solidFill>
                  </a:tcPr>
                </a:tc>
                <a:extLst>
                  <a:ext uri="{0D108BD9-81ED-4DB2-BD59-A6C34878D82A}">
                    <a16:rowId xmlns:a16="http://schemas.microsoft.com/office/drawing/2014/main" val="210563210"/>
                  </a:ext>
                </a:extLst>
              </a:tr>
              <a:tr h="275346">
                <a:tc>
                  <a:txBody>
                    <a:bodyPr/>
                    <a:lstStyle/>
                    <a:p>
                      <a:r>
                        <a:rPr lang="en-GB" sz="1600" dirty="0">
                          <a:latin typeface="Century Gothic" panose="020B0502020202020204" pitchFamily="34" charset="0"/>
                        </a:rPr>
                        <a:t>Il y a un </a:t>
                      </a:r>
                      <a:r>
                        <a:rPr lang="en-GB" sz="1600" dirty="0" err="1">
                          <a:latin typeface="Century Gothic" panose="020B0502020202020204" pitchFamily="34" charset="0"/>
                        </a:rPr>
                        <a:t>orage</a:t>
                      </a:r>
                      <a:endParaRPr lang="en-GB" sz="1600" dirty="0">
                        <a:latin typeface="Century Gothic" panose="020B0502020202020204" pitchFamily="34" charset="0"/>
                      </a:endParaRPr>
                    </a:p>
                  </a:txBody>
                  <a:tcPr>
                    <a:solidFill>
                      <a:schemeClr val="accent2">
                        <a:lumMod val="40000"/>
                        <a:lumOff val="60000"/>
                      </a:schemeClr>
                    </a:solidFill>
                  </a:tcPr>
                </a:tc>
                <a:tc>
                  <a:txBody>
                    <a:bodyPr/>
                    <a:lstStyle/>
                    <a:p>
                      <a:r>
                        <a:rPr lang="en-GB" sz="1600" dirty="0">
                          <a:latin typeface="Century Gothic" panose="020B0502020202020204" pitchFamily="34" charset="0"/>
                        </a:rPr>
                        <a:t>It’s stormy</a:t>
                      </a:r>
                    </a:p>
                  </a:txBody>
                  <a:tcPr>
                    <a:solidFill>
                      <a:schemeClr val="accent2">
                        <a:lumMod val="40000"/>
                        <a:lumOff val="60000"/>
                      </a:schemeClr>
                    </a:solidFill>
                  </a:tcPr>
                </a:tc>
                <a:extLst>
                  <a:ext uri="{0D108BD9-81ED-4DB2-BD59-A6C34878D82A}">
                    <a16:rowId xmlns:a16="http://schemas.microsoft.com/office/drawing/2014/main" val="1941846714"/>
                  </a:ext>
                </a:extLst>
              </a:tr>
              <a:tr h="275346">
                <a:tc>
                  <a:txBody>
                    <a:bodyPr/>
                    <a:lstStyle/>
                    <a:p>
                      <a:r>
                        <a:rPr lang="en-GB" sz="1600" dirty="0">
                          <a:latin typeface="Century Gothic" panose="020B0502020202020204" pitchFamily="34" charset="0"/>
                        </a:rPr>
                        <a:t>Il fait beau</a:t>
                      </a:r>
                    </a:p>
                  </a:txBody>
                  <a:tcPr>
                    <a:solidFill>
                      <a:schemeClr val="accent2">
                        <a:lumMod val="40000"/>
                        <a:lumOff val="60000"/>
                      </a:schemeClr>
                    </a:solidFill>
                  </a:tcPr>
                </a:tc>
                <a:tc>
                  <a:txBody>
                    <a:bodyPr/>
                    <a:lstStyle/>
                    <a:p>
                      <a:r>
                        <a:rPr lang="en-GB" sz="1600" dirty="0">
                          <a:latin typeface="Century Gothic" panose="020B0502020202020204" pitchFamily="34" charset="0"/>
                        </a:rPr>
                        <a:t>The weather is fine</a:t>
                      </a:r>
                    </a:p>
                  </a:txBody>
                  <a:tcPr>
                    <a:solidFill>
                      <a:schemeClr val="accent2">
                        <a:lumMod val="40000"/>
                        <a:lumOff val="60000"/>
                      </a:schemeClr>
                    </a:solidFill>
                  </a:tcPr>
                </a:tc>
                <a:extLst>
                  <a:ext uri="{0D108BD9-81ED-4DB2-BD59-A6C34878D82A}">
                    <a16:rowId xmlns:a16="http://schemas.microsoft.com/office/drawing/2014/main" val="2095660163"/>
                  </a:ext>
                </a:extLst>
              </a:tr>
              <a:tr h="275346">
                <a:tc>
                  <a:txBody>
                    <a:bodyPr/>
                    <a:lstStyle/>
                    <a:p>
                      <a:r>
                        <a:rPr lang="en-GB" sz="1600" dirty="0">
                          <a:latin typeface="Century Gothic" panose="020B0502020202020204" pitchFamily="34" charset="0"/>
                        </a:rPr>
                        <a:t>Il fait </a:t>
                      </a:r>
                      <a:r>
                        <a:rPr lang="en-GB" sz="1600" dirty="0" err="1">
                          <a:latin typeface="Century Gothic" panose="020B0502020202020204" pitchFamily="34" charset="0"/>
                        </a:rPr>
                        <a:t>mauvais</a:t>
                      </a:r>
                      <a:endParaRPr lang="en-GB" sz="1600" dirty="0">
                        <a:latin typeface="Century Gothic" panose="020B0502020202020204" pitchFamily="34" charset="0"/>
                      </a:endParaRPr>
                    </a:p>
                  </a:txBody>
                  <a:tcPr>
                    <a:solidFill>
                      <a:schemeClr val="accent2">
                        <a:lumMod val="40000"/>
                        <a:lumOff val="60000"/>
                      </a:schemeClr>
                    </a:solidFill>
                  </a:tcPr>
                </a:tc>
                <a:tc>
                  <a:txBody>
                    <a:bodyPr/>
                    <a:lstStyle/>
                    <a:p>
                      <a:r>
                        <a:rPr lang="en-GB" sz="1600" dirty="0">
                          <a:latin typeface="Century Gothic" panose="020B0502020202020204" pitchFamily="34" charset="0"/>
                        </a:rPr>
                        <a:t>The weather is bad</a:t>
                      </a:r>
                    </a:p>
                  </a:txBody>
                  <a:tcPr>
                    <a:solidFill>
                      <a:schemeClr val="accent2">
                        <a:lumMod val="40000"/>
                        <a:lumOff val="60000"/>
                      </a:schemeClr>
                    </a:solidFill>
                  </a:tcPr>
                </a:tc>
                <a:extLst>
                  <a:ext uri="{0D108BD9-81ED-4DB2-BD59-A6C34878D82A}">
                    <a16:rowId xmlns:a16="http://schemas.microsoft.com/office/drawing/2014/main" val="1288807997"/>
                  </a:ext>
                </a:extLst>
              </a:tr>
              <a:tr h="275346">
                <a:tc>
                  <a:txBody>
                    <a:bodyPr/>
                    <a:lstStyle/>
                    <a:p>
                      <a:r>
                        <a:rPr lang="en-GB" sz="1600" dirty="0">
                          <a:latin typeface="Century Gothic" panose="020B0502020202020204" pitchFamily="34" charset="0"/>
                        </a:rPr>
                        <a:t>Il fait </a:t>
                      </a:r>
                      <a:r>
                        <a:rPr lang="en-GB" sz="1600" dirty="0" err="1">
                          <a:latin typeface="Century Gothic" panose="020B0502020202020204" pitchFamily="34" charset="0"/>
                        </a:rPr>
                        <a:t>froid</a:t>
                      </a:r>
                      <a:endParaRPr lang="en-GB" sz="1600" dirty="0">
                        <a:latin typeface="Century Gothic" panose="020B0502020202020204" pitchFamily="34" charset="0"/>
                      </a:endParaRPr>
                    </a:p>
                  </a:txBody>
                  <a:tcPr>
                    <a:solidFill>
                      <a:schemeClr val="accent2">
                        <a:lumMod val="40000"/>
                        <a:lumOff val="60000"/>
                      </a:schemeClr>
                    </a:solidFill>
                  </a:tcPr>
                </a:tc>
                <a:tc>
                  <a:txBody>
                    <a:bodyPr/>
                    <a:lstStyle/>
                    <a:p>
                      <a:r>
                        <a:rPr lang="en-GB" sz="1600" dirty="0">
                          <a:latin typeface="Century Gothic" panose="020B0502020202020204" pitchFamily="34" charset="0"/>
                        </a:rPr>
                        <a:t>It’s cold</a:t>
                      </a:r>
                    </a:p>
                  </a:txBody>
                  <a:tcPr>
                    <a:solidFill>
                      <a:schemeClr val="accent2">
                        <a:lumMod val="40000"/>
                        <a:lumOff val="60000"/>
                      </a:schemeClr>
                    </a:solidFill>
                  </a:tcPr>
                </a:tc>
                <a:extLst>
                  <a:ext uri="{0D108BD9-81ED-4DB2-BD59-A6C34878D82A}">
                    <a16:rowId xmlns:a16="http://schemas.microsoft.com/office/drawing/2014/main" val="938390638"/>
                  </a:ext>
                </a:extLst>
              </a:tr>
              <a:tr h="275346">
                <a:tc>
                  <a:txBody>
                    <a:bodyPr/>
                    <a:lstStyle/>
                    <a:p>
                      <a:r>
                        <a:rPr lang="en-GB" sz="1600" dirty="0">
                          <a:latin typeface="Century Gothic" panose="020B0502020202020204" pitchFamily="34" charset="0"/>
                        </a:rPr>
                        <a:t>Il fait </a:t>
                      </a:r>
                      <a:r>
                        <a:rPr lang="en-GB" sz="1600" dirty="0" err="1">
                          <a:latin typeface="Century Gothic" panose="020B0502020202020204" pitchFamily="34" charset="0"/>
                        </a:rPr>
                        <a:t>chaud</a:t>
                      </a:r>
                      <a:endParaRPr lang="en-GB" sz="1600" dirty="0">
                        <a:latin typeface="Century Gothic" panose="020B0502020202020204" pitchFamily="34" charset="0"/>
                      </a:endParaRPr>
                    </a:p>
                  </a:txBody>
                  <a:tcPr>
                    <a:solidFill>
                      <a:schemeClr val="accent2">
                        <a:lumMod val="40000"/>
                        <a:lumOff val="60000"/>
                      </a:schemeClr>
                    </a:solidFill>
                  </a:tcPr>
                </a:tc>
                <a:tc>
                  <a:txBody>
                    <a:bodyPr/>
                    <a:lstStyle/>
                    <a:p>
                      <a:r>
                        <a:rPr lang="en-GB" sz="1600" dirty="0">
                          <a:latin typeface="Century Gothic" panose="020B0502020202020204" pitchFamily="34" charset="0"/>
                        </a:rPr>
                        <a:t>It’s warm</a:t>
                      </a:r>
                    </a:p>
                  </a:txBody>
                  <a:tcPr>
                    <a:solidFill>
                      <a:schemeClr val="accent2">
                        <a:lumMod val="40000"/>
                        <a:lumOff val="60000"/>
                      </a:schemeClr>
                    </a:solidFill>
                  </a:tcPr>
                </a:tc>
                <a:extLst>
                  <a:ext uri="{0D108BD9-81ED-4DB2-BD59-A6C34878D82A}">
                    <a16:rowId xmlns:a16="http://schemas.microsoft.com/office/drawing/2014/main" val="1577233128"/>
                  </a:ext>
                </a:extLst>
              </a:tr>
              <a:tr h="275346">
                <a:tc>
                  <a:txBody>
                    <a:bodyPr/>
                    <a:lstStyle/>
                    <a:p>
                      <a:r>
                        <a:rPr lang="en-GB" sz="1600" dirty="0" err="1">
                          <a:latin typeface="Century Gothic" panose="020B0502020202020204" pitchFamily="34" charset="0"/>
                        </a:rPr>
                        <a:t>Quel</a:t>
                      </a:r>
                      <a:r>
                        <a:rPr lang="en-GB" sz="1600" dirty="0">
                          <a:latin typeface="Century Gothic" panose="020B0502020202020204" pitchFamily="34" charset="0"/>
                        </a:rPr>
                        <a:t> temps fait-</a:t>
                      </a:r>
                      <a:r>
                        <a:rPr lang="en-GB" sz="1600" dirty="0" err="1">
                          <a:latin typeface="Century Gothic" panose="020B0502020202020204" pitchFamily="34" charset="0"/>
                        </a:rPr>
                        <a:t>il</a:t>
                      </a:r>
                      <a:r>
                        <a:rPr lang="en-GB" sz="1600" dirty="0">
                          <a:latin typeface="Century Gothic" panose="020B0502020202020204" pitchFamily="34" charset="0"/>
                        </a:rPr>
                        <a:t>?</a:t>
                      </a:r>
                    </a:p>
                  </a:txBody>
                  <a:tcPr>
                    <a:solidFill>
                      <a:schemeClr val="accent2">
                        <a:lumMod val="40000"/>
                        <a:lumOff val="60000"/>
                      </a:schemeClr>
                    </a:solidFill>
                  </a:tcPr>
                </a:tc>
                <a:tc>
                  <a:txBody>
                    <a:bodyPr/>
                    <a:lstStyle/>
                    <a:p>
                      <a:r>
                        <a:rPr lang="en-GB" sz="1600" dirty="0">
                          <a:latin typeface="Century Gothic" panose="020B0502020202020204" pitchFamily="34" charset="0"/>
                        </a:rPr>
                        <a:t>What’s the weather like?</a:t>
                      </a:r>
                    </a:p>
                  </a:txBody>
                  <a:tcPr>
                    <a:solidFill>
                      <a:schemeClr val="accent2">
                        <a:lumMod val="40000"/>
                        <a:lumOff val="60000"/>
                      </a:schemeClr>
                    </a:solidFill>
                  </a:tcPr>
                </a:tc>
                <a:extLst>
                  <a:ext uri="{0D108BD9-81ED-4DB2-BD59-A6C34878D82A}">
                    <a16:rowId xmlns:a16="http://schemas.microsoft.com/office/drawing/2014/main" val="2127483221"/>
                  </a:ext>
                </a:extLst>
              </a:tr>
            </a:tbl>
          </a:graphicData>
        </a:graphic>
      </p:graphicFrame>
      <p:graphicFrame>
        <p:nvGraphicFramePr>
          <p:cNvPr id="6" name="Table 5">
            <a:extLst>
              <a:ext uri="{FF2B5EF4-FFF2-40B4-BE49-F238E27FC236}">
                <a16:creationId xmlns:a16="http://schemas.microsoft.com/office/drawing/2014/main" id="{3E063FE8-F1AD-4745-9769-CF7D5BE7B3AA}"/>
              </a:ext>
            </a:extLst>
          </p:cNvPr>
          <p:cNvGraphicFramePr>
            <a:graphicFrameLocks noGrp="1"/>
          </p:cNvGraphicFramePr>
          <p:nvPr>
            <p:extLst>
              <p:ext uri="{D42A27DB-BD31-4B8C-83A1-F6EECF244321}">
                <p14:modId xmlns:p14="http://schemas.microsoft.com/office/powerpoint/2010/main" val="1712134478"/>
              </p:ext>
            </p:extLst>
          </p:nvPr>
        </p:nvGraphicFramePr>
        <p:xfrm>
          <a:off x="6554688" y="692696"/>
          <a:ext cx="2425876" cy="4095120"/>
        </p:xfrm>
        <a:graphic>
          <a:graphicData uri="http://schemas.openxmlformats.org/drawingml/2006/table">
            <a:tbl>
              <a:tblPr firstRow="1" bandRow="1">
                <a:tableStyleId>{5C22544A-7EE6-4342-B048-85BDC9FD1C3A}</a:tableStyleId>
              </a:tblPr>
              <a:tblGrid>
                <a:gridCol w="2425876">
                  <a:extLst>
                    <a:ext uri="{9D8B030D-6E8A-4147-A177-3AD203B41FA5}">
                      <a16:colId xmlns:a16="http://schemas.microsoft.com/office/drawing/2014/main" val="20000"/>
                    </a:ext>
                  </a:extLst>
                </a:gridCol>
              </a:tblGrid>
              <a:tr h="315600">
                <a:tc>
                  <a:txBody>
                    <a:bodyPr/>
                    <a:lstStyle/>
                    <a:p>
                      <a:pPr algn="ctr"/>
                      <a:r>
                        <a:rPr lang="en-GB" sz="1200" dirty="0"/>
                        <a:t>Lines of Enquiry</a:t>
                      </a:r>
                    </a:p>
                  </a:txBody>
                  <a:tcPr>
                    <a:solidFill>
                      <a:schemeClr val="accent2">
                        <a:lumMod val="75000"/>
                      </a:schemeClr>
                    </a:solidFill>
                  </a:tcPr>
                </a:tc>
                <a:extLst>
                  <a:ext uri="{0D108BD9-81ED-4DB2-BD59-A6C34878D82A}">
                    <a16:rowId xmlns:a16="http://schemas.microsoft.com/office/drawing/2014/main" val="10000"/>
                  </a:ext>
                </a:extLst>
              </a:tr>
              <a:tr h="282312">
                <a:tc>
                  <a:txBody>
                    <a:bodyPr/>
                    <a:lstStyle/>
                    <a:p>
                      <a:r>
                        <a:rPr lang="en-GB" sz="1400" b="0" kern="1200" dirty="0">
                          <a:solidFill>
                            <a:schemeClr val="dk1"/>
                          </a:solidFill>
                          <a:effectLst/>
                          <a:latin typeface="Century Gothic" panose="020B0502020202020204" pitchFamily="34" charset="0"/>
                          <a:ea typeface="+mn-ea"/>
                          <a:cs typeface="+mn-cs"/>
                        </a:rPr>
                        <a:t>What is the weather like?</a:t>
                      </a:r>
                    </a:p>
                  </a:txBody>
                  <a:tcPr>
                    <a:solidFill>
                      <a:schemeClr val="accent2">
                        <a:lumMod val="40000"/>
                        <a:lumOff val="60000"/>
                      </a:schemeClr>
                    </a:solidFill>
                  </a:tcPr>
                </a:tc>
                <a:extLst>
                  <a:ext uri="{0D108BD9-81ED-4DB2-BD59-A6C34878D82A}">
                    <a16:rowId xmlns:a16="http://schemas.microsoft.com/office/drawing/2014/main" val="10001"/>
                  </a:ext>
                </a:extLst>
              </a:tr>
              <a:tr h="216024">
                <a:tc>
                  <a:txBody>
                    <a:bodyPr/>
                    <a:lstStyle/>
                    <a:p>
                      <a:r>
                        <a:rPr lang="en-GB" sz="1400" b="0" kern="1200" dirty="0">
                          <a:solidFill>
                            <a:schemeClr val="dk1"/>
                          </a:solidFill>
                          <a:effectLst/>
                          <a:latin typeface="Century Gothic" panose="020B0502020202020204" pitchFamily="34" charset="0"/>
                          <a:ea typeface="+mn-ea"/>
                          <a:cs typeface="+mn-cs"/>
                        </a:rPr>
                        <a:t>How can I use my knowledge of the vocabulary associated with the weather to complete a listening task?</a:t>
                      </a:r>
                    </a:p>
                  </a:txBody>
                  <a:tcPr>
                    <a:solidFill>
                      <a:schemeClr val="accent2">
                        <a:lumMod val="40000"/>
                        <a:lumOff val="60000"/>
                      </a:schemeClr>
                    </a:solidFill>
                  </a:tcPr>
                </a:tc>
                <a:extLst>
                  <a:ext uri="{0D108BD9-81ED-4DB2-BD59-A6C34878D82A}">
                    <a16:rowId xmlns:a16="http://schemas.microsoft.com/office/drawing/2014/main" val="10002"/>
                  </a:ext>
                </a:extLst>
              </a:tr>
              <a:tr h="216024">
                <a:tc>
                  <a:txBody>
                    <a:bodyPr/>
                    <a:lstStyle/>
                    <a:p>
                      <a:r>
                        <a:rPr lang="en-GB" sz="1400" b="0" kern="1200" dirty="0">
                          <a:solidFill>
                            <a:schemeClr val="dk1"/>
                          </a:solidFill>
                          <a:effectLst/>
                          <a:latin typeface="Century Gothic" panose="020B0502020202020204" pitchFamily="34" charset="0"/>
                          <a:ea typeface="+mn-ea"/>
                          <a:cs typeface="+mn-cs"/>
                        </a:rPr>
                        <a:t>How can I use my knowledge of the vocabulary associated with the weather to describe the weather on a map (oral and written)?</a:t>
                      </a:r>
                    </a:p>
                  </a:txBody>
                  <a:tcPr>
                    <a:solidFill>
                      <a:schemeClr val="accent2">
                        <a:lumMod val="40000"/>
                        <a:lumOff val="60000"/>
                      </a:schemeClr>
                    </a:solidFill>
                  </a:tcPr>
                </a:tc>
                <a:extLst>
                  <a:ext uri="{0D108BD9-81ED-4DB2-BD59-A6C34878D82A}">
                    <a16:rowId xmlns:a16="http://schemas.microsoft.com/office/drawing/2014/main" val="2319620211"/>
                  </a:ext>
                </a:extLst>
              </a:tr>
              <a:tr h="216024">
                <a:tc>
                  <a:txBody>
                    <a:bodyPr/>
                    <a:lstStyle/>
                    <a:p>
                      <a:r>
                        <a:rPr lang="en-GB" sz="1400" dirty="0">
                          <a:latin typeface="Century Gothic" panose="020B0502020202020204" pitchFamily="34" charset="0"/>
                        </a:rPr>
                        <a:t>How can I present my response to, ‘</a:t>
                      </a:r>
                      <a:r>
                        <a:rPr lang="en-GB" sz="1400" dirty="0" err="1">
                          <a:latin typeface="Century Gothic" panose="020B0502020202020204" pitchFamily="34" charset="0"/>
                        </a:rPr>
                        <a:t>Quel</a:t>
                      </a:r>
                      <a:r>
                        <a:rPr lang="en-GB" sz="1400" dirty="0">
                          <a:latin typeface="Century Gothic" panose="020B0502020202020204" pitchFamily="34" charset="0"/>
                        </a:rPr>
                        <a:t> temps fait-</a:t>
                      </a:r>
                      <a:r>
                        <a:rPr lang="en-GB" sz="1400" dirty="0" err="1">
                          <a:latin typeface="Century Gothic" panose="020B0502020202020204" pitchFamily="34" charset="0"/>
                        </a:rPr>
                        <a:t>il</a:t>
                      </a:r>
                      <a:r>
                        <a:rPr lang="en-GB" sz="1400" dirty="0">
                          <a:latin typeface="Century Gothic" panose="020B0502020202020204" pitchFamily="34" charset="0"/>
                        </a:rPr>
                        <a:t>?’</a:t>
                      </a:r>
                    </a:p>
                  </a:txBody>
                  <a:tcPr>
                    <a:solidFill>
                      <a:schemeClr val="accent2">
                        <a:lumMod val="40000"/>
                        <a:lumOff val="60000"/>
                      </a:schemeClr>
                    </a:solidFill>
                  </a:tcPr>
                </a:tc>
                <a:extLst>
                  <a:ext uri="{0D108BD9-81ED-4DB2-BD59-A6C34878D82A}">
                    <a16:rowId xmlns:a16="http://schemas.microsoft.com/office/drawing/2014/main" val="428023077"/>
                  </a:ext>
                </a:extLst>
              </a:tr>
            </a:tbl>
          </a:graphicData>
        </a:graphic>
      </p:graphicFrame>
      <p:graphicFrame>
        <p:nvGraphicFramePr>
          <p:cNvPr id="7" name="Table 6">
            <a:extLst>
              <a:ext uri="{FF2B5EF4-FFF2-40B4-BE49-F238E27FC236}">
                <a16:creationId xmlns:a16="http://schemas.microsoft.com/office/drawing/2014/main" id="{8C9CF1DD-EC48-4960-A945-DA38FAE2CAF8}"/>
              </a:ext>
            </a:extLst>
          </p:cNvPr>
          <p:cNvGraphicFramePr>
            <a:graphicFrameLocks noGrp="1"/>
          </p:cNvGraphicFramePr>
          <p:nvPr>
            <p:extLst>
              <p:ext uri="{D42A27DB-BD31-4B8C-83A1-F6EECF244321}">
                <p14:modId xmlns:p14="http://schemas.microsoft.com/office/powerpoint/2010/main" val="3540234113"/>
              </p:ext>
            </p:extLst>
          </p:nvPr>
        </p:nvGraphicFramePr>
        <p:xfrm>
          <a:off x="3923928" y="2186360"/>
          <a:ext cx="2425876" cy="4531176"/>
        </p:xfrm>
        <a:graphic>
          <a:graphicData uri="http://schemas.openxmlformats.org/drawingml/2006/table">
            <a:tbl>
              <a:tblPr firstRow="1" bandRow="1">
                <a:tableStyleId>{5C22544A-7EE6-4342-B048-85BDC9FD1C3A}</a:tableStyleId>
              </a:tblPr>
              <a:tblGrid>
                <a:gridCol w="2425876">
                  <a:extLst>
                    <a:ext uri="{9D8B030D-6E8A-4147-A177-3AD203B41FA5}">
                      <a16:colId xmlns:a16="http://schemas.microsoft.com/office/drawing/2014/main" val="103584880"/>
                    </a:ext>
                  </a:extLst>
                </a:gridCol>
              </a:tblGrid>
              <a:tr h="358565">
                <a:tc>
                  <a:txBody>
                    <a:bodyPr/>
                    <a:lstStyle/>
                    <a:p>
                      <a:pPr algn="ctr"/>
                      <a:r>
                        <a:rPr lang="en-GB" sz="1800" dirty="0"/>
                        <a:t>Key Skills</a:t>
                      </a:r>
                    </a:p>
                  </a:txBody>
                  <a:tcPr>
                    <a:solidFill>
                      <a:schemeClr val="accent2">
                        <a:lumMod val="75000"/>
                      </a:schemeClr>
                    </a:solidFill>
                  </a:tcPr>
                </a:tc>
                <a:extLst>
                  <a:ext uri="{0D108BD9-81ED-4DB2-BD59-A6C34878D82A}">
                    <a16:rowId xmlns:a16="http://schemas.microsoft.com/office/drawing/2014/main" val="2689033692"/>
                  </a:ext>
                </a:extLst>
              </a:tr>
              <a:tr h="673805">
                <a:tc>
                  <a:txBody>
                    <a:bodyPr/>
                    <a:lstStyle/>
                    <a:p>
                      <a:r>
                        <a:rPr lang="en-GB" sz="1400" dirty="0">
                          <a:latin typeface="Century Gothic" panose="020B0502020202020204" pitchFamily="34" charset="0"/>
                        </a:rPr>
                        <a:t>Read and recognise the vocabulary for weather.</a:t>
                      </a:r>
                    </a:p>
                  </a:txBody>
                  <a:tcPr>
                    <a:solidFill>
                      <a:schemeClr val="accent2">
                        <a:lumMod val="40000"/>
                        <a:lumOff val="60000"/>
                      </a:schemeClr>
                    </a:solidFill>
                  </a:tcPr>
                </a:tc>
                <a:extLst>
                  <a:ext uri="{0D108BD9-81ED-4DB2-BD59-A6C34878D82A}">
                    <a16:rowId xmlns:a16="http://schemas.microsoft.com/office/drawing/2014/main" val="4291320352"/>
                  </a:ext>
                </a:extLst>
              </a:tr>
              <a:tr h="870331">
                <a:tc>
                  <a:txBody>
                    <a:bodyPr/>
                    <a:lstStyle/>
                    <a:p>
                      <a:r>
                        <a:rPr lang="en-GB" sz="1400" dirty="0">
                          <a:latin typeface="Century Gothic" panose="020B0502020202020204" pitchFamily="34" charset="0"/>
                        </a:rPr>
                        <a:t>Say and write accurately the vocabulary for weather in French.</a:t>
                      </a:r>
                    </a:p>
                  </a:txBody>
                  <a:tcPr>
                    <a:solidFill>
                      <a:schemeClr val="accent2">
                        <a:lumMod val="40000"/>
                        <a:lumOff val="60000"/>
                      </a:schemeClr>
                    </a:solidFill>
                  </a:tcPr>
                </a:tc>
                <a:extLst>
                  <a:ext uri="{0D108BD9-81ED-4DB2-BD59-A6C34878D82A}">
                    <a16:rowId xmlns:a16="http://schemas.microsoft.com/office/drawing/2014/main" val="1392645326"/>
                  </a:ext>
                </a:extLst>
              </a:tr>
              <a:tr h="673805">
                <a:tc>
                  <a:txBody>
                    <a:bodyPr/>
                    <a:lstStyle/>
                    <a:p>
                      <a:r>
                        <a:rPr lang="en-GB" sz="1400" dirty="0">
                          <a:latin typeface="Century Gothic" panose="020B0502020202020204" pitchFamily="34" charset="0"/>
                        </a:rPr>
                        <a:t>Ask the question, ‘What is the weather like today?’ in French.</a:t>
                      </a:r>
                    </a:p>
                  </a:txBody>
                  <a:tcPr>
                    <a:solidFill>
                      <a:schemeClr val="accent2">
                        <a:lumMod val="40000"/>
                        <a:lumOff val="60000"/>
                      </a:schemeClr>
                    </a:solidFill>
                  </a:tcPr>
                </a:tc>
                <a:extLst>
                  <a:ext uri="{0D108BD9-81ED-4DB2-BD59-A6C34878D82A}">
                    <a16:rowId xmlns:a16="http://schemas.microsoft.com/office/drawing/2014/main" val="3121776052"/>
                  </a:ext>
                </a:extLst>
              </a:tr>
              <a:tr h="477279">
                <a:tc>
                  <a:txBody>
                    <a:bodyPr/>
                    <a:lstStyle/>
                    <a:p>
                      <a:r>
                        <a:rPr lang="en-GB" sz="1400" b="0" i="0" u="none" strike="noStrike" kern="1200" baseline="0" dirty="0">
                          <a:solidFill>
                            <a:schemeClr val="dk1"/>
                          </a:solidFill>
                          <a:latin typeface="Century Gothic" panose="020B0502020202020204" pitchFamily="34" charset="0"/>
                          <a:ea typeface="+mn-ea"/>
                          <a:cs typeface="+mn-cs"/>
                        </a:rPr>
                        <a:t>Answer the question, ‘What is the weather like today?’ in French.</a:t>
                      </a:r>
                    </a:p>
                  </a:txBody>
                  <a:tcPr>
                    <a:solidFill>
                      <a:schemeClr val="accent2">
                        <a:lumMod val="40000"/>
                        <a:lumOff val="60000"/>
                      </a:schemeClr>
                    </a:solidFill>
                  </a:tcPr>
                </a:tc>
                <a:extLst>
                  <a:ext uri="{0D108BD9-81ED-4DB2-BD59-A6C34878D82A}">
                    <a16:rowId xmlns:a16="http://schemas.microsoft.com/office/drawing/2014/main" val="4033783015"/>
                  </a:ext>
                </a:extLst>
              </a:tr>
              <a:tr h="507967">
                <a:tc>
                  <a:txBody>
                    <a:bodyPr/>
                    <a:lstStyle/>
                    <a:p>
                      <a:r>
                        <a:rPr lang="en-GB" sz="1400" dirty="0">
                          <a:latin typeface="Century Gothic" panose="020B0502020202020204" pitchFamily="34" charset="0"/>
                        </a:rPr>
                        <a:t>Describe the weather in different regions of France, using weather maps and symbols, in spoken and written form.</a:t>
                      </a:r>
                    </a:p>
                  </a:txBody>
                  <a:tcPr>
                    <a:solidFill>
                      <a:schemeClr val="accent2">
                        <a:lumMod val="40000"/>
                        <a:lumOff val="60000"/>
                      </a:schemeClr>
                    </a:solidFill>
                  </a:tcPr>
                </a:tc>
                <a:extLst>
                  <a:ext uri="{0D108BD9-81ED-4DB2-BD59-A6C34878D82A}">
                    <a16:rowId xmlns:a16="http://schemas.microsoft.com/office/drawing/2014/main" val="523138988"/>
                  </a:ext>
                </a:extLst>
              </a:tr>
            </a:tbl>
          </a:graphicData>
        </a:graphic>
      </p:graphicFrame>
      <p:pic>
        <p:nvPicPr>
          <p:cNvPr id="2" name="Picture 1">
            <a:extLst>
              <a:ext uri="{FF2B5EF4-FFF2-40B4-BE49-F238E27FC236}">
                <a16:creationId xmlns:a16="http://schemas.microsoft.com/office/drawing/2014/main" id="{A74998A0-BC1E-43D6-BD38-080E5C6ABE46}"/>
              </a:ext>
            </a:extLst>
          </p:cNvPr>
          <p:cNvPicPr>
            <a:picLocks noChangeAspect="1"/>
          </p:cNvPicPr>
          <p:nvPr/>
        </p:nvPicPr>
        <p:blipFill>
          <a:blip r:embed="rId2"/>
          <a:stretch>
            <a:fillRect/>
          </a:stretch>
        </p:blipFill>
        <p:spPr>
          <a:xfrm>
            <a:off x="826815" y="5240020"/>
            <a:ext cx="2228850" cy="1485900"/>
          </a:xfrm>
          <a:prstGeom prst="rect">
            <a:avLst/>
          </a:prstGeom>
        </p:spPr>
      </p:pic>
      <p:pic>
        <p:nvPicPr>
          <p:cNvPr id="8" name="Picture 7">
            <a:extLst>
              <a:ext uri="{FF2B5EF4-FFF2-40B4-BE49-F238E27FC236}">
                <a16:creationId xmlns:a16="http://schemas.microsoft.com/office/drawing/2014/main" id="{255388BA-938C-4771-8DD8-C027B61A11D6}"/>
              </a:ext>
            </a:extLst>
          </p:cNvPr>
          <p:cNvPicPr>
            <a:picLocks noChangeAspect="1"/>
          </p:cNvPicPr>
          <p:nvPr/>
        </p:nvPicPr>
        <p:blipFill>
          <a:blip r:embed="rId3"/>
          <a:stretch>
            <a:fillRect/>
          </a:stretch>
        </p:blipFill>
        <p:spPr>
          <a:xfrm>
            <a:off x="6664424" y="4786916"/>
            <a:ext cx="2128811" cy="1984052"/>
          </a:xfrm>
          <a:prstGeom prst="rect">
            <a:avLst/>
          </a:prstGeom>
        </p:spPr>
      </p:pic>
      <p:pic>
        <p:nvPicPr>
          <p:cNvPr id="9" name="Picture 8">
            <a:extLst>
              <a:ext uri="{FF2B5EF4-FFF2-40B4-BE49-F238E27FC236}">
                <a16:creationId xmlns:a16="http://schemas.microsoft.com/office/drawing/2014/main" id="{39BB986C-3B51-40CE-84CE-AD80D156F1EC}"/>
              </a:ext>
            </a:extLst>
          </p:cNvPr>
          <p:cNvPicPr>
            <a:picLocks noChangeAspect="1"/>
          </p:cNvPicPr>
          <p:nvPr/>
        </p:nvPicPr>
        <p:blipFill>
          <a:blip r:embed="rId4"/>
          <a:stretch>
            <a:fillRect/>
          </a:stretch>
        </p:blipFill>
        <p:spPr>
          <a:xfrm>
            <a:off x="4090453" y="576869"/>
            <a:ext cx="2081386" cy="1410717"/>
          </a:xfrm>
          <a:prstGeom prst="rect">
            <a:avLst/>
          </a:prstGeom>
        </p:spPr>
      </p:pic>
    </p:spTree>
    <p:extLst>
      <p:ext uri="{BB962C8B-B14F-4D97-AF65-F5344CB8AC3E}">
        <p14:creationId xmlns:p14="http://schemas.microsoft.com/office/powerpoint/2010/main" val="395202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9393-805B-4555-A31A-724EF6870017}"/>
              </a:ext>
            </a:extLst>
          </p:cNvPr>
          <p:cNvSpPr txBox="1">
            <a:spLocks noChangeArrowheads="1"/>
          </p:cNvSpPr>
          <p:nvPr/>
        </p:nvSpPr>
        <p:spPr>
          <a:xfrm>
            <a:off x="628650" y="40432"/>
            <a:ext cx="7886700" cy="492125"/>
          </a:xfrm>
          <a:prstGeom prst="rect">
            <a:avLst/>
          </a:prstGeom>
        </p:spPr>
        <p:txBody>
          <a:bodyPr anchorCtr="1">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000" b="1">
                <a:solidFill>
                  <a:srgbClr val="002060"/>
                </a:solidFill>
                <a:latin typeface="Century Gothic" panose="020B0502020202020204" pitchFamily="34" charset="0"/>
              </a:rPr>
              <a:t>Year 5 : Medieval Medway – </a:t>
            </a:r>
            <a:r>
              <a:rPr lang="en-GB" altLang="en-US" sz="2000" b="1" i="1">
                <a:solidFill>
                  <a:srgbClr val="002060"/>
                </a:solidFill>
                <a:latin typeface="Century Gothic" panose="020B0502020202020204" pitchFamily="34" charset="0"/>
              </a:rPr>
              <a:t>How would you have fared? </a:t>
            </a:r>
            <a:r>
              <a:rPr lang="en-GB" altLang="en-US" sz="2000" b="1">
                <a:solidFill>
                  <a:srgbClr val="002060"/>
                </a:solidFill>
                <a:latin typeface="Century Gothic" panose="020B0502020202020204" pitchFamily="34" charset="0"/>
              </a:rPr>
              <a:t>(History</a:t>
            </a:r>
            <a:r>
              <a:rPr lang="en-GB" altLang="en-US" sz="2200" b="1">
                <a:solidFill>
                  <a:srgbClr val="002060"/>
                </a:solidFill>
                <a:latin typeface="Century Gothic" panose="020B0502020202020204" pitchFamily="34" charset="0"/>
              </a:rPr>
              <a:t>)</a:t>
            </a:r>
            <a:endParaRPr lang="en-GB" altLang="en-US" sz="2200" b="1" dirty="0">
              <a:solidFill>
                <a:srgbClr val="002060"/>
              </a:solidFill>
              <a:latin typeface="Century Gothic" panose="020B0502020202020204" pitchFamily="34" charset="0"/>
            </a:endParaRPr>
          </a:p>
        </p:txBody>
      </p:sp>
      <p:graphicFrame>
        <p:nvGraphicFramePr>
          <p:cNvPr id="3" name="Content Placeholder 3">
            <a:extLst>
              <a:ext uri="{FF2B5EF4-FFF2-40B4-BE49-F238E27FC236}">
                <a16:creationId xmlns:a16="http://schemas.microsoft.com/office/drawing/2014/main" id="{56CCB32B-CF73-45DE-8A04-127BBBF19F3C}"/>
              </a:ext>
            </a:extLst>
          </p:cNvPr>
          <p:cNvGraphicFramePr>
            <a:graphicFrameLocks/>
          </p:cNvGraphicFramePr>
          <p:nvPr>
            <p:extLst>
              <p:ext uri="{D42A27DB-BD31-4B8C-83A1-F6EECF244321}">
                <p14:modId xmlns:p14="http://schemas.microsoft.com/office/powerpoint/2010/main" val="3893155054"/>
              </p:ext>
            </p:extLst>
          </p:nvPr>
        </p:nvGraphicFramePr>
        <p:xfrm>
          <a:off x="138113" y="534742"/>
          <a:ext cx="8867774" cy="6111242"/>
        </p:xfrm>
        <a:graphic>
          <a:graphicData uri="http://schemas.openxmlformats.org/drawingml/2006/table">
            <a:tbl>
              <a:tblPr firstRow="1" bandRow="1">
                <a:effectLst/>
                <a:tableStyleId>{5C22544A-7EE6-4342-B048-85BDC9FD1C3A}</a:tableStyleId>
              </a:tblPr>
              <a:tblGrid>
                <a:gridCol w="1066601">
                  <a:extLst>
                    <a:ext uri="{9D8B030D-6E8A-4147-A177-3AD203B41FA5}">
                      <a16:colId xmlns:a16="http://schemas.microsoft.com/office/drawing/2014/main" val="20000"/>
                    </a:ext>
                  </a:extLst>
                </a:gridCol>
                <a:gridCol w="2390975">
                  <a:extLst>
                    <a:ext uri="{9D8B030D-6E8A-4147-A177-3AD203B41FA5}">
                      <a16:colId xmlns:a16="http://schemas.microsoft.com/office/drawing/2014/main" val="20001"/>
                    </a:ext>
                  </a:extLst>
                </a:gridCol>
                <a:gridCol w="2551829">
                  <a:extLst>
                    <a:ext uri="{9D8B030D-6E8A-4147-A177-3AD203B41FA5}">
                      <a16:colId xmlns:a16="http://schemas.microsoft.com/office/drawing/2014/main" val="20002"/>
                    </a:ext>
                  </a:extLst>
                </a:gridCol>
                <a:gridCol w="2858369">
                  <a:extLst>
                    <a:ext uri="{9D8B030D-6E8A-4147-A177-3AD203B41FA5}">
                      <a16:colId xmlns:a16="http://schemas.microsoft.com/office/drawing/2014/main" val="20004"/>
                    </a:ext>
                  </a:extLst>
                </a:gridCol>
              </a:tblGrid>
              <a:tr h="239814">
                <a:tc gridSpan="2">
                  <a:txBody>
                    <a:bodyPr/>
                    <a:lstStyle/>
                    <a:p>
                      <a:pPr lvl="0" algn="ctr"/>
                      <a:r>
                        <a:rPr lang="en-GB" sz="1200" dirty="0">
                          <a:solidFill>
                            <a:srgbClr val="002060"/>
                          </a:solidFill>
                          <a:latin typeface="Century Gothic" pitchFamily="34"/>
                        </a:rPr>
                        <a:t>Subject Specific Vocabulary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baseline="0" dirty="0">
                          <a:solidFill>
                            <a:srgbClr val="002060"/>
                          </a:solidFill>
                          <a:latin typeface="Century Gothic" pitchFamily="34"/>
                        </a:rPr>
                        <a:t>Key Skills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lvl="0" algn="ctr"/>
                      <a:r>
                        <a:rPr lang="en-GB" sz="1200" dirty="0">
                          <a:solidFill>
                            <a:srgbClr val="002060"/>
                          </a:solidFill>
                          <a:latin typeface="Century Gothic" pitchFamily="34"/>
                        </a:rPr>
                        <a:t>Lines of Enquiry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98751">
                <a:tc>
                  <a:txBody>
                    <a:bodyPr/>
                    <a:lstStyle/>
                    <a:p>
                      <a:pPr lvl="0"/>
                      <a:r>
                        <a:rPr lang="en-GB" sz="1300" b="0" dirty="0">
                          <a:solidFill>
                            <a:schemeClr val="tx1"/>
                          </a:solidFill>
                          <a:latin typeface="Century Gothic" panose="020B0502020202020204" pitchFamily="34" charset="0"/>
                        </a:rPr>
                        <a:t>baron</a:t>
                      </a:r>
                    </a:p>
                    <a:p>
                      <a:pPr lvl="0"/>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dirty="0">
                          <a:latin typeface="Century Gothic" panose="020B0502020202020204" pitchFamily="34" charset="0"/>
                        </a:rPr>
                        <a:t>A baron leased land from the king. In return, a knight had to sit on the King’s Counsel, pay rent and provide military service to the king.</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000" b="1" i="0" u="none" strike="noStrike" kern="1200" baseline="0" dirty="0">
                          <a:solidFill>
                            <a:schemeClr val="dk1"/>
                          </a:solidFill>
                          <a:latin typeface="Century Gothic" panose="020B0502020202020204" pitchFamily="34" charset="0"/>
                          <a:ea typeface="+mn-ea"/>
                          <a:cs typeface="+mn-cs"/>
                        </a:rPr>
                        <a:t>Identify, locate, describe </a:t>
                      </a:r>
                      <a:r>
                        <a:rPr lang="en-GB" sz="1000" b="0" i="0" u="none" strike="noStrike" kern="1200" baseline="0" dirty="0">
                          <a:solidFill>
                            <a:schemeClr val="dk1"/>
                          </a:solidFill>
                          <a:latin typeface="Century Gothic" panose="020B0502020202020204" pitchFamily="34" charset="0"/>
                          <a:ea typeface="+mn-ea"/>
                          <a:cs typeface="+mn-cs"/>
                        </a:rPr>
                        <a:t>and </a:t>
                      </a:r>
                      <a:r>
                        <a:rPr lang="en-GB" sz="1000" b="1" i="0" u="none" strike="noStrike" kern="1200" baseline="0" dirty="0">
                          <a:solidFill>
                            <a:schemeClr val="dk1"/>
                          </a:solidFill>
                          <a:latin typeface="Century Gothic" panose="020B0502020202020204" pitchFamily="34" charset="0"/>
                          <a:ea typeface="+mn-ea"/>
                          <a:cs typeface="+mn-cs"/>
                        </a:rPr>
                        <a:t>explain</a:t>
                      </a:r>
                      <a:r>
                        <a:rPr lang="en-GB" sz="1000" b="0" i="0" u="none" strike="noStrike" kern="1200" baseline="0" dirty="0">
                          <a:solidFill>
                            <a:schemeClr val="dk1"/>
                          </a:solidFill>
                          <a:latin typeface="Century Gothic" panose="020B0502020202020204" pitchFamily="34" charset="0"/>
                          <a:ea typeface="+mn-ea"/>
                          <a:cs typeface="+mn-cs"/>
                        </a:rPr>
                        <a:t> the spread of the Black Death across the UK.</a:t>
                      </a:r>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0" kern="1200" dirty="0">
                          <a:solidFill>
                            <a:schemeClr val="dk1"/>
                          </a:solidFill>
                          <a:effectLst/>
                          <a:latin typeface="Century Gothic" panose="020B0502020202020204" pitchFamily="34" charset="0"/>
                          <a:ea typeface="+mn-ea"/>
                          <a:cs typeface="Calibri Light" panose="020F0302020204030204" pitchFamily="34" charset="0"/>
                        </a:rPr>
                        <a:t>What was daily life like in Medieval England?</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84811">
                <a:tc>
                  <a:txBody>
                    <a:bodyPr/>
                    <a:lstStyle/>
                    <a:p>
                      <a:pPr lvl="0"/>
                      <a:r>
                        <a:rPr lang="en-GB" sz="1300" b="0" dirty="0">
                          <a:solidFill>
                            <a:schemeClr val="tx1"/>
                          </a:solidFill>
                          <a:latin typeface="Century Gothic" panose="020B0502020202020204" pitchFamily="34" charset="0"/>
                        </a:rPr>
                        <a:t>Black Death</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800" dirty="0">
                          <a:latin typeface="Century Gothic" panose="020B0502020202020204" pitchFamily="34" charset="0"/>
                        </a:rPr>
                        <a:t>A type of plague that was spread through the bite of infected fleas. </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000" b="1" i="0" u="none" strike="noStrike" kern="1200" baseline="0" dirty="0">
                          <a:solidFill>
                            <a:schemeClr val="dk1"/>
                          </a:solidFill>
                          <a:latin typeface="Century Gothic" panose="020B0502020202020204" pitchFamily="34" charset="0"/>
                          <a:ea typeface="+mn-ea"/>
                          <a:cs typeface="+mn-cs"/>
                        </a:rPr>
                        <a:t>Identify, describe </a:t>
                      </a:r>
                      <a:r>
                        <a:rPr lang="en-GB" sz="1000" b="0" i="0" u="none" strike="noStrike" kern="1200" baseline="0" dirty="0">
                          <a:solidFill>
                            <a:schemeClr val="dk1"/>
                          </a:solidFill>
                          <a:latin typeface="Century Gothic" panose="020B0502020202020204" pitchFamily="34" charset="0"/>
                          <a:ea typeface="+mn-ea"/>
                          <a:cs typeface="+mn-cs"/>
                        </a:rPr>
                        <a:t>and</a:t>
                      </a:r>
                      <a:r>
                        <a:rPr lang="en-GB" sz="1000" b="1" i="0" u="none" strike="noStrike" kern="1200" baseline="0" dirty="0">
                          <a:solidFill>
                            <a:schemeClr val="dk1"/>
                          </a:solidFill>
                          <a:latin typeface="Century Gothic" panose="020B0502020202020204" pitchFamily="34" charset="0"/>
                          <a:ea typeface="+mn-ea"/>
                          <a:cs typeface="+mn-cs"/>
                        </a:rPr>
                        <a:t> record </a:t>
                      </a:r>
                      <a:r>
                        <a:rPr lang="en-GB" sz="1000" b="0" i="0" u="none" strike="noStrike" kern="1200" baseline="0" dirty="0">
                          <a:solidFill>
                            <a:schemeClr val="dk1"/>
                          </a:solidFill>
                          <a:latin typeface="Century Gothic" panose="020B0502020202020204" pitchFamily="34" charset="0"/>
                          <a:ea typeface="+mn-ea"/>
                          <a:cs typeface="+mn-cs"/>
                        </a:rPr>
                        <a:t>the sequence of symptoms associated with the Black Death.</a:t>
                      </a:r>
                      <a:endParaRPr lang="en-GB" sz="1000" b="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0" kern="1200" dirty="0">
                          <a:solidFill>
                            <a:schemeClr val="dk1"/>
                          </a:solidFill>
                          <a:effectLst/>
                          <a:latin typeface="Century Gothic" panose="020B0502020202020204" pitchFamily="34" charset="0"/>
                          <a:ea typeface="+mn-ea"/>
                          <a:cs typeface="+mn-cs"/>
                        </a:rPr>
                        <a:t>When and where did The Black Death begin and where did it spread to</a:t>
                      </a:r>
                      <a:r>
                        <a:rPr lang="en-GB" sz="850" b="0" kern="1200" dirty="0">
                          <a:solidFill>
                            <a:schemeClr val="dk1"/>
                          </a:solidFill>
                          <a:effectLst/>
                          <a:latin typeface="Calibri Light" panose="020F0302020204030204" pitchFamily="34" charset="0"/>
                          <a:ea typeface="+mn-ea"/>
                          <a:cs typeface="Calibri Light" panose="020F0302020204030204" pitchFamily="34" charset="0"/>
                        </a:rPr>
                        <a:t>?</a:t>
                      </a:r>
                    </a:p>
                    <a:p>
                      <a:r>
                        <a:rPr lang="en-GB" sz="850" dirty="0">
                          <a:latin typeface="Century Gothic" panose="020B0502020202020204" pitchFamily="34" charset="0"/>
                        </a:rPr>
                        <a:t>What were the symptoms of the Black Death and how was it treated</a:t>
                      </a:r>
                      <a:r>
                        <a:rPr lang="en-GB" sz="850" dirty="0">
                          <a:latin typeface="Calibri Light" panose="020F0302020204030204" pitchFamily="34" charset="0"/>
                          <a:cs typeface="Calibri Light" panose="020F0302020204030204" pitchFamily="34" charset="0"/>
                        </a:rPr>
                        <a:t>?</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04215">
                <a:tc>
                  <a:txBody>
                    <a:bodyPr/>
                    <a:lstStyle/>
                    <a:p>
                      <a:pPr lvl="0"/>
                      <a:r>
                        <a:rPr lang="en-GB" sz="1300" b="0" dirty="0">
                          <a:solidFill>
                            <a:schemeClr val="tx1"/>
                          </a:solidFill>
                          <a:latin typeface="Century Gothic" panose="020B0502020202020204" pitchFamily="34" charset="0"/>
                        </a:rPr>
                        <a:t>Feudal system</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dirty="0">
                          <a:latin typeface="Century Gothic" panose="020B0502020202020204" pitchFamily="34" charset="0"/>
                        </a:rPr>
                        <a:t>Used in Medieval Times, the Feudal System, or Feudalism, is a system of land ownership and duties.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r>
                        <a:rPr lang="en-GB" sz="1000" b="1" dirty="0">
                          <a:latin typeface="Century Gothic" panose="020B0502020202020204" pitchFamily="34" charset="0"/>
                        </a:rPr>
                        <a:t>Understand</a:t>
                      </a:r>
                      <a:r>
                        <a:rPr lang="en-GB" sz="1000" dirty="0">
                          <a:latin typeface="Century Gothic" panose="020B0502020202020204" pitchFamily="34" charset="0"/>
                        </a:rPr>
                        <a:t> the Feudal System of Medieval Europe; </a:t>
                      </a:r>
                      <a:r>
                        <a:rPr lang="en-GB" sz="1000" b="1" dirty="0">
                          <a:latin typeface="Century Gothic" panose="020B0502020202020204" pitchFamily="34" charset="0"/>
                        </a:rPr>
                        <a:t>empathise</a:t>
                      </a:r>
                      <a:r>
                        <a:rPr lang="en-GB" sz="1000" dirty="0">
                          <a:latin typeface="Century Gothic" panose="020B0502020202020204" pitchFamily="34" charset="0"/>
                        </a:rPr>
                        <a:t> with different groups of people within the system and make </a:t>
                      </a:r>
                      <a:r>
                        <a:rPr lang="en-GB" sz="1000" b="1" dirty="0">
                          <a:latin typeface="Century Gothic" panose="020B0502020202020204" pitchFamily="34" charset="0"/>
                        </a:rPr>
                        <a:t>reasoned judgements</a:t>
                      </a:r>
                      <a:r>
                        <a:rPr lang="en-GB" sz="1000" dirty="0">
                          <a:latin typeface="Century Gothic" panose="020B0502020202020204" pitchFamily="34" charset="0"/>
                        </a:rPr>
                        <a:t> about its success.</a:t>
                      </a:r>
                      <a:endParaRPr lang="en-GB" sz="9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lvl="0" algn="l"/>
                      <a:r>
                        <a:rPr lang="en-GB" sz="850" dirty="0">
                          <a:latin typeface="Century Gothic" panose="020B0502020202020204" pitchFamily="34" charset="0"/>
                        </a:rPr>
                        <a:t>How was Medieval society in England organised and was it ‘fair’</a:t>
                      </a:r>
                      <a:r>
                        <a:rPr lang="en-GB" sz="850" dirty="0">
                          <a:latin typeface="Calibri Light" panose="020F0302020204030204" pitchFamily="34" charset="0"/>
                          <a:cs typeface="Calibri Light" panose="020F0302020204030204" pitchFamily="34" charset="0"/>
                        </a:rPr>
                        <a:t>?</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0">
                <a:tc>
                  <a:txBody>
                    <a:bodyPr/>
                    <a:lstStyle/>
                    <a:p>
                      <a:r>
                        <a:rPr lang="en-GB" sz="1300" dirty="0">
                          <a:latin typeface="Century Gothic" panose="020B0502020202020204" pitchFamily="34" charset="0"/>
                        </a:rPr>
                        <a:t>knight</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800" dirty="0">
                          <a:latin typeface="Century Gothic" panose="020B0502020202020204" pitchFamily="34" charset="0"/>
                        </a:rPr>
                        <a:t>A knight was given land by the baron in return for providing military service when demanded by the king. They also protected the baron and his family from attack.</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427962">
                <a:tc>
                  <a:txBody>
                    <a:bodyPr/>
                    <a:lstStyle/>
                    <a:p>
                      <a:r>
                        <a:rPr lang="en-GB" sz="1300" dirty="0">
                          <a:latin typeface="Century Gothic" panose="020B0502020202020204" pitchFamily="34" charset="0"/>
                        </a:rPr>
                        <a:t>Medieval</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dirty="0">
                          <a:latin typeface="Century Gothic" panose="020B0502020202020204" pitchFamily="34" charset="0"/>
                        </a:rPr>
                        <a:t>Medieval Times (or the Middle Ages) is a period in the history of Europe from               500 AD (the end of the Roman Empire) to 1500 AD.  </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000" b="1" dirty="0">
                          <a:latin typeface="Century Gothic" panose="020B0502020202020204" pitchFamily="34" charset="0"/>
                        </a:rPr>
                        <a:t>Sequence</a:t>
                      </a:r>
                      <a:r>
                        <a:rPr lang="en-GB" sz="1000" dirty="0">
                          <a:latin typeface="Century Gothic" panose="020B0502020202020204" pitchFamily="34" charset="0"/>
                        </a:rPr>
                        <a:t> events of the Peasants’ Revolt; </a:t>
                      </a:r>
                      <a:r>
                        <a:rPr lang="en-GB" sz="1000" b="1" dirty="0">
                          <a:latin typeface="Century Gothic" panose="020B0502020202020204" pitchFamily="34" charset="0"/>
                        </a:rPr>
                        <a:t>explain</a:t>
                      </a:r>
                      <a:r>
                        <a:rPr lang="en-GB" sz="1000" dirty="0">
                          <a:latin typeface="Century Gothic" panose="020B0502020202020204" pitchFamily="34" charset="0"/>
                        </a:rPr>
                        <a:t> the significance of Rochester to the Peasants’ Revolt and </a:t>
                      </a:r>
                      <a:r>
                        <a:rPr lang="en-GB" sz="1000" b="1" dirty="0">
                          <a:latin typeface="Century Gothic" panose="020B0502020202020204" pitchFamily="34" charset="0"/>
                        </a:rPr>
                        <a:t>evaluate</a:t>
                      </a:r>
                      <a:r>
                        <a:rPr lang="en-GB" sz="1000" dirty="0">
                          <a:latin typeface="Century Gothic" panose="020B0502020202020204" pitchFamily="34" charset="0"/>
                        </a:rPr>
                        <a:t> the impact of the Revolt.</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850" dirty="0">
                          <a:latin typeface="Century Gothic" panose="020B0502020202020204" pitchFamily="34" charset="0"/>
                        </a:rPr>
                        <a:t>Who led the Peasants’ Revolt of 1381 and what were peasants revolting against</a:t>
                      </a:r>
                      <a:r>
                        <a:rPr lang="en-GB" sz="850" dirty="0">
                          <a:latin typeface="Calibri Light" panose="020F0302020204030204" pitchFamily="34" charset="0"/>
                          <a:cs typeface="Calibri Light" panose="020F0302020204030204" pitchFamily="34" charset="0"/>
                        </a:rPr>
                        <a:t>?</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277348">
                <a:tc>
                  <a:txBody>
                    <a:bodyPr/>
                    <a:lstStyle/>
                    <a:p>
                      <a:r>
                        <a:rPr lang="en-GB" sz="1300" dirty="0">
                          <a:latin typeface="Century Gothic" panose="020B0502020202020204" pitchFamily="34" charset="0"/>
                        </a:rPr>
                        <a:t>Peasants’ Revolt</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800" dirty="0">
                          <a:latin typeface="Century Gothic" panose="020B0502020202020204" pitchFamily="34" charset="0"/>
                        </a:rPr>
                        <a:t>A rebellion of peasants in England in 1381.  It was the biggest rebellion of farmers in Medieval England. </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000" b="1" dirty="0">
                          <a:latin typeface="Century Gothic" panose="020B0502020202020204" pitchFamily="34" charset="0"/>
                        </a:rPr>
                        <a:t>Compare</a:t>
                      </a:r>
                      <a:r>
                        <a:rPr lang="en-GB" sz="1000" dirty="0">
                          <a:latin typeface="Century Gothic" panose="020B0502020202020204" pitchFamily="34" charset="0"/>
                        </a:rPr>
                        <a:t> and </a:t>
                      </a:r>
                      <a:r>
                        <a:rPr lang="en-GB" sz="1000" b="1" dirty="0">
                          <a:latin typeface="Century Gothic" panose="020B0502020202020204" pitchFamily="34" charset="0"/>
                        </a:rPr>
                        <a:t>contrast</a:t>
                      </a:r>
                      <a:r>
                        <a:rPr lang="en-GB" sz="1000" dirty="0">
                          <a:latin typeface="Century Gothic" panose="020B0502020202020204" pitchFamily="34" charset="0"/>
                        </a:rPr>
                        <a:t> maps of the local area during the Middle Ages with the present-day.  </a:t>
                      </a:r>
                      <a:r>
                        <a:rPr lang="en-GB" sz="1000" b="1" dirty="0">
                          <a:latin typeface="Century Gothic" panose="020B0502020202020204" pitchFamily="34" charset="0"/>
                        </a:rPr>
                        <a:t>Reach informed conclusions</a:t>
                      </a:r>
                      <a:r>
                        <a:rPr lang="en-GB" sz="1000" dirty="0">
                          <a:latin typeface="Century Gothic" panose="020B0502020202020204" pitchFamily="34" charset="0"/>
                        </a:rPr>
                        <a:t> about changes over time.</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000" dirty="0">
                          <a:latin typeface="Century Gothic" panose="020B0502020202020204" pitchFamily="34" charset="0"/>
                          <a:cs typeface="Calibri Light" panose="020F0302020204030204" pitchFamily="34" charset="0"/>
                        </a:rPr>
                        <a:t>What is the evidence of Rochester’s Medieval past?</a:t>
                      </a:r>
                      <a:endParaRPr lang="en-GB" sz="1000" dirty="0">
                        <a:latin typeface="Calibri Light" panose="020F0302020204030204" pitchFamily="34" charset="0"/>
                        <a:cs typeface="Calibri Light" panose="020F030202020403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472703">
                <a:tc>
                  <a:txBody>
                    <a:bodyPr/>
                    <a:lstStyle/>
                    <a:p>
                      <a:r>
                        <a:rPr lang="en-GB" sz="1300" dirty="0">
                          <a:latin typeface="Century Gothic" panose="020B0502020202020204" pitchFamily="34" charset="0"/>
                        </a:rPr>
                        <a:t>plague</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dirty="0">
                          <a:latin typeface="Century Gothic" panose="020B0502020202020204" pitchFamily="34" charset="0"/>
                        </a:rPr>
                        <a:t>A disease that causes death and spreads quickly to a large number of people.</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endParaRPr lang="en-GB" sz="10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GB" sz="14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346655">
                <a:tc>
                  <a:txBody>
                    <a:bodyPr/>
                    <a:lstStyle/>
                    <a:p>
                      <a:r>
                        <a:rPr lang="en-GB" sz="1300" dirty="0">
                          <a:latin typeface="Century Gothic" panose="020B0502020202020204" pitchFamily="34" charset="0"/>
                        </a:rPr>
                        <a:t>rebel</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800" dirty="0">
                          <a:latin typeface="Century Gothic" panose="020B0502020202020204" pitchFamily="34" charset="0"/>
                        </a:rPr>
                        <a:t>A person who fights against or does not obey authority.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vMerge="1">
                  <a:txBody>
                    <a:bodyPr/>
                    <a:lstStyle/>
                    <a:p>
                      <a:endParaRPr lang="en-GB" sz="9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0"/>
                  </a:ext>
                </a:extLst>
              </a:tr>
              <a:tr h="346655">
                <a:tc>
                  <a:txBody>
                    <a:bodyPr/>
                    <a:lstStyle/>
                    <a:p>
                      <a:r>
                        <a:rPr lang="en-GB" sz="1300">
                          <a:latin typeface="Century Gothic" panose="020B0502020202020204" pitchFamily="34" charset="0"/>
                        </a:rPr>
                        <a:t>siege</a:t>
                      </a:r>
                      <a:endParaRPr lang="en-GB"/>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a:latin typeface="Century Gothic" panose="020B0502020202020204" pitchFamily="34" charset="0"/>
                        </a:rPr>
                        <a:t>The act of moving an army around a fortified place in order to capture it.</a:t>
                      </a:r>
                      <a:endParaRPr lang="en-GB"/>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50" b="1" dirty="0">
                          <a:latin typeface="Century Gothic" panose="020B0502020202020204" pitchFamily="34" charset="0"/>
                        </a:rPr>
                        <a:t>Apply</a:t>
                      </a:r>
                      <a:r>
                        <a:rPr lang="en-GB" sz="850" dirty="0">
                          <a:latin typeface="Century Gothic" panose="020B0502020202020204" pitchFamily="34" charset="0"/>
                        </a:rPr>
                        <a:t> knowledge of England in the Middle Ages to describe daily life in the local area.</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4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73191408"/>
                  </a:ext>
                </a:extLst>
              </a:tr>
              <a:tr h="374395">
                <a:tc>
                  <a:txBody>
                    <a:bodyPr/>
                    <a:lstStyle/>
                    <a:p>
                      <a:r>
                        <a:rPr lang="en-GB" sz="1300">
                          <a:latin typeface="Century Gothic" panose="020B0502020202020204" pitchFamily="34" charset="0"/>
                        </a:rPr>
                        <a:t>symptoms</a:t>
                      </a:r>
                      <a:endParaRPr lang="en-GB"/>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800">
                          <a:latin typeface="Century Gothic" panose="020B0502020202020204" pitchFamily="34" charset="0"/>
                        </a:rPr>
                        <a:t>A noticeable change in the body or its functions that indicates a disease.</a:t>
                      </a:r>
                      <a:endParaRPr lang="en-GB"/>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endParaRPr lang="en-GB" dirty="0"/>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r>
                        <a:rPr lang="en-GB" sz="950" u="none" dirty="0">
                          <a:solidFill>
                            <a:schemeClr val="tx1"/>
                          </a:solidFill>
                          <a:latin typeface="Century Gothic" panose="020B0502020202020204" pitchFamily="34" charset="0"/>
                          <a:cs typeface="Calibri Light" panose="020F0302020204030204" pitchFamily="34" charset="0"/>
                        </a:rPr>
                        <a:t>How successful was the siege </a:t>
                      </a:r>
                      <a:r>
                        <a:rPr lang="en-GB" sz="950" u="none">
                          <a:solidFill>
                            <a:schemeClr val="tx1"/>
                          </a:solidFill>
                          <a:latin typeface="Century Gothic" panose="020B0502020202020204" pitchFamily="34" charset="0"/>
                          <a:cs typeface="Calibri Light" panose="020F0302020204030204" pitchFamily="34" charset="0"/>
                        </a:rPr>
                        <a:t>of Rochester Castle?</a:t>
                      </a:r>
                      <a:endParaRPr lang="en-GB" sz="950" u="none" dirty="0">
                        <a:solidFill>
                          <a:schemeClr val="tx1"/>
                        </a:solidFill>
                        <a:latin typeface="Calibri Light" panose="020F0302020204030204" pitchFamily="34" charset="0"/>
                        <a:cs typeface="Calibri Light" panose="020F030202020403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2"/>
                  </a:ext>
                </a:extLst>
              </a:tr>
              <a:tr h="598751">
                <a:tc>
                  <a:txBody>
                    <a:bodyPr/>
                    <a:lstStyle/>
                    <a:p>
                      <a:r>
                        <a:rPr lang="en-GB" sz="1300" dirty="0" err="1">
                          <a:latin typeface="Century Gothic" panose="020B0502020202020204" pitchFamily="34" charset="0"/>
                        </a:rPr>
                        <a:t>villein</a:t>
                      </a:r>
                      <a:r>
                        <a:rPr lang="en-GB" sz="1300" dirty="0">
                          <a:latin typeface="Century Gothic" panose="020B0502020202020204" pitchFamily="34" charset="0"/>
                        </a:rPr>
                        <a:t>/serf</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dirty="0" err="1">
                          <a:latin typeface="Century Gothic" panose="020B0502020202020204" pitchFamily="34" charset="0"/>
                        </a:rPr>
                        <a:t>Villeins</a:t>
                      </a:r>
                      <a:r>
                        <a:rPr lang="en-GB" sz="800" dirty="0">
                          <a:latin typeface="Century Gothic" panose="020B0502020202020204" pitchFamily="34" charset="0"/>
                        </a:rPr>
                        <a:t>, sometimes known as serfs, were given land by knights.  They had to provide the knight with free labour, food and service whenever it was demanded. </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pPr marL="285750" lvl="0" indent="-285750" algn="l">
                        <a:buFont typeface="Arial" panose="020B0604020202020204" pitchFamily="34" charset="0"/>
                        <a:buChar char="•"/>
                      </a:pPr>
                      <a:endParaRPr lang="en-GB" sz="1400" b="0" dirty="0">
                        <a:solidFill>
                          <a:schemeClr val="tx1"/>
                        </a:solidFill>
                        <a:latin typeface="Century Gothic" panose="020B0502020202020204" pitchFamily="34" charset="0"/>
                      </a:endParaRPr>
                    </a:p>
                  </a:txBody>
                  <a:tcPr marT="45730" marB="4573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pic>
        <p:nvPicPr>
          <p:cNvPr id="4" name="Picture 3">
            <a:extLst>
              <a:ext uri="{FF2B5EF4-FFF2-40B4-BE49-F238E27FC236}">
                <a16:creationId xmlns:a16="http://schemas.microsoft.com/office/drawing/2014/main" id="{2CCCB476-2C68-44AA-9CD8-690ECD7C63B8}"/>
              </a:ext>
            </a:extLst>
          </p:cNvPr>
          <p:cNvPicPr>
            <a:picLocks noChangeAspect="1"/>
          </p:cNvPicPr>
          <p:nvPr/>
        </p:nvPicPr>
        <p:blipFill>
          <a:blip r:embed="rId2"/>
          <a:stretch>
            <a:fillRect/>
          </a:stretch>
        </p:blipFill>
        <p:spPr>
          <a:xfrm>
            <a:off x="7516309" y="4507444"/>
            <a:ext cx="1263024" cy="969969"/>
          </a:xfrm>
          <a:prstGeom prst="rect">
            <a:avLst/>
          </a:prstGeom>
        </p:spPr>
      </p:pic>
      <p:pic>
        <p:nvPicPr>
          <p:cNvPr id="5" name="Picture 4">
            <a:extLst>
              <a:ext uri="{FF2B5EF4-FFF2-40B4-BE49-F238E27FC236}">
                <a16:creationId xmlns:a16="http://schemas.microsoft.com/office/drawing/2014/main" id="{1B6F1C1E-7BC7-49CA-882E-F9A39FFCBB58}"/>
              </a:ext>
            </a:extLst>
          </p:cNvPr>
          <p:cNvPicPr>
            <a:picLocks noChangeAspect="1"/>
          </p:cNvPicPr>
          <p:nvPr/>
        </p:nvPicPr>
        <p:blipFill>
          <a:blip r:embed="rId3"/>
          <a:stretch>
            <a:fillRect/>
          </a:stretch>
        </p:blipFill>
        <p:spPr>
          <a:xfrm>
            <a:off x="5093146" y="5722159"/>
            <a:ext cx="793296" cy="727657"/>
          </a:xfrm>
          <a:prstGeom prst="rect">
            <a:avLst/>
          </a:prstGeom>
        </p:spPr>
      </p:pic>
      <p:pic>
        <p:nvPicPr>
          <p:cNvPr id="6" name="Picture 5">
            <a:extLst>
              <a:ext uri="{FF2B5EF4-FFF2-40B4-BE49-F238E27FC236}">
                <a16:creationId xmlns:a16="http://schemas.microsoft.com/office/drawing/2014/main" id="{66E960A2-B662-485B-A5F7-8D581BD4BE06}"/>
              </a:ext>
            </a:extLst>
          </p:cNvPr>
          <p:cNvPicPr>
            <a:picLocks noChangeAspect="1"/>
          </p:cNvPicPr>
          <p:nvPr/>
        </p:nvPicPr>
        <p:blipFill>
          <a:blip r:embed="rId4"/>
          <a:stretch>
            <a:fillRect/>
          </a:stretch>
        </p:blipFill>
        <p:spPr>
          <a:xfrm>
            <a:off x="3800366" y="5698049"/>
            <a:ext cx="1070703" cy="716342"/>
          </a:xfrm>
          <a:prstGeom prst="rect">
            <a:avLst/>
          </a:prstGeom>
        </p:spPr>
      </p:pic>
      <p:pic>
        <p:nvPicPr>
          <p:cNvPr id="7" name="Picture 6">
            <a:extLst>
              <a:ext uri="{FF2B5EF4-FFF2-40B4-BE49-F238E27FC236}">
                <a16:creationId xmlns:a16="http://schemas.microsoft.com/office/drawing/2014/main" id="{A6106291-6BB3-4061-96CC-1EE97E6F56EB}"/>
              </a:ext>
            </a:extLst>
          </p:cNvPr>
          <p:cNvPicPr>
            <a:picLocks noChangeAspect="1"/>
          </p:cNvPicPr>
          <p:nvPr/>
        </p:nvPicPr>
        <p:blipFill>
          <a:blip r:embed="rId5"/>
          <a:stretch>
            <a:fillRect/>
          </a:stretch>
        </p:blipFill>
        <p:spPr>
          <a:xfrm>
            <a:off x="6356924" y="4507444"/>
            <a:ext cx="932831" cy="1018030"/>
          </a:xfrm>
          <a:prstGeom prst="rect">
            <a:avLst/>
          </a:prstGeom>
        </p:spPr>
      </p:pic>
      <p:pic>
        <p:nvPicPr>
          <p:cNvPr id="8" name="Picture 7">
            <a:extLst>
              <a:ext uri="{FF2B5EF4-FFF2-40B4-BE49-F238E27FC236}">
                <a16:creationId xmlns:a16="http://schemas.microsoft.com/office/drawing/2014/main" id="{75A678C2-F3C0-421E-9D00-B1EF1A9E22BA}"/>
              </a:ext>
            </a:extLst>
          </p:cNvPr>
          <p:cNvPicPr>
            <a:picLocks noChangeAspect="1"/>
          </p:cNvPicPr>
          <p:nvPr/>
        </p:nvPicPr>
        <p:blipFill>
          <a:blip r:embed="rId6"/>
          <a:stretch>
            <a:fillRect/>
          </a:stretch>
        </p:blipFill>
        <p:spPr>
          <a:xfrm>
            <a:off x="4028634" y="4507444"/>
            <a:ext cx="1684870" cy="716342"/>
          </a:xfrm>
          <a:prstGeom prst="rect">
            <a:avLst/>
          </a:prstGeom>
        </p:spPr>
      </p:pic>
    </p:spTree>
    <p:extLst>
      <p:ext uri="{BB962C8B-B14F-4D97-AF65-F5344CB8AC3E}">
        <p14:creationId xmlns:p14="http://schemas.microsoft.com/office/powerpoint/2010/main" val="354219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79DA31-5642-4F1E-898F-D6E3A4928139}"/>
              </a:ext>
            </a:extLst>
          </p:cNvPr>
          <p:cNvSpPr txBox="1">
            <a:spLocks/>
          </p:cNvSpPr>
          <p:nvPr/>
        </p:nvSpPr>
        <p:spPr>
          <a:xfrm>
            <a:off x="-1836712" y="0"/>
            <a:ext cx="11681452" cy="492120"/>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solidFill>
                  <a:srgbClr val="FF00FF"/>
                </a:solidFill>
              </a:rPr>
              <a:t>                  </a:t>
            </a:r>
            <a:r>
              <a:rPr lang="en-GB" sz="2400" dirty="0">
                <a:solidFill>
                  <a:srgbClr val="FF00FF"/>
                </a:solidFill>
              </a:rPr>
              <a:t>Year 5: Music – How does music teach us about our community?</a:t>
            </a:r>
          </a:p>
        </p:txBody>
      </p:sp>
      <p:graphicFrame>
        <p:nvGraphicFramePr>
          <p:cNvPr id="9" name="Table 8">
            <a:extLst>
              <a:ext uri="{FF2B5EF4-FFF2-40B4-BE49-F238E27FC236}">
                <a16:creationId xmlns:a16="http://schemas.microsoft.com/office/drawing/2014/main" id="{5DDFD8A2-8F9D-4A58-B419-160B598B497D}"/>
              </a:ext>
            </a:extLst>
          </p:cNvPr>
          <p:cNvGraphicFramePr>
            <a:graphicFrameLocks noGrp="1"/>
          </p:cNvGraphicFramePr>
          <p:nvPr>
            <p:extLst>
              <p:ext uri="{D42A27DB-BD31-4B8C-83A1-F6EECF244321}">
                <p14:modId xmlns:p14="http://schemas.microsoft.com/office/powerpoint/2010/main" val="3534325754"/>
              </p:ext>
            </p:extLst>
          </p:nvPr>
        </p:nvGraphicFramePr>
        <p:xfrm>
          <a:off x="199742" y="492120"/>
          <a:ext cx="2831969" cy="4785360"/>
        </p:xfrm>
        <a:graphic>
          <a:graphicData uri="http://schemas.openxmlformats.org/drawingml/2006/table">
            <a:tbl>
              <a:tblPr firstRow="1" bandRow="1">
                <a:effectLst/>
                <a:tableStyleId>{5C22544A-7EE6-4342-B048-85BDC9FD1C3A}</a:tableStyleId>
              </a:tblPr>
              <a:tblGrid>
                <a:gridCol w="1152128">
                  <a:extLst>
                    <a:ext uri="{9D8B030D-6E8A-4147-A177-3AD203B41FA5}">
                      <a16:colId xmlns:a16="http://schemas.microsoft.com/office/drawing/2014/main" val="3156436573"/>
                    </a:ext>
                  </a:extLst>
                </a:gridCol>
                <a:gridCol w="1679841">
                  <a:extLst>
                    <a:ext uri="{9D8B030D-6E8A-4147-A177-3AD203B41FA5}">
                      <a16:colId xmlns:a16="http://schemas.microsoft.com/office/drawing/2014/main" val="1472456765"/>
                    </a:ext>
                  </a:extLst>
                </a:gridCol>
              </a:tblGrid>
              <a:tr h="228244">
                <a:tc gridSpan="2">
                  <a:txBody>
                    <a:bodyPr/>
                    <a:lstStyle/>
                    <a:p>
                      <a:pPr lvl="0" algn="ctr"/>
                      <a:r>
                        <a:rPr lang="en-GB" sz="1200" dirty="0"/>
                        <a:t>Subject Specific Vocabulary </a:t>
                      </a:r>
                    </a:p>
                  </a:txBody>
                  <a:tcPr>
                    <a:solidFill>
                      <a:srgbClr val="FF00FF"/>
                    </a:solidFill>
                  </a:tcPr>
                </a:tc>
                <a:tc hMerge="1">
                  <a:txBody>
                    <a:bodyPr/>
                    <a:lstStyle/>
                    <a:p>
                      <a:endParaRPr lang="en-GB"/>
                    </a:p>
                  </a:txBody>
                  <a:tcPr/>
                </a:tc>
                <a:extLst>
                  <a:ext uri="{0D108BD9-81ED-4DB2-BD59-A6C34878D82A}">
                    <a16:rowId xmlns:a16="http://schemas.microsoft.com/office/drawing/2014/main" val="2823567329"/>
                  </a:ext>
                </a:extLst>
              </a:tr>
              <a:tr h="292498">
                <a:tc>
                  <a:txBody>
                    <a:bodyPr/>
                    <a:lstStyle/>
                    <a:p>
                      <a:pPr lvl="0"/>
                      <a:r>
                        <a:rPr lang="en-GB" sz="1100" b="0" dirty="0"/>
                        <a:t>Time signature</a:t>
                      </a:r>
                    </a:p>
                  </a:txBody>
                  <a:tcPr>
                    <a:solidFill>
                      <a:srgbClr val="FF66CC"/>
                    </a:solidFill>
                  </a:tcPr>
                </a:tc>
                <a:tc>
                  <a:txBody>
                    <a:bodyPr/>
                    <a:lstStyle/>
                    <a:p>
                      <a:pPr marL="0" marR="0" lvl="0" indent="0" algn="l" defTabSz="914400" rtl="0" fontAlgn="auto" hangingPunct="1">
                        <a:lnSpc>
                          <a:spcPct val="100000"/>
                        </a:lnSpc>
                        <a:spcBef>
                          <a:spcPts val="0"/>
                        </a:spcBef>
                        <a:spcAft>
                          <a:spcPts val="0"/>
                        </a:spcAft>
                        <a:buNone/>
                        <a:tabLst/>
                      </a:pPr>
                      <a:r>
                        <a:rPr lang="en-GB" sz="1000" b="0" dirty="0"/>
                        <a:t>The type and number of beats in a bar</a:t>
                      </a:r>
                    </a:p>
                  </a:txBody>
                  <a:tcPr>
                    <a:solidFill>
                      <a:srgbClr val="FF66CC"/>
                    </a:solidFill>
                  </a:tcPr>
                </a:tc>
                <a:extLst>
                  <a:ext uri="{0D108BD9-81ED-4DB2-BD59-A6C34878D82A}">
                    <a16:rowId xmlns:a16="http://schemas.microsoft.com/office/drawing/2014/main" val="496449095"/>
                  </a:ext>
                </a:extLst>
              </a:tr>
              <a:tr h="214536">
                <a:tc>
                  <a:txBody>
                    <a:bodyPr/>
                    <a:lstStyle/>
                    <a:p>
                      <a:pPr lvl="0"/>
                      <a:r>
                        <a:rPr lang="en-GB" sz="1100" b="0" dirty="0"/>
                        <a:t>Key signature</a:t>
                      </a:r>
                    </a:p>
                  </a:txBody>
                  <a:tcPr>
                    <a:solidFill>
                      <a:srgbClr val="FF99FF"/>
                    </a:solidFill>
                  </a:tcPr>
                </a:tc>
                <a:tc>
                  <a:txBody>
                    <a:bodyPr/>
                    <a:lstStyle/>
                    <a:p>
                      <a:pPr marL="0" marR="0" lvl="0" indent="0" algn="l" defTabSz="914400" rtl="0" fontAlgn="auto" hangingPunct="1">
                        <a:lnSpc>
                          <a:spcPct val="100000"/>
                        </a:lnSpc>
                        <a:spcBef>
                          <a:spcPts val="0"/>
                        </a:spcBef>
                        <a:spcAft>
                          <a:spcPts val="0"/>
                        </a:spcAft>
                        <a:buNone/>
                        <a:tabLst/>
                      </a:pPr>
                      <a:r>
                        <a:rPr lang="en-GB" sz="1000" b="0" dirty="0"/>
                        <a:t>Where it shows what key the music is in. </a:t>
                      </a:r>
                    </a:p>
                  </a:txBody>
                  <a:tcPr>
                    <a:solidFill>
                      <a:srgbClr val="FF99FF"/>
                    </a:solidFill>
                  </a:tcPr>
                </a:tc>
                <a:extLst>
                  <a:ext uri="{0D108BD9-81ED-4DB2-BD59-A6C34878D82A}">
                    <a16:rowId xmlns:a16="http://schemas.microsoft.com/office/drawing/2014/main" val="2285344374"/>
                  </a:ext>
                </a:extLst>
              </a:tr>
              <a:tr h="214536">
                <a:tc>
                  <a:txBody>
                    <a:bodyPr/>
                    <a:lstStyle/>
                    <a:p>
                      <a:pPr lvl="0"/>
                      <a:r>
                        <a:rPr lang="en-GB" sz="1100" b="0" dirty="0"/>
                        <a:t>Hook</a:t>
                      </a:r>
                    </a:p>
                  </a:txBody>
                  <a:tcPr>
                    <a:solidFill>
                      <a:srgbClr val="FF66CC"/>
                    </a:solidFill>
                  </a:tcPr>
                </a:tc>
                <a:tc>
                  <a:txBody>
                    <a:bodyPr/>
                    <a:lstStyle/>
                    <a:p>
                      <a:pPr lvl="0"/>
                      <a:r>
                        <a:rPr lang="en-GB" sz="1000" b="0" dirty="0"/>
                        <a:t>A term used in pop music to describe a short catchy phrase or riff that we can’t stop singing; the bit that ‘hooks’ us in; the main musical idea from a song that we remember</a:t>
                      </a:r>
                    </a:p>
                  </a:txBody>
                  <a:tcPr>
                    <a:solidFill>
                      <a:srgbClr val="FF66CC"/>
                    </a:solidFill>
                  </a:tcPr>
                </a:tc>
                <a:extLst>
                  <a:ext uri="{0D108BD9-81ED-4DB2-BD59-A6C34878D82A}">
                    <a16:rowId xmlns:a16="http://schemas.microsoft.com/office/drawing/2014/main" val="550579731"/>
                  </a:ext>
                </a:extLst>
              </a:tr>
              <a:tr h="214536">
                <a:tc>
                  <a:txBody>
                    <a:bodyPr/>
                    <a:lstStyle/>
                    <a:p>
                      <a:pPr lvl="0"/>
                      <a:r>
                        <a:rPr lang="en-GB" sz="1100" b="0" dirty="0"/>
                        <a:t>Structure</a:t>
                      </a:r>
                    </a:p>
                  </a:txBody>
                  <a:tcPr>
                    <a:solidFill>
                      <a:srgbClr val="FF99FF"/>
                    </a:solidFill>
                  </a:tcPr>
                </a:tc>
                <a:tc>
                  <a:txBody>
                    <a:bodyPr/>
                    <a:lstStyle/>
                    <a:p>
                      <a:pPr lvl="0"/>
                      <a:r>
                        <a:rPr lang="en-GB" sz="1000" b="0" dirty="0"/>
                        <a:t>How the sections (verses and choruses etc) of a song are ordered to make the whole piece. </a:t>
                      </a:r>
                    </a:p>
                  </a:txBody>
                  <a:tcPr>
                    <a:solidFill>
                      <a:srgbClr val="FF99FF"/>
                    </a:solidFill>
                  </a:tcPr>
                </a:tc>
                <a:extLst>
                  <a:ext uri="{0D108BD9-81ED-4DB2-BD59-A6C34878D82A}">
                    <a16:rowId xmlns:a16="http://schemas.microsoft.com/office/drawing/2014/main" val="2207644185"/>
                  </a:ext>
                </a:extLst>
              </a:tr>
              <a:tr h="214536">
                <a:tc>
                  <a:txBody>
                    <a:bodyPr/>
                    <a:lstStyle/>
                    <a:p>
                      <a:pPr lvl="0"/>
                      <a:r>
                        <a:rPr lang="en-GB" sz="1100" b="0" dirty="0"/>
                        <a:t>Improvise </a:t>
                      </a:r>
                    </a:p>
                  </a:txBody>
                  <a:tcPr>
                    <a:solidFill>
                      <a:srgbClr val="FF99FF"/>
                    </a:solidFill>
                  </a:tcPr>
                </a:tc>
                <a:tc>
                  <a:txBody>
                    <a:bodyPr/>
                    <a:lstStyle/>
                    <a:p>
                      <a:pPr marL="0" marR="0" lvl="0" indent="0" algn="l" defTabSz="914400" rtl="0" fontAlgn="auto" hangingPunct="1">
                        <a:lnSpc>
                          <a:spcPct val="100000"/>
                        </a:lnSpc>
                        <a:spcBef>
                          <a:spcPts val="0"/>
                        </a:spcBef>
                        <a:spcAft>
                          <a:spcPts val="0"/>
                        </a:spcAft>
                        <a:buNone/>
                        <a:tabLst/>
                      </a:pPr>
                      <a:r>
                        <a:rPr lang="en-GB" sz="1000" b="0" dirty="0"/>
                        <a:t>To make up a tune and play it on the spot. </a:t>
                      </a:r>
                    </a:p>
                  </a:txBody>
                  <a:tcPr>
                    <a:solidFill>
                      <a:srgbClr val="FF99FF"/>
                    </a:solidFill>
                  </a:tcPr>
                </a:tc>
                <a:extLst>
                  <a:ext uri="{0D108BD9-81ED-4DB2-BD59-A6C34878D82A}">
                    <a16:rowId xmlns:a16="http://schemas.microsoft.com/office/drawing/2014/main" val="125777546"/>
                  </a:ext>
                </a:extLst>
              </a:tr>
              <a:tr h="214536">
                <a:tc>
                  <a:txBody>
                    <a:bodyPr/>
                    <a:lstStyle/>
                    <a:p>
                      <a:pPr lvl="0"/>
                      <a:r>
                        <a:rPr lang="en-GB" sz="1100" b="0" dirty="0"/>
                        <a:t>Major </a:t>
                      </a:r>
                    </a:p>
                  </a:txBody>
                  <a:tcPr>
                    <a:solidFill>
                      <a:srgbClr val="FF66CC"/>
                    </a:solidFill>
                  </a:tcPr>
                </a:tc>
                <a:tc>
                  <a:txBody>
                    <a:bodyPr/>
                    <a:lstStyle/>
                    <a:p>
                      <a:pPr marL="0" marR="0" lvl="0" indent="0" algn="l" defTabSz="914400" rtl="0" fontAlgn="auto" hangingPunct="1">
                        <a:lnSpc>
                          <a:spcPct val="100000"/>
                        </a:lnSpc>
                        <a:spcBef>
                          <a:spcPts val="0"/>
                        </a:spcBef>
                        <a:spcAft>
                          <a:spcPts val="0"/>
                        </a:spcAft>
                        <a:buNone/>
                        <a:tabLst/>
                      </a:pPr>
                      <a:r>
                        <a:rPr lang="en-GB" sz="1000" b="0" dirty="0"/>
                        <a:t>A key with a bright/happy  sound</a:t>
                      </a:r>
                    </a:p>
                  </a:txBody>
                  <a:tcPr>
                    <a:solidFill>
                      <a:srgbClr val="FF66CC"/>
                    </a:solidFill>
                  </a:tcPr>
                </a:tc>
                <a:extLst>
                  <a:ext uri="{0D108BD9-81ED-4DB2-BD59-A6C34878D82A}">
                    <a16:rowId xmlns:a16="http://schemas.microsoft.com/office/drawing/2014/main" val="206259297"/>
                  </a:ext>
                </a:extLst>
              </a:tr>
              <a:tr h="214536">
                <a:tc>
                  <a:txBody>
                    <a:bodyPr/>
                    <a:lstStyle/>
                    <a:p>
                      <a:pPr lvl="0"/>
                      <a:r>
                        <a:rPr lang="en-GB" sz="1100" b="0" dirty="0"/>
                        <a:t>Minor</a:t>
                      </a:r>
                    </a:p>
                  </a:txBody>
                  <a:tcPr>
                    <a:solidFill>
                      <a:srgbClr val="FF99FF"/>
                    </a:solidFill>
                  </a:tcPr>
                </a:tc>
                <a:tc>
                  <a:txBody>
                    <a:bodyPr/>
                    <a:lstStyle/>
                    <a:p>
                      <a:pPr marL="0" marR="0" lvl="0" indent="0" algn="l" defTabSz="914400" rtl="0" fontAlgn="auto" hangingPunct="1">
                        <a:lnSpc>
                          <a:spcPct val="100000"/>
                        </a:lnSpc>
                        <a:spcBef>
                          <a:spcPts val="0"/>
                        </a:spcBef>
                        <a:spcAft>
                          <a:spcPts val="0"/>
                        </a:spcAft>
                        <a:buNone/>
                        <a:tabLst/>
                      </a:pPr>
                      <a:r>
                        <a:rPr lang="en-GB" sz="1000" b="0" dirty="0"/>
                        <a:t>A key with a dark /sad sound </a:t>
                      </a:r>
                    </a:p>
                  </a:txBody>
                  <a:tcPr>
                    <a:solidFill>
                      <a:srgbClr val="FF99FF"/>
                    </a:solidFill>
                  </a:tcPr>
                </a:tc>
                <a:extLst>
                  <a:ext uri="{0D108BD9-81ED-4DB2-BD59-A6C34878D82A}">
                    <a16:rowId xmlns:a16="http://schemas.microsoft.com/office/drawing/2014/main" val="40039050"/>
                  </a:ext>
                </a:extLst>
              </a:tr>
              <a:tr h="214536">
                <a:tc>
                  <a:txBody>
                    <a:bodyPr/>
                    <a:lstStyle/>
                    <a:p>
                      <a:pPr lvl="0"/>
                      <a:r>
                        <a:rPr lang="en-GB" sz="1100" b="0"/>
                        <a:t>Chord</a:t>
                      </a:r>
                      <a:endParaRPr lang="en-GB" sz="1100" b="0" dirty="0"/>
                    </a:p>
                  </a:txBody>
                  <a:tcPr>
                    <a:solidFill>
                      <a:srgbClr val="FF66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A chord in music is when two (usually three) or more notes are played together</a:t>
                      </a:r>
                    </a:p>
                  </a:txBody>
                  <a:tcPr>
                    <a:solidFill>
                      <a:srgbClr val="FF66CC"/>
                    </a:solidFill>
                  </a:tcPr>
                </a:tc>
                <a:extLst>
                  <a:ext uri="{0D108BD9-81ED-4DB2-BD59-A6C34878D82A}">
                    <a16:rowId xmlns:a16="http://schemas.microsoft.com/office/drawing/2014/main" val="1513737906"/>
                  </a:ext>
                </a:extLst>
              </a:tr>
              <a:tr h="214536">
                <a:tc>
                  <a:txBody>
                    <a:bodyPr/>
                    <a:lstStyle/>
                    <a:p>
                      <a:pPr lvl="0"/>
                      <a:r>
                        <a:rPr lang="en-GB" sz="1100" b="0" dirty="0"/>
                        <a:t>Texture</a:t>
                      </a:r>
                    </a:p>
                  </a:txBody>
                  <a:tcPr>
                    <a:solidFill>
                      <a:srgbClr val="FF99FF"/>
                    </a:solidFill>
                  </a:tcPr>
                </a:tc>
                <a:tc>
                  <a:txBody>
                    <a:bodyPr/>
                    <a:lstStyle/>
                    <a:p>
                      <a:pPr marL="0" marR="0" lvl="0" indent="0" algn="l" defTabSz="914400" rtl="0" fontAlgn="auto" hangingPunct="1">
                        <a:lnSpc>
                          <a:spcPct val="100000"/>
                        </a:lnSpc>
                        <a:spcBef>
                          <a:spcPts val="0"/>
                        </a:spcBef>
                        <a:spcAft>
                          <a:spcPts val="0"/>
                        </a:spcAft>
                        <a:buNone/>
                        <a:tabLst/>
                      </a:pPr>
                      <a:r>
                        <a:rPr lang="en-GB" sz="1000" b="0" dirty="0"/>
                        <a:t>Layers of sound in music. </a:t>
                      </a:r>
                    </a:p>
                  </a:txBody>
                  <a:tcPr>
                    <a:solidFill>
                      <a:srgbClr val="FF99FF"/>
                    </a:solidFill>
                  </a:tcPr>
                </a:tc>
                <a:extLst>
                  <a:ext uri="{0D108BD9-81ED-4DB2-BD59-A6C34878D82A}">
                    <a16:rowId xmlns:a16="http://schemas.microsoft.com/office/drawing/2014/main" val="3332930837"/>
                  </a:ext>
                </a:extLst>
              </a:tr>
            </a:tbl>
          </a:graphicData>
        </a:graphic>
      </p:graphicFrame>
      <p:graphicFrame>
        <p:nvGraphicFramePr>
          <p:cNvPr id="10" name="Table 5">
            <a:extLst>
              <a:ext uri="{FF2B5EF4-FFF2-40B4-BE49-F238E27FC236}">
                <a16:creationId xmlns:a16="http://schemas.microsoft.com/office/drawing/2014/main" id="{E11D64D2-69A0-4A55-B8FF-B3D02BE1B9DB}"/>
              </a:ext>
            </a:extLst>
          </p:cNvPr>
          <p:cNvGraphicFramePr>
            <a:graphicFrameLocks noGrp="1"/>
          </p:cNvGraphicFramePr>
          <p:nvPr>
            <p:extLst>
              <p:ext uri="{D42A27DB-BD31-4B8C-83A1-F6EECF244321}">
                <p14:modId xmlns:p14="http://schemas.microsoft.com/office/powerpoint/2010/main" val="3959820737"/>
              </p:ext>
            </p:extLst>
          </p:nvPr>
        </p:nvGraphicFramePr>
        <p:xfrm>
          <a:off x="6071739" y="492120"/>
          <a:ext cx="2795970" cy="4236720"/>
        </p:xfrm>
        <a:graphic>
          <a:graphicData uri="http://schemas.openxmlformats.org/drawingml/2006/table">
            <a:tbl>
              <a:tblPr firstRow="1" bandRow="1">
                <a:effectLst/>
                <a:tableStyleId>{5C22544A-7EE6-4342-B048-85BDC9FD1C3A}</a:tableStyleId>
              </a:tblPr>
              <a:tblGrid>
                <a:gridCol w="2795970">
                  <a:extLst>
                    <a:ext uri="{9D8B030D-6E8A-4147-A177-3AD203B41FA5}">
                      <a16:colId xmlns:a16="http://schemas.microsoft.com/office/drawing/2014/main" val="3402234680"/>
                    </a:ext>
                  </a:extLst>
                </a:gridCol>
              </a:tblGrid>
              <a:tr h="365760">
                <a:tc>
                  <a:txBody>
                    <a:bodyPr/>
                    <a:lstStyle/>
                    <a:p>
                      <a:pPr lvl="0" algn="ctr"/>
                      <a:r>
                        <a:rPr lang="en-GB" dirty="0"/>
                        <a:t>Sticky Knowledge</a:t>
                      </a:r>
                    </a:p>
                  </a:txBody>
                  <a:tcPr>
                    <a:solidFill>
                      <a:srgbClr val="FF00FF"/>
                    </a:solidFill>
                  </a:tcPr>
                </a:tc>
                <a:extLst>
                  <a:ext uri="{0D108BD9-81ED-4DB2-BD59-A6C34878D82A}">
                    <a16:rowId xmlns:a16="http://schemas.microsoft.com/office/drawing/2014/main" val="2907044305"/>
                  </a:ext>
                </a:extLst>
              </a:tr>
              <a:tr h="214746">
                <a:tc>
                  <a:txBody>
                    <a:bodyPr/>
                    <a:lstStyle/>
                    <a:p>
                      <a:pPr marL="0" lvl="0" indent="0">
                        <a:buNone/>
                      </a:pPr>
                      <a:r>
                        <a:rPr lang="en-GB" sz="1000" dirty="0"/>
                        <a:t>A chord which is built up of the first, third and fifth notes of a scale is called a ‘tonic triad’. If it is made from a major scale, it is a major chord. If it is made from a minor scale, it is a minor chord. However, any combination of notes played simultaneously is considered a chord. </a:t>
                      </a:r>
                    </a:p>
                  </a:txBody>
                  <a:tcPr>
                    <a:solidFill>
                      <a:srgbClr val="FF99FF"/>
                    </a:solidFill>
                  </a:tcPr>
                </a:tc>
                <a:extLst>
                  <a:ext uri="{0D108BD9-81ED-4DB2-BD59-A6C34878D82A}">
                    <a16:rowId xmlns:a16="http://schemas.microsoft.com/office/drawing/2014/main" val="3983592863"/>
                  </a:ext>
                </a:extLst>
              </a:tr>
              <a:tr h="214746">
                <a:tc>
                  <a:txBody>
                    <a:bodyPr/>
                    <a:lstStyle/>
                    <a:p>
                      <a:pPr marL="0" lvl="0" indent="0">
                        <a:buNone/>
                      </a:pPr>
                      <a:r>
                        <a:rPr lang="en-GB" sz="1000" dirty="0"/>
                        <a:t>Reggae is a popular style of Jamaican music, which evolved out of earlier styles like Ska and Rocksteady in the 1960s. Reggae is strongly linked with the Rastafarian religion, which promotes natural healthy living and recognises that the history of Black people does not start with slavery. </a:t>
                      </a:r>
                    </a:p>
                  </a:txBody>
                  <a:tcPr>
                    <a:solidFill>
                      <a:srgbClr val="FF66FF"/>
                    </a:solidFill>
                  </a:tcPr>
                </a:tc>
                <a:extLst>
                  <a:ext uri="{0D108BD9-81ED-4DB2-BD59-A6C34878D82A}">
                    <a16:rowId xmlns:a16="http://schemas.microsoft.com/office/drawing/2014/main" val="1188252816"/>
                  </a:ext>
                </a:extLst>
              </a:tr>
              <a:tr h="214746">
                <a:tc>
                  <a:txBody>
                    <a:bodyPr/>
                    <a:lstStyle/>
                    <a:p>
                      <a:pPr marL="0" lvl="0" indent="0">
                        <a:buNone/>
                      </a:pPr>
                      <a:r>
                        <a:rPr lang="en-GB" sz="1000" dirty="0"/>
                        <a:t>The term 'Pop music' is shortened from 'Popular music' - meaning music that lots of people like to listen to. Different countries have their own versions of Pop music, like K-pop (from South Korea), </a:t>
                      </a:r>
                      <a:r>
                        <a:rPr lang="en-GB" sz="1000" dirty="0" err="1"/>
                        <a:t>Zim</a:t>
                      </a:r>
                      <a:r>
                        <a:rPr lang="en-GB" sz="1000" dirty="0"/>
                        <a:t> Pop (from Zimbabwe) and Britpop (from the UK). </a:t>
                      </a:r>
                    </a:p>
                  </a:txBody>
                  <a:tcPr>
                    <a:solidFill>
                      <a:srgbClr val="FF99FF"/>
                    </a:solidFill>
                  </a:tcPr>
                </a:tc>
                <a:extLst>
                  <a:ext uri="{0D108BD9-81ED-4DB2-BD59-A6C34878D82A}">
                    <a16:rowId xmlns:a16="http://schemas.microsoft.com/office/drawing/2014/main" val="3142398700"/>
                  </a:ext>
                </a:extLst>
              </a:tr>
              <a:tr h="214746">
                <a:tc>
                  <a:txBody>
                    <a:bodyPr/>
                    <a:lstStyle/>
                    <a:p>
                      <a:pPr marL="0" lvl="0" indent="0">
                        <a:buNone/>
                      </a:pPr>
                      <a:r>
                        <a:rPr lang="en-GB" sz="1000" dirty="0"/>
                        <a:t>John Williams (b.1932) is one of the most popular and successful Hollywood film composers of all time. His music is exciting, emotional and direct, influenced by both 19th and 20th-century composers.</a:t>
                      </a:r>
                    </a:p>
                  </a:txBody>
                  <a:tcPr>
                    <a:solidFill>
                      <a:srgbClr val="FF66FF"/>
                    </a:solidFill>
                  </a:tcPr>
                </a:tc>
                <a:extLst>
                  <a:ext uri="{0D108BD9-81ED-4DB2-BD59-A6C34878D82A}">
                    <a16:rowId xmlns:a16="http://schemas.microsoft.com/office/drawing/2014/main" val="2486524098"/>
                  </a:ext>
                </a:extLst>
              </a:tr>
            </a:tbl>
          </a:graphicData>
        </a:graphic>
      </p:graphicFrame>
      <p:graphicFrame>
        <p:nvGraphicFramePr>
          <p:cNvPr id="15" name="Table 6">
            <a:extLst>
              <a:ext uri="{FF2B5EF4-FFF2-40B4-BE49-F238E27FC236}">
                <a16:creationId xmlns:a16="http://schemas.microsoft.com/office/drawing/2014/main" id="{C5E54D51-E174-490A-999F-B72290C2B4EB}"/>
              </a:ext>
            </a:extLst>
          </p:cNvPr>
          <p:cNvGraphicFramePr>
            <a:graphicFrameLocks noGrp="1"/>
          </p:cNvGraphicFramePr>
          <p:nvPr>
            <p:extLst>
              <p:ext uri="{D42A27DB-BD31-4B8C-83A1-F6EECF244321}">
                <p14:modId xmlns:p14="http://schemas.microsoft.com/office/powerpoint/2010/main" val="1797653416"/>
              </p:ext>
            </p:extLst>
          </p:nvPr>
        </p:nvGraphicFramePr>
        <p:xfrm>
          <a:off x="3135736" y="2503088"/>
          <a:ext cx="2831979" cy="3779520"/>
        </p:xfrm>
        <a:graphic>
          <a:graphicData uri="http://schemas.openxmlformats.org/drawingml/2006/table">
            <a:tbl>
              <a:tblPr firstRow="1" bandRow="1">
                <a:effectLst/>
                <a:tableStyleId>{5C22544A-7EE6-4342-B048-85BDC9FD1C3A}</a:tableStyleId>
              </a:tblPr>
              <a:tblGrid>
                <a:gridCol w="2831979">
                  <a:extLst>
                    <a:ext uri="{9D8B030D-6E8A-4147-A177-3AD203B41FA5}">
                      <a16:colId xmlns:a16="http://schemas.microsoft.com/office/drawing/2014/main" val="1930453681"/>
                    </a:ext>
                  </a:extLst>
                </a:gridCol>
              </a:tblGrid>
              <a:tr h="315596">
                <a:tc>
                  <a:txBody>
                    <a:bodyPr/>
                    <a:lstStyle/>
                    <a:p>
                      <a:pPr lvl="0" algn="ctr"/>
                      <a:r>
                        <a:rPr lang="en-GB" dirty="0"/>
                        <a:t>Key Skills (Lesson Learning)</a:t>
                      </a:r>
                    </a:p>
                    <a:p>
                      <a:pPr lvl="0" algn="ctr"/>
                      <a:r>
                        <a:rPr lang="en-GB" dirty="0"/>
                        <a:t>Children will be able to:</a:t>
                      </a:r>
                    </a:p>
                  </a:txBody>
                  <a:tcPr>
                    <a:solidFill>
                      <a:srgbClr val="FF00FF"/>
                    </a:solidFill>
                  </a:tcPr>
                </a:tc>
                <a:extLst>
                  <a:ext uri="{0D108BD9-81ED-4DB2-BD59-A6C34878D82A}">
                    <a16:rowId xmlns:a16="http://schemas.microsoft.com/office/drawing/2014/main" val="549573611"/>
                  </a:ext>
                </a:extLst>
              </a:tr>
              <a:tr h="182486">
                <a:tc>
                  <a:txBody>
                    <a:bodyPr/>
                    <a:lstStyle/>
                    <a:p>
                      <a:pPr marL="171450" lvl="0" indent="-171450">
                        <a:buSzPct val="100000"/>
                        <a:buFont typeface="Arial" pitchFamily="34"/>
                        <a:buChar char="•"/>
                      </a:pPr>
                      <a:r>
                        <a:rPr lang="en-GB" sz="1000" dirty="0"/>
                        <a:t>Demonstrate an understanding and appropriate use of musical language (including musical elements), from both prior and new learning.</a:t>
                      </a:r>
                    </a:p>
                    <a:p>
                      <a:pPr marL="171450" lvl="0" indent="-171450">
                        <a:buSzPct val="100000"/>
                        <a:buFont typeface="Arial" pitchFamily="34"/>
                        <a:buChar char="•"/>
                      </a:pPr>
                      <a:r>
                        <a:rPr lang="en-GB" sz="1000" dirty="0"/>
                        <a:t>Identify and describe feelings as they relate to music. </a:t>
                      </a:r>
                    </a:p>
                    <a:p>
                      <a:pPr marL="171450" lvl="0" indent="-171450">
                        <a:buSzPct val="100000"/>
                        <a:buFont typeface="Arial" pitchFamily="34"/>
                        <a:buChar char="•"/>
                      </a:pPr>
                      <a:r>
                        <a:rPr lang="en-GB" sz="1000" dirty="0"/>
                        <a:t>Demonstrate an understanding of the musical style and a broader understanding of the cultural and historical connections of the music. </a:t>
                      </a:r>
                    </a:p>
                    <a:p>
                      <a:pPr marL="171450" lvl="0" indent="-171450">
                        <a:buSzPct val="100000"/>
                        <a:buFont typeface="Arial" pitchFamily="34"/>
                        <a:buChar char="•"/>
                      </a:pPr>
                      <a:r>
                        <a:rPr lang="en-GB" sz="1000" dirty="0"/>
                        <a:t>Use appropriate musical language (with confidence) to describe and discuss the music. </a:t>
                      </a:r>
                    </a:p>
                    <a:p>
                      <a:pPr marL="171450" lvl="0" indent="-171450">
                        <a:buSzPct val="100000"/>
                        <a:buFont typeface="Arial" pitchFamily="34"/>
                        <a:buChar char="•"/>
                      </a:pPr>
                      <a:r>
                        <a:rPr lang="en-GB" sz="1000" dirty="0"/>
                        <a:t>Create a four, six or eight-bar melody.</a:t>
                      </a:r>
                    </a:p>
                    <a:p>
                      <a:pPr marL="171450" lvl="0" indent="-171450">
                        <a:buSzPct val="100000"/>
                        <a:buFont typeface="Arial" pitchFamily="34"/>
                        <a:buChar char="•"/>
                      </a:pPr>
                      <a:r>
                        <a:rPr lang="en-GB" sz="1000" dirty="0"/>
                        <a:t>Make an informed decision as to which notes to use when composing and improvising with the song.</a:t>
                      </a:r>
                    </a:p>
                    <a:p>
                      <a:pPr marL="171450" lvl="0" indent="-171450">
                        <a:buSzPct val="100000"/>
                        <a:buFont typeface="Arial" pitchFamily="34"/>
                        <a:buChar char="•"/>
                      </a:pPr>
                      <a:r>
                        <a:rPr lang="en-GB" sz="1000" dirty="0"/>
                        <a:t>Explore rhythm patterns created from quavers, crotchets, semiquavers, minims and their rests.</a:t>
                      </a:r>
                    </a:p>
                    <a:p>
                      <a:pPr marL="171450" lvl="0" indent="-171450">
                        <a:buSzPct val="100000"/>
                        <a:buFont typeface="Arial" pitchFamily="34"/>
                        <a:buChar char="•"/>
                      </a:pPr>
                      <a:r>
                        <a:rPr lang="en-GB" sz="1000" dirty="0"/>
                        <a:t>Improvise over a simple groove, responding to the beat and creating a satisfying melodic shape. </a:t>
                      </a:r>
                    </a:p>
                    <a:p>
                      <a:pPr marL="171450" lvl="0" indent="-171450">
                        <a:buSzPct val="100000"/>
                        <a:buFont typeface="Arial" pitchFamily="34"/>
                        <a:buChar char="•"/>
                      </a:pPr>
                      <a:endParaRPr lang="en-GB" sz="1000" dirty="0"/>
                    </a:p>
                  </a:txBody>
                  <a:tcPr>
                    <a:solidFill>
                      <a:srgbClr val="FF99FF"/>
                    </a:solidFill>
                  </a:tcPr>
                </a:tc>
                <a:extLst>
                  <a:ext uri="{0D108BD9-81ED-4DB2-BD59-A6C34878D82A}">
                    <a16:rowId xmlns:a16="http://schemas.microsoft.com/office/drawing/2014/main" val="1852069568"/>
                  </a:ext>
                </a:extLst>
              </a:tr>
            </a:tbl>
          </a:graphicData>
        </a:graphic>
      </p:graphicFrame>
      <p:pic>
        <p:nvPicPr>
          <p:cNvPr id="16" name="Picture 15">
            <a:extLst>
              <a:ext uri="{FF2B5EF4-FFF2-40B4-BE49-F238E27FC236}">
                <a16:creationId xmlns:a16="http://schemas.microsoft.com/office/drawing/2014/main" id="{62BB7159-03FE-4953-8804-F92169054993}"/>
              </a:ext>
            </a:extLst>
          </p:cNvPr>
          <p:cNvPicPr>
            <a:picLocks noChangeAspect="1"/>
          </p:cNvPicPr>
          <p:nvPr/>
        </p:nvPicPr>
        <p:blipFill>
          <a:blip r:embed="rId3"/>
          <a:stretch>
            <a:fillRect/>
          </a:stretch>
        </p:blipFill>
        <p:spPr>
          <a:xfrm>
            <a:off x="3727534" y="673413"/>
            <a:ext cx="1648382" cy="1648382"/>
          </a:xfrm>
          <a:prstGeom prst="rect">
            <a:avLst/>
          </a:prstGeom>
        </p:spPr>
      </p:pic>
      <p:pic>
        <p:nvPicPr>
          <p:cNvPr id="17" name="Picture 16">
            <a:extLst>
              <a:ext uri="{FF2B5EF4-FFF2-40B4-BE49-F238E27FC236}">
                <a16:creationId xmlns:a16="http://schemas.microsoft.com/office/drawing/2014/main" id="{DB4954D9-7B38-481E-B8CD-D0ADBB5D3DDD}"/>
              </a:ext>
            </a:extLst>
          </p:cNvPr>
          <p:cNvPicPr>
            <a:picLocks noChangeAspect="1"/>
          </p:cNvPicPr>
          <p:nvPr/>
        </p:nvPicPr>
        <p:blipFill>
          <a:blip r:embed="rId4"/>
          <a:stretch>
            <a:fillRect/>
          </a:stretch>
        </p:blipFill>
        <p:spPr>
          <a:xfrm>
            <a:off x="6788480" y="4773810"/>
            <a:ext cx="1810557" cy="1508798"/>
          </a:xfrm>
          <a:prstGeom prst="rect">
            <a:avLst/>
          </a:prstGeom>
        </p:spPr>
      </p:pic>
      <p:pic>
        <p:nvPicPr>
          <p:cNvPr id="18" name="Picture 17">
            <a:extLst>
              <a:ext uri="{FF2B5EF4-FFF2-40B4-BE49-F238E27FC236}">
                <a16:creationId xmlns:a16="http://schemas.microsoft.com/office/drawing/2014/main" id="{63EFC3F7-966A-4747-97E6-97F0EBFDFCED}"/>
              </a:ext>
            </a:extLst>
          </p:cNvPr>
          <p:cNvPicPr>
            <a:picLocks noChangeAspect="1"/>
          </p:cNvPicPr>
          <p:nvPr/>
        </p:nvPicPr>
        <p:blipFill>
          <a:blip r:embed="rId5"/>
          <a:stretch>
            <a:fillRect/>
          </a:stretch>
        </p:blipFill>
        <p:spPr>
          <a:xfrm>
            <a:off x="986479" y="5373373"/>
            <a:ext cx="1258493" cy="12584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482CD9F-7B0A-4238-A413-E4D58038A0F8}"/>
              </a:ext>
            </a:extLst>
          </p:cNvPr>
          <p:cNvSpPr txBox="1">
            <a:spLocks noChangeArrowheads="1"/>
          </p:cNvSpPr>
          <p:nvPr/>
        </p:nvSpPr>
        <p:spPr>
          <a:xfrm>
            <a:off x="628650" y="77690"/>
            <a:ext cx="7886700" cy="492125"/>
          </a:xfrm>
          <a:prstGeom prst="rect">
            <a:avLst/>
          </a:prstGeom>
        </p:spPr>
        <p:txBody>
          <a:bodyPr anchorCtr="1">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b="1" dirty="0">
                <a:solidFill>
                  <a:schemeClr val="accent1">
                    <a:lumMod val="60000"/>
                    <a:lumOff val="40000"/>
                  </a:schemeClr>
                </a:solidFill>
                <a:latin typeface="Century Gothic" panose="020B0502020202020204" pitchFamily="34" charset="0"/>
              </a:rPr>
              <a:t>Year 5: PE – Tag Rugby</a:t>
            </a:r>
          </a:p>
        </p:txBody>
      </p:sp>
      <p:graphicFrame>
        <p:nvGraphicFramePr>
          <p:cNvPr id="12" name="Table 11">
            <a:extLst>
              <a:ext uri="{FF2B5EF4-FFF2-40B4-BE49-F238E27FC236}">
                <a16:creationId xmlns:a16="http://schemas.microsoft.com/office/drawing/2014/main" id="{5351E5E3-D307-4258-99CE-EF6917F62A14}"/>
              </a:ext>
            </a:extLst>
          </p:cNvPr>
          <p:cNvGraphicFramePr>
            <a:graphicFrameLocks noGrp="1"/>
          </p:cNvGraphicFramePr>
          <p:nvPr>
            <p:extLst>
              <p:ext uri="{D42A27DB-BD31-4B8C-83A1-F6EECF244321}">
                <p14:modId xmlns:p14="http://schemas.microsoft.com/office/powerpoint/2010/main" val="2150753312"/>
              </p:ext>
            </p:extLst>
          </p:nvPr>
        </p:nvGraphicFramePr>
        <p:xfrm>
          <a:off x="303125" y="663006"/>
          <a:ext cx="2831976" cy="2961640"/>
        </p:xfrm>
        <a:graphic>
          <a:graphicData uri="http://schemas.openxmlformats.org/drawingml/2006/table">
            <a:tbl>
              <a:tblPr firstRow="1" bandRow="1">
                <a:tableStyleId>{5C22544A-7EE6-4342-B048-85BDC9FD1C3A}</a:tableStyleId>
              </a:tblPr>
              <a:tblGrid>
                <a:gridCol w="1415988">
                  <a:extLst>
                    <a:ext uri="{9D8B030D-6E8A-4147-A177-3AD203B41FA5}">
                      <a16:colId xmlns:a16="http://schemas.microsoft.com/office/drawing/2014/main" val="20000"/>
                    </a:ext>
                  </a:extLst>
                </a:gridCol>
                <a:gridCol w="1415988">
                  <a:extLst>
                    <a:ext uri="{9D8B030D-6E8A-4147-A177-3AD203B41FA5}">
                      <a16:colId xmlns:a16="http://schemas.microsoft.com/office/drawing/2014/main" val="20001"/>
                    </a:ext>
                  </a:extLst>
                </a:gridCol>
              </a:tblGrid>
              <a:tr h="370840">
                <a:tc gridSpan="2">
                  <a:txBody>
                    <a:bodyPr/>
                    <a:lstStyle/>
                    <a:p>
                      <a:pPr algn="ctr"/>
                      <a:r>
                        <a:rPr lang="en-GB" sz="1200" dirty="0"/>
                        <a:t>Subject Specific Vocabulary – Key words </a:t>
                      </a:r>
                    </a:p>
                  </a:txBody>
                  <a:tcPr/>
                </a:tc>
                <a:tc hMerge="1">
                  <a:txBody>
                    <a:bodyPr/>
                    <a:lstStyle/>
                    <a:p>
                      <a:pPr algn="ctr"/>
                      <a:endParaRPr lang="en-GB" dirty="0"/>
                    </a:p>
                  </a:txBody>
                  <a:tcPr/>
                </a:tc>
                <a:extLst>
                  <a:ext uri="{0D108BD9-81ED-4DB2-BD59-A6C34878D82A}">
                    <a16:rowId xmlns:a16="http://schemas.microsoft.com/office/drawing/2014/main" val="10000"/>
                  </a:ext>
                </a:extLst>
              </a:tr>
              <a:tr h="205224">
                <a:tc>
                  <a:txBody>
                    <a:bodyPr/>
                    <a:lstStyle/>
                    <a:p>
                      <a:r>
                        <a:rPr lang="en-GB" sz="1000" dirty="0"/>
                        <a:t>Dodging </a:t>
                      </a:r>
                    </a:p>
                  </a:txBody>
                  <a:tcPr/>
                </a:tc>
                <a:tc>
                  <a:txBody>
                    <a:bodyPr/>
                    <a:lstStyle/>
                    <a:p>
                      <a:r>
                        <a:rPr lang="en-GB" sz="1000" dirty="0"/>
                        <a:t>Direction </a:t>
                      </a:r>
                    </a:p>
                  </a:txBody>
                  <a:tcPr/>
                </a:tc>
                <a:extLst>
                  <a:ext uri="{0D108BD9-81ED-4DB2-BD59-A6C34878D82A}">
                    <a16:rowId xmlns:a16="http://schemas.microsoft.com/office/drawing/2014/main" val="10001"/>
                  </a:ext>
                </a:extLst>
              </a:tr>
              <a:tr h="0">
                <a:tc>
                  <a:txBody>
                    <a:bodyPr/>
                    <a:lstStyle/>
                    <a:p>
                      <a:r>
                        <a:rPr lang="en-GB" sz="1000" dirty="0"/>
                        <a:t>Spatial awareness</a:t>
                      </a:r>
                    </a:p>
                  </a:txBody>
                  <a:tcPr/>
                </a:tc>
                <a:tc>
                  <a:txBody>
                    <a:bodyPr/>
                    <a:lstStyle/>
                    <a:p>
                      <a:r>
                        <a:rPr lang="en-GB" sz="1000" dirty="0"/>
                        <a:t>Speed</a:t>
                      </a:r>
                    </a:p>
                  </a:txBody>
                  <a:tcPr/>
                </a:tc>
                <a:extLst>
                  <a:ext uri="{0D108BD9-81ED-4DB2-BD59-A6C34878D82A}">
                    <a16:rowId xmlns:a16="http://schemas.microsoft.com/office/drawing/2014/main" val="10002"/>
                  </a:ext>
                </a:extLst>
              </a:tr>
              <a:tr h="149592">
                <a:tc>
                  <a:txBody>
                    <a:bodyPr/>
                    <a:lstStyle/>
                    <a:p>
                      <a:r>
                        <a:rPr lang="en-GB" sz="1000" dirty="0"/>
                        <a:t>Eye contact</a:t>
                      </a:r>
                    </a:p>
                  </a:txBody>
                  <a:tcPr/>
                </a:tc>
                <a:tc>
                  <a:txBody>
                    <a:bodyPr/>
                    <a:lstStyle/>
                    <a:p>
                      <a:r>
                        <a:rPr lang="en-GB" sz="1000" dirty="0"/>
                        <a:t>Wide hands</a:t>
                      </a:r>
                    </a:p>
                  </a:txBody>
                  <a:tcPr/>
                </a:tc>
                <a:extLst>
                  <a:ext uri="{0D108BD9-81ED-4DB2-BD59-A6C34878D82A}">
                    <a16:rowId xmlns:a16="http://schemas.microsoft.com/office/drawing/2014/main" val="10003"/>
                  </a:ext>
                </a:extLst>
              </a:tr>
              <a:tr h="193784">
                <a:tc>
                  <a:txBody>
                    <a:bodyPr/>
                    <a:lstStyle/>
                    <a:p>
                      <a:r>
                        <a:rPr lang="en-GB" sz="1000" dirty="0"/>
                        <a:t>Hug the ball</a:t>
                      </a:r>
                    </a:p>
                  </a:txBody>
                  <a:tcPr/>
                </a:tc>
                <a:tc>
                  <a:txBody>
                    <a:bodyPr/>
                    <a:lstStyle/>
                    <a:p>
                      <a:r>
                        <a:rPr lang="en-GB" sz="1000" dirty="0"/>
                        <a:t>Move your feet</a:t>
                      </a:r>
                    </a:p>
                  </a:txBody>
                  <a:tcPr/>
                </a:tc>
                <a:extLst>
                  <a:ext uri="{0D108BD9-81ED-4DB2-BD59-A6C34878D82A}">
                    <a16:rowId xmlns:a16="http://schemas.microsoft.com/office/drawing/2014/main" val="10004"/>
                  </a:ext>
                </a:extLst>
              </a:tr>
              <a:tr h="193784">
                <a:tc>
                  <a:txBody>
                    <a:bodyPr/>
                    <a:lstStyle/>
                    <a:p>
                      <a:r>
                        <a:rPr lang="en-GB" sz="1000" dirty="0"/>
                        <a:t>Hands ready to catch</a:t>
                      </a:r>
                    </a:p>
                  </a:txBody>
                  <a:tcPr/>
                </a:tc>
                <a:tc>
                  <a:txBody>
                    <a:bodyPr/>
                    <a:lstStyle/>
                    <a:p>
                      <a:r>
                        <a:rPr lang="en-GB" sz="1000" dirty="0"/>
                        <a:t>Control</a:t>
                      </a:r>
                    </a:p>
                  </a:txBody>
                  <a:tcPr/>
                </a:tc>
                <a:extLst>
                  <a:ext uri="{0D108BD9-81ED-4DB2-BD59-A6C34878D82A}">
                    <a16:rowId xmlns:a16="http://schemas.microsoft.com/office/drawing/2014/main" val="4015303017"/>
                  </a:ext>
                </a:extLst>
              </a:tr>
              <a:tr h="193784">
                <a:tc>
                  <a:txBody>
                    <a:bodyPr/>
                    <a:lstStyle/>
                    <a:p>
                      <a:r>
                        <a:rPr lang="en-GB" sz="1000" dirty="0"/>
                        <a:t>Accuracy</a:t>
                      </a:r>
                    </a:p>
                  </a:txBody>
                  <a:tcPr/>
                </a:tc>
                <a:tc>
                  <a:txBody>
                    <a:bodyPr/>
                    <a:lstStyle/>
                    <a:p>
                      <a:r>
                        <a:rPr lang="en-GB" sz="1000" dirty="0"/>
                        <a:t>Two handed throw and catch</a:t>
                      </a:r>
                    </a:p>
                  </a:txBody>
                  <a:tcPr/>
                </a:tc>
                <a:extLst>
                  <a:ext uri="{0D108BD9-81ED-4DB2-BD59-A6C34878D82A}">
                    <a16:rowId xmlns:a16="http://schemas.microsoft.com/office/drawing/2014/main" val="1447980397"/>
                  </a:ext>
                </a:extLst>
              </a:tr>
              <a:tr h="193784">
                <a:tc>
                  <a:txBody>
                    <a:bodyPr/>
                    <a:lstStyle/>
                    <a:p>
                      <a:r>
                        <a:rPr lang="en-GB" sz="1000" dirty="0"/>
                        <a:t>Pass and run</a:t>
                      </a:r>
                    </a:p>
                  </a:txBody>
                  <a:tcPr/>
                </a:tc>
                <a:tc>
                  <a:txBody>
                    <a:bodyPr/>
                    <a:lstStyle/>
                    <a:p>
                      <a:r>
                        <a:rPr lang="en-GB" sz="1000" dirty="0"/>
                        <a:t>Aim </a:t>
                      </a:r>
                    </a:p>
                  </a:txBody>
                  <a:tcPr/>
                </a:tc>
                <a:extLst>
                  <a:ext uri="{0D108BD9-81ED-4DB2-BD59-A6C34878D82A}">
                    <a16:rowId xmlns:a16="http://schemas.microsoft.com/office/drawing/2014/main" val="1607323143"/>
                  </a:ext>
                </a:extLst>
              </a:tr>
              <a:tr h="193784">
                <a:tc>
                  <a:txBody>
                    <a:bodyPr/>
                    <a:lstStyle/>
                    <a:p>
                      <a:r>
                        <a:rPr lang="en-GB" sz="1000" dirty="0"/>
                        <a:t>Space</a:t>
                      </a:r>
                    </a:p>
                  </a:txBody>
                  <a:tcPr/>
                </a:tc>
                <a:tc>
                  <a:txBody>
                    <a:bodyPr/>
                    <a:lstStyle/>
                    <a:p>
                      <a:r>
                        <a:rPr lang="en-GB" sz="1000" dirty="0"/>
                        <a:t>Place the </a:t>
                      </a:r>
                      <a:r>
                        <a:rPr lang="en-GB" sz="1000"/>
                        <a:t>ball down</a:t>
                      </a:r>
                      <a:endParaRPr lang="en-GB" sz="1000" dirty="0"/>
                    </a:p>
                  </a:txBody>
                  <a:tcPr/>
                </a:tc>
                <a:extLst>
                  <a:ext uri="{0D108BD9-81ED-4DB2-BD59-A6C34878D82A}">
                    <a16:rowId xmlns:a16="http://schemas.microsoft.com/office/drawing/2014/main" val="1934662561"/>
                  </a:ext>
                </a:extLst>
              </a:tr>
              <a:tr h="193784">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218577326"/>
                  </a:ext>
                </a:extLst>
              </a:tr>
              <a:tr h="193784">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447017636"/>
                  </a:ext>
                </a:extLst>
              </a:tr>
            </a:tbl>
          </a:graphicData>
        </a:graphic>
      </p:graphicFrame>
      <p:graphicFrame>
        <p:nvGraphicFramePr>
          <p:cNvPr id="13" name="Table 12">
            <a:extLst>
              <a:ext uri="{FF2B5EF4-FFF2-40B4-BE49-F238E27FC236}">
                <a16:creationId xmlns:a16="http://schemas.microsoft.com/office/drawing/2014/main" id="{2920A1EB-2CB3-469C-8181-1BFF3ACCA50F}"/>
              </a:ext>
            </a:extLst>
          </p:cNvPr>
          <p:cNvGraphicFramePr>
            <a:graphicFrameLocks noGrp="1"/>
          </p:cNvGraphicFramePr>
          <p:nvPr>
            <p:extLst>
              <p:ext uri="{D42A27DB-BD31-4B8C-83A1-F6EECF244321}">
                <p14:modId xmlns:p14="http://schemas.microsoft.com/office/powerpoint/2010/main" val="4027125899"/>
              </p:ext>
            </p:extLst>
          </p:nvPr>
        </p:nvGraphicFramePr>
        <p:xfrm>
          <a:off x="3187973" y="663006"/>
          <a:ext cx="2831976" cy="5760641"/>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400715">
                <a:tc>
                  <a:txBody>
                    <a:bodyPr/>
                    <a:lstStyle/>
                    <a:p>
                      <a:pPr algn="ctr"/>
                      <a:r>
                        <a:rPr lang="en-GB" dirty="0"/>
                        <a:t>Key Skills - Objectives</a:t>
                      </a:r>
                    </a:p>
                  </a:txBody>
                  <a:tcPr/>
                </a:tc>
                <a:extLst>
                  <a:ext uri="{0D108BD9-81ED-4DB2-BD59-A6C34878D82A}">
                    <a16:rowId xmlns:a16="http://schemas.microsoft.com/office/drawing/2014/main" val="10000"/>
                  </a:ext>
                </a:extLst>
              </a:tr>
              <a:tr h="434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To learn how dodge and weave an object</a:t>
                      </a:r>
                      <a:r>
                        <a:rPr lang="en-GB" sz="1000" baseline="0" dirty="0"/>
                        <a:t> using speed and direction </a:t>
                      </a:r>
                      <a:endParaRPr lang="en-GB" sz="1000" dirty="0"/>
                    </a:p>
                  </a:txBody>
                  <a:tcPr/>
                </a:tc>
                <a:extLst>
                  <a:ext uri="{0D108BD9-81ED-4DB2-BD59-A6C34878D82A}">
                    <a16:rowId xmlns:a16="http://schemas.microsoft.com/office/drawing/2014/main" val="10001"/>
                  </a:ext>
                </a:extLst>
              </a:tr>
              <a:tr h="434108">
                <a:tc>
                  <a:txBody>
                    <a:bodyPr/>
                    <a:lstStyle/>
                    <a:p>
                      <a:r>
                        <a:rPr lang="en-GB" sz="1000" dirty="0"/>
                        <a:t>To</a:t>
                      </a:r>
                      <a:r>
                        <a:rPr lang="en-GB" sz="1000" baseline="0" dirty="0"/>
                        <a:t> learn how to hold and catch a rugby ball with 2 hands</a:t>
                      </a:r>
                      <a:endParaRPr lang="en-GB" sz="1000" dirty="0"/>
                    </a:p>
                  </a:txBody>
                  <a:tcPr/>
                </a:tc>
                <a:extLst>
                  <a:ext uri="{0D108BD9-81ED-4DB2-BD59-A6C34878D82A}">
                    <a16:rowId xmlns:a16="http://schemas.microsoft.com/office/drawing/2014/main" val="10002"/>
                  </a:ext>
                </a:extLst>
              </a:tr>
              <a:tr h="601072">
                <a:tc>
                  <a:txBody>
                    <a:bodyPr/>
                    <a:lstStyle/>
                    <a:p>
                      <a:r>
                        <a:rPr lang="en-GB" sz="1000" dirty="0"/>
                        <a:t>To</a:t>
                      </a:r>
                      <a:r>
                        <a:rPr lang="en-GB" sz="1000" baseline="0" dirty="0"/>
                        <a:t> learn to move their feet towards the ball for a successful catch and how to turn in the air away from their defenders to avoid a knock on</a:t>
                      </a:r>
                      <a:endParaRPr lang="en-GB" sz="1000" dirty="0"/>
                    </a:p>
                  </a:txBody>
                  <a:tcPr/>
                </a:tc>
                <a:extLst>
                  <a:ext uri="{0D108BD9-81ED-4DB2-BD59-A6C34878D82A}">
                    <a16:rowId xmlns:a16="http://schemas.microsoft.com/office/drawing/2014/main" val="10003"/>
                  </a:ext>
                </a:extLst>
              </a:tr>
              <a:tr h="601072">
                <a:tc>
                  <a:txBody>
                    <a:bodyPr/>
                    <a:lstStyle/>
                    <a:p>
                      <a:r>
                        <a:rPr lang="en-GB" sz="1000" dirty="0"/>
                        <a:t>To learn how to use the correct techniques to throw the</a:t>
                      </a:r>
                      <a:r>
                        <a:rPr lang="en-GB" sz="1000" baseline="0" dirty="0"/>
                        <a:t> rugby ball backwards down a line and whilst moving</a:t>
                      </a:r>
                      <a:endParaRPr lang="en-GB" sz="1000" dirty="0"/>
                    </a:p>
                  </a:txBody>
                  <a:tcPr/>
                </a:tc>
                <a:extLst>
                  <a:ext uri="{0D108BD9-81ED-4DB2-BD59-A6C34878D82A}">
                    <a16:rowId xmlns:a16="http://schemas.microsoft.com/office/drawing/2014/main" val="10004"/>
                  </a:ext>
                </a:extLst>
              </a:tr>
              <a:tr h="434108">
                <a:tc>
                  <a:txBody>
                    <a:bodyPr/>
                    <a:lstStyle/>
                    <a:p>
                      <a:r>
                        <a:rPr lang="en-GB" sz="1000" dirty="0"/>
                        <a:t>To learn</a:t>
                      </a:r>
                      <a:r>
                        <a:rPr lang="en-GB" sz="1000" baseline="0" dirty="0"/>
                        <a:t> to tag a player and understand the rules for tagging</a:t>
                      </a:r>
                      <a:endParaRPr lang="en-GB" sz="1000" dirty="0"/>
                    </a:p>
                  </a:txBody>
                  <a:tcPr/>
                </a:tc>
                <a:extLst>
                  <a:ext uri="{0D108BD9-81ED-4DB2-BD59-A6C34878D82A}">
                    <a16:rowId xmlns:a16="http://schemas.microsoft.com/office/drawing/2014/main" val="1457176521"/>
                  </a:ext>
                </a:extLst>
              </a:tr>
              <a:tr h="601072">
                <a:tc>
                  <a:txBody>
                    <a:bodyPr/>
                    <a:lstStyle/>
                    <a:p>
                      <a:r>
                        <a:rPr lang="en-GB" sz="1000" dirty="0"/>
                        <a:t>To learn</a:t>
                      </a:r>
                      <a:r>
                        <a:rPr lang="en-GB" sz="1000" baseline="0" dirty="0"/>
                        <a:t> how to pass and move towards a goal area – combining passing and running skills using and developing tactics.</a:t>
                      </a:r>
                      <a:endParaRPr lang="en-GB" sz="1000" dirty="0"/>
                    </a:p>
                  </a:txBody>
                  <a:tcPr/>
                </a:tc>
                <a:extLst>
                  <a:ext uri="{0D108BD9-81ED-4DB2-BD59-A6C34878D82A}">
                    <a16:rowId xmlns:a16="http://schemas.microsoft.com/office/drawing/2014/main" val="579074640"/>
                  </a:ext>
                </a:extLst>
              </a:tr>
              <a:tr h="434108">
                <a:tc>
                  <a:txBody>
                    <a:bodyPr/>
                    <a:lstStyle/>
                    <a:p>
                      <a:r>
                        <a:rPr lang="en-GB" sz="1000" dirty="0"/>
                        <a:t>To learn</a:t>
                      </a:r>
                      <a:r>
                        <a:rPr lang="en-GB" sz="1000" baseline="0" dirty="0"/>
                        <a:t> how to score in rugby by placing the ball down in target areas.</a:t>
                      </a:r>
                      <a:endParaRPr lang="en-GB" sz="1000" dirty="0"/>
                    </a:p>
                  </a:txBody>
                  <a:tcPr/>
                </a:tc>
                <a:extLst>
                  <a:ext uri="{0D108BD9-81ED-4DB2-BD59-A6C34878D82A}">
                    <a16:rowId xmlns:a16="http://schemas.microsoft.com/office/drawing/2014/main" val="807285742"/>
                  </a:ext>
                </a:extLst>
              </a:tr>
              <a:tr h="434108">
                <a:tc>
                  <a:txBody>
                    <a:bodyPr/>
                    <a:lstStyle/>
                    <a:p>
                      <a:r>
                        <a:rPr lang="en-GB" sz="1000" dirty="0"/>
                        <a:t>To learn how to work as a team communicating ideas and rules</a:t>
                      </a:r>
                    </a:p>
                  </a:txBody>
                  <a:tcPr/>
                </a:tc>
                <a:extLst>
                  <a:ext uri="{0D108BD9-81ED-4DB2-BD59-A6C34878D82A}">
                    <a16:rowId xmlns:a16="http://schemas.microsoft.com/office/drawing/2014/main" val="1125388431"/>
                  </a:ext>
                </a:extLst>
              </a:tr>
              <a:tr h="1386170">
                <a:tc>
                  <a:txBody>
                    <a:bodyPr/>
                    <a:lstStyle/>
                    <a:p>
                      <a:endParaRPr lang="en-GB" dirty="0"/>
                    </a:p>
                    <a:p>
                      <a:endParaRPr lang="en-GB" dirty="0"/>
                    </a:p>
                  </a:txBody>
                  <a:tcPr/>
                </a:tc>
                <a:extLst>
                  <a:ext uri="{0D108BD9-81ED-4DB2-BD59-A6C34878D82A}">
                    <a16:rowId xmlns:a16="http://schemas.microsoft.com/office/drawing/2014/main" val="10005"/>
                  </a:ext>
                </a:extLst>
              </a:tr>
            </a:tbl>
          </a:graphicData>
        </a:graphic>
      </p:graphicFrame>
      <p:graphicFrame>
        <p:nvGraphicFramePr>
          <p:cNvPr id="14" name="Table 13">
            <a:extLst>
              <a:ext uri="{FF2B5EF4-FFF2-40B4-BE49-F238E27FC236}">
                <a16:creationId xmlns:a16="http://schemas.microsoft.com/office/drawing/2014/main" id="{EE331CBC-9E6D-4CFA-B2D3-47CB1070143F}"/>
              </a:ext>
            </a:extLst>
          </p:cNvPr>
          <p:cNvGraphicFramePr>
            <a:graphicFrameLocks noGrp="1"/>
          </p:cNvGraphicFramePr>
          <p:nvPr>
            <p:extLst>
              <p:ext uri="{D42A27DB-BD31-4B8C-83A1-F6EECF244321}">
                <p14:modId xmlns:p14="http://schemas.microsoft.com/office/powerpoint/2010/main" val="2563200038"/>
              </p:ext>
            </p:extLst>
          </p:nvPr>
        </p:nvGraphicFramePr>
        <p:xfrm>
          <a:off x="6072821" y="663006"/>
          <a:ext cx="2831976" cy="280416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315600">
                <a:tc>
                  <a:txBody>
                    <a:bodyPr/>
                    <a:lstStyle/>
                    <a:p>
                      <a:pPr algn="ctr"/>
                      <a:r>
                        <a:rPr lang="en-GB" dirty="0"/>
                        <a:t>Rules of the game</a:t>
                      </a:r>
                    </a:p>
                  </a:txBody>
                  <a:tcPr/>
                </a:tc>
                <a:extLst>
                  <a:ext uri="{0D108BD9-81ED-4DB2-BD59-A6C34878D82A}">
                    <a16:rowId xmlns:a16="http://schemas.microsoft.com/office/drawing/2014/main" val="10000"/>
                  </a:ext>
                </a:extLst>
              </a:tr>
              <a:tr h="210304">
                <a:tc>
                  <a:txBody>
                    <a:bodyPr/>
                    <a:lstStyle/>
                    <a:p>
                      <a:r>
                        <a:rPr lang="en-GB" sz="1000" b="0" dirty="0"/>
                        <a:t>Tag Rugby is a non-tackle minimal contact version of Rugby. The game is played in two teams, usually 5-7 players per team.</a:t>
                      </a:r>
                    </a:p>
                  </a:txBody>
                  <a:tcPr/>
                </a:tc>
                <a:extLst>
                  <a:ext uri="{0D108BD9-81ED-4DB2-BD59-A6C34878D82A}">
                    <a16:rowId xmlns:a16="http://schemas.microsoft.com/office/drawing/2014/main" val="10001"/>
                  </a:ext>
                </a:extLst>
              </a:tr>
              <a:tr h="182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Only the ball carrier can be tagged. A tag is simply the removal by a defender of one of the two ribbons.</a:t>
                      </a:r>
                    </a:p>
                  </a:txBody>
                  <a:tcPr/>
                </a:tc>
                <a:extLst>
                  <a:ext uri="{0D108BD9-81ED-4DB2-BD59-A6C34878D82A}">
                    <a16:rowId xmlns:a16="http://schemas.microsoft.com/office/drawing/2014/main" val="10002"/>
                  </a:ext>
                </a:extLst>
              </a:tr>
              <a:tr h="154672">
                <a:tc>
                  <a:txBody>
                    <a:bodyPr/>
                    <a:lstStyle/>
                    <a:p>
                      <a:r>
                        <a:rPr lang="en-GB" sz="1000" dirty="0"/>
                        <a:t>Once tagged the</a:t>
                      </a:r>
                      <a:r>
                        <a:rPr lang="en-GB" sz="1000" b="0" dirty="0"/>
                        <a:t> player in possession must stop and pass the ball </a:t>
                      </a:r>
                      <a:r>
                        <a:rPr lang="en-GB" sz="1000" dirty="0"/>
                        <a:t>to a team-mate within three seconds.</a:t>
                      </a:r>
                    </a:p>
                  </a:txBody>
                  <a:tcPr/>
                </a:tc>
                <a:extLst>
                  <a:ext uri="{0D108BD9-81ED-4DB2-BD59-A6C34878D82A}">
                    <a16:rowId xmlns:a16="http://schemas.microsoft.com/office/drawing/2014/main" val="10003"/>
                  </a:ext>
                </a:extLst>
              </a:tr>
              <a:tr h="126856">
                <a:tc>
                  <a:txBody>
                    <a:bodyPr/>
                    <a:lstStyle/>
                    <a:p>
                      <a:r>
                        <a:rPr lang="en-GB" sz="1000" dirty="0"/>
                        <a:t>A try is scored by the attacking team when they place the ball on ground on or over the try line.</a:t>
                      </a:r>
                    </a:p>
                  </a:txBody>
                  <a:tcPr/>
                </a:tc>
                <a:extLst>
                  <a:ext uri="{0D108BD9-81ED-4DB2-BD59-A6C34878D82A}">
                    <a16:rowId xmlns:a16="http://schemas.microsoft.com/office/drawing/2014/main" val="10004"/>
                  </a:ext>
                </a:extLst>
              </a:tr>
              <a:tr h="126856">
                <a:tc>
                  <a:txBody>
                    <a:bodyPr/>
                    <a:lstStyle/>
                    <a:p>
                      <a:r>
                        <a:rPr lang="en-GB" sz="1000" dirty="0"/>
                        <a:t>The team with the most tries at the end of the game wins.</a:t>
                      </a:r>
                    </a:p>
                  </a:txBody>
                  <a:tcPr/>
                </a:tc>
                <a:extLst>
                  <a:ext uri="{0D108BD9-81ED-4DB2-BD59-A6C34878D82A}">
                    <a16:rowId xmlns:a16="http://schemas.microsoft.com/office/drawing/2014/main" val="3992056836"/>
                  </a:ext>
                </a:extLst>
              </a:tr>
            </a:tbl>
          </a:graphicData>
        </a:graphic>
      </p:graphicFrame>
      <p:graphicFrame>
        <p:nvGraphicFramePr>
          <p:cNvPr id="15" name="Table 14">
            <a:extLst>
              <a:ext uri="{FF2B5EF4-FFF2-40B4-BE49-F238E27FC236}">
                <a16:creationId xmlns:a16="http://schemas.microsoft.com/office/drawing/2014/main" id="{C8B91092-E99D-45D3-8E3E-E8F5E0919D7D}"/>
              </a:ext>
            </a:extLst>
          </p:cNvPr>
          <p:cNvGraphicFramePr>
            <a:graphicFrameLocks noGrp="1"/>
          </p:cNvGraphicFramePr>
          <p:nvPr>
            <p:extLst>
              <p:ext uri="{D42A27DB-BD31-4B8C-83A1-F6EECF244321}">
                <p14:modId xmlns:p14="http://schemas.microsoft.com/office/powerpoint/2010/main" val="411900052"/>
              </p:ext>
            </p:extLst>
          </p:nvPr>
        </p:nvGraphicFramePr>
        <p:xfrm>
          <a:off x="6094573" y="3526148"/>
          <a:ext cx="2831976" cy="179832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315600">
                <a:tc>
                  <a:txBody>
                    <a:bodyPr/>
                    <a:lstStyle/>
                    <a:p>
                      <a:pPr algn="ctr"/>
                      <a:r>
                        <a:rPr lang="en-GB" dirty="0"/>
                        <a:t>Team Work / Fair Play</a:t>
                      </a:r>
                    </a:p>
                  </a:txBody>
                  <a:tcPr/>
                </a:tc>
                <a:extLst>
                  <a:ext uri="{0D108BD9-81ED-4DB2-BD59-A6C34878D82A}">
                    <a16:rowId xmlns:a16="http://schemas.microsoft.com/office/drawing/2014/main" val="10000"/>
                  </a:ext>
                </a:extLst>
              </a:tr>
              <a:tr h="210304">
                <a:tc>
                  <a:txBody>
                    <a:bodyPr/>
                    <a:lstStyle/>
                    <a:p>
                      <a:r>
                        <a:rPr lang="en-GB" sz="1000" dirty="0"/>
                        <a:t>Respect coaches, teammates, opposition and referees.</a:t>
                      </a:r>
                    </a:p>
                  </a:txBody>
                  <a:tcPr/>
                </a:tc>
                <a:extLst>
                  <a:ext uri="{0D108BD9-81ED-4DB2-BD59-A6C34878D82A}">
                    <a16:rowId xmlns:a16="http://schemas.microsoft.com/office/drawing/2014/main" val="10001"/>
                  </a:ext>
                </a:extLst>
              </a:tr>
              <a:tr h="182488">
                <a:tc>
                  <a:txBody>
                    <a:bodyPr/>
                    <a:lstStyle/>
                    <a:p>
                      <a:r>
                        <a:rPr lang="en-GB" sz="1000" dirty="0"/>
                        <a:t>To accept the decision of the referee with good grace.</a:t>
                      </a:r>
                    </a:p>
                  </a:txBody>
                  <a:tcPr/>
                </a:tc>
                <a:extLst>
                  <a:ext uri="{0D108BD9-81ED-4DB2-BD59-A6C34878D82A}">
                    <a16:rowId xmlns:a16="http://schemas.microsoft.com/office/drawing/2014/main" val="10002"/>
                  </a:ext>
                </a:extLst>
              </a:tr>
              <a:tr h="154672">
                <a:tc>
                  <a:txBody>
                    <a:bodyPr/>
                    <a:lstStyle/>
                    <a:p>
                      <a:r>
                        <a:rPr lang="en-GB" sz="1000" dirty="0"/>
                        <a:t>Players work towards a collective effort to score points to achieve success.</a:t>
                      </a:r>
                    </a:p>
                  </a:txBody>
                  <a:tcPr/>
                </a:tc>
                <a:extLst>
                  <a:ext uri="{0D108BD9-81ED-4DB2-BD59-A6C34878D82A}">
                    <a16:rowId xmlns:a16="http://schemas.microsoft.com/office/drawing/2014/main" val="10003"/>
                  </a:ext>
                </a:extLst>
              </a:tr>
              <a:tr h="126856">
                <a:tc>
                  <a:txBody>
                    <a:bodyPr/>
                    <a:lstStyle/>
                    <a:p>
                      <a:r>
                        <a:rPr lang="en-GB" sz="1000" dirty="0"/>
                        <a:t>Listen and take on board the ideas of others.</a:t>
                      </a:r>
                    </a:p>
                  </a:txBody>
                  <a:tcPr/>
                </a:tc>
                <a:extLst>
                  <a:ext uri="{0D108BD9-81ED-4DB2-BD59-A6C34878D82A}">
                    <a16:rowId xmlns:a16="http://schemas.microsoft.com/office/drawing/2014/main" val="10004"/>
                  </a:ext>
                </a:extLst>
              </a:tr>
            </a:tbl>
          </a:graphicData>
        </a:graphic>
      </p:graphicFrame>
      <p:graphicFrame>
        <p:nvGraphicFramePr>
          <p:cNvPr id="16" name="Table 15">
            <a:extLst>
              <a:ext uri="{FF2B5EF4-FFF2-40B4-BE49-F238E27FC236}">
                <a16:creationId xmlns:a16="http://schemas.microsoft.com/office/drawing/2014/main" id="{E374117D-3DB9-4A32-AE30-2AB4FF8BE9C1}"/>
              </a:ext>
            </a:extLst>
          </p:cNvPr>
          <p:cNvGraphicFramePr>
            <a:graphicFrameLocks noGrp="1"/>
          </p:cNvGraphicFramePr>
          <p:nvPr>
            <p:extLst>
              <p:ext uri="{D42A27DB-BD31-4B8C-83A1-F6EECF244321}">
                <p14:modId xmlns:p14="http://schemas.microsoft.com/office/powerpoint/2010/main" val="995327324"/>
              </p:ext>
            </p:extLst>
          </p:nvPr>
        </p:nvGraphicFramePr>
        <p:xfrm>
          <a:off x="6104918" y="5369869"/>
          <a:ext cx="2831976" cy="134112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315600">
                <a:tc>
                  <a:txBody>
                    <a:bodyPr/>
                    <a:lstStyle/>
                    <a:p>
                      <a:pPr algn="ctr"/>
                      <a:r>
                        <a:rPr lang="en-GB" dirty="0"/>
                        <a:t>Famous People/Teams</a:t>
                      </a:r>
                    </a:p>
                  </a:txBody>
                  <a:tcPr/>
                </a:tc>
                <a:extLst>
                  <a:ext uri="{0D108BD9-81ED-4DB2-BD59-A6C34878D82A}">
                    <a16:rowId xmlns:a16="http://schemas.microsoft.com/office/drawing/2014/main" val="10000"/>
                  </a:ext>
                </a:extLst>
              </a:tr>
              <a:tr h="210304">
                <a:tc>
                  <a:txBody>
                    <a:bodyPr/>
                    <a:lstStyle/>
                    <a:p>
                      <a:r>
                        <a:rPr lang="en-GB" sz="1000" dirty="0"/>
                        <a:t>Owen Farrell</a:t>
                      </a:r>
                    </a:p>
                  </a:txBody>
                  <a:tcPr/>
                </a:tc>
                <a:extLst>
                  <a:ext uri="{0D108BD9-81ED-4DB2-BD59-A6C34878D82A}">
                    <a16:rowId xmlns:a16="http://schemas.microsoft.com/office/drawing/2014/main" val="10001"/>
                  </a:ext>
                </a:extLst>
              </a:tr>
              <a:tr h="182488">
                <a:tc>
                  <a:txBody>
                    <a:bodyPr/>
                    <a:lstStyle/>
                    <a:p>
                      <a:r>
                        <a:rPr lang="en-GB" sz="1000" dirty="0"/>
                        <a:t>Jonny Wilkinson</a:t>
                      </a:r>
                    </a:p>
                  </a:txBody>
                  <a:tcPr/>
                </a:tc>
                <a:extLst>
                  <a:ext uri="{0D108BD9-81ED-4DB2-BD59-A6C34878D82A}">
                    <a16:rowId xmlns:a16="http://schemas.microsoft.com/office/drawing/2014/main" val="10002"/>
                  </a:ext>
                </a:extLst>
              </a:tr>
              <a:tr h="154672">
                <a:tc>
                  <a:txBody>
                    <a:bodyPr/>
                    <a:lstStyle/>
                    <a:p>
                      <a:r>
                        <a:rPr lang="en-GB" sz="1000" dirty="0"/>
                        <a:t>Sir Clive Woodward</a:t>
                      </a:r>
                    </a:p>
                  </a:txBody>
                  <a:tcPr/>
                </a:tc>
                <a:extLst>
                  <a:ext uri="{0D108BD9-81ED-4DB2-BD59-A6C34878D82A}">
                    <a16:rowId xmlns:a16="http://schemas.microsoft.com/office/drawing/2014/main" val="10003"/>
                  </a:ext>
                </a:extLst>
              </a:tr>
              <a:tr h="126856">
                <a:tc>
                  <a:txBody>
                    <a:bodyPr/>
                    <a:lstStyle/>
                    <a:p>
                      <a:r>
                        <a:rPr lang="en-GB" sz="1000" dirty="0"/>
                        <a:t>England National Rugby Union Team</a:t>
                      </a:r>
                    </a:p>
                  </a:txBody>
                  <a:tcPr/>
                </a:tc>
                <a:extLst>
                  <a:ext uri="{0D108BD9-81ED-4DB2-BD59-A6C34878D82A}">
                    <a16:rowId xmlns:a16="http://schemas.microsoft.com/office/drawing/2014/main" val="10004"/>
                  </a:ext>
                </a:extLst>
              </a:tr>
            </a:tbl>
          </a:graphicData>
        </a:graphic>
      </p:graphicFrame>
      <p:graphicFrame>
        <p:nvGraphicFramePr>
          <p:cNvPr id="17" name="Table 16">
            <a:extLst>
              <a:ext uri="{FF2B5EF4-FFF2-40B4-BE49-F238E27FC236}">
                <a16:creationId xmlns:a16="http://schemas.microsoft.com/office/drawing/2014/main" id="{57381E90-A288-4F33-A98B-BB4FC3FEE1BF}"/>
              </a:ext>
            </a:extLst>
          </p:cNvPr>
          <p:cNvGraphicFramePr>
            <a:graphicFrameLocks noGrp="1"/>
          </p:cNvGraphicFramePr>
          <p:nvPr>
            <p:extLst>
              <p:ext uri="{D42A27DB-BD31-4B8C-83A1-F6EECF244321}">
                <p14:modId xmlns:p14="http://schemas.microsoft.com/office/powerpoint/2010/main" val="3762476764"/>
              </p:ext>
            </p:extLst>
          </p:nvPr>
        </p:nvGraphicFramePr>
        <p:xfrm>
          <a:off x="297802" y="5235794"/>
          <a:ext cx="2831976" cy="134112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315600">
                <a:tc>
                  <a:txBody>
                    <a:bodyPr/>
                    <a:lstStyle/>
                    <a:p>
                      <a:pPr algn="ctr"/>
                      <a:r>
                        <a:rPr lang="en-GB" dirty="0"/>
                        <a:t>Local Clubs</a:t>
                      </a:r>
                    </a:p>
                  </a:txBody>
                  <a:tcPr/>
                </a:tc>
                <a:extLst>
                  <a:ext uri="{0D108BD9-81ED-4DB2-BD59-A6C34878D82A}">
                    <a16:rowId xmlns:a16="http://schemas.microsoft.com/office/drawing/2014/main" val="10000"/>
                  </a:ext>
                </a:extLst>
              </a:tr>
              <a:tr h="210304">
                <a:tc>
                  <a:txBody>
                    <a:bodyPr/>
                    <a:lstStyle/>
                    <a:p>
                      <a:r>
                        <a:rPr lang="en-GB" sz="1000" dirty="0"/>
                        <a:t>Medway Rugby Football Club</a:t>
                      </a:r>
                    </a:p>
                  </a:txBody>
                  <a:tcPr/>
                </a:tc>
                <a:extLst>
                  <a:ext uri="{0D108BD9-81ED-4DB2-BD59-A6C34878D82A}">
                    <a16:rowId xmlns:a16="http://schemas.microsoft.com/office/drawing/2014/main" val="10001"/>
                  </a:ext>
                </a:extLst>
              </a:tr>
              <a:tr h="182488">
                <a:tc>
                  <a:txBody>
                    <a:bodyPr/>
                    <a:lstStyle/>
                    <a:p>
                      <a:r>
                        <a:rPr lang="en-GB" sz="1000" dirty="0" err="1"/>
                        <a:t>Lordswood</a:t>
                      </a:r>
                      <a:r>
                        <a:rPr lang="en-GB" sz="1000" dirty="0"/>
                        <a:t> Rugby Football Club</a:t>
                      </a:r>
                    </a:p>
                  </a:txBody>
                  <a:tcPr/>
                </a:tc>
                <a:extLst>
                  <a:ext uri="{0D108BD9-81ED-4DB2-BD59-A6C34878D82A}">
                    <a16:rowId xmlns:a16="http://schemas.microsoft.com/office/drawing/2014/main" val="10002"/>
                  </a:ext>
                </a:extLst>
              </a:tr>
              <a:tr h="154672">
                <a:tc>
                  <a:txBody>
                    <a:bodyPr/>
                    <a:lstStyle/>
                    <a:p>
                      <a:r>
                        <a:rPr lang="en-GB" sz="1000" dirty="0"/>
                        <a:t>Medway Dragons Rugby League Football Club</a:t>
                      </a:r>
                    </a:p>
                  </a:txBody>
                  <a:tcPr/>
                </a:tc>
                <a:extLst>
                  <a:ext uri="{0D108BD9-81ED-4DB2-BD59-A6C34878D82A}">
                    <a16:rowId xmlns:a16="http://schemas.microsoft.com/office/drawing/2014/main" val="10003"/>
                  </a:ext>
                </a:extLst>
              </a:tr>
              <a:tr h="126856">
                <a:tc>
                  <a:txBody>
                    <a:bodyPr/>
                    <a:lstStyle/>
                    <a:p>
                      <a:endParaRPr lang="en-GB" sz="1000" dirty="0"/>
                    </a:p>
                  </a:txBody>
                  <a:tcPr/>
                </a:tc>
                <a:extLst>
                  <a:ext uri="{0D108BD9-81ED-4DB2-BD59-A6C34878D82A}">
                    <a16:rowId xmlns:a16="http://schemas.microsoft.com/office/drawing/2014/main" val="10004"/>
                  </a:ext>
                </a:extLst>
              </a:tr>
            </a:tbl>
          </a:graphicData>
        </a:graphic>
      </p:graphicFrame>
      <p:pic>
        <p:nvPicPr>
          <p:cNvPr id="18" name="Picture 17">
            <a:extLst>
              <a:ext uri="{FF2B5EF4-FFF2-40B4-BE49-F238E27FC236}">
                <a16:creationId xmlns:a16="http://schemas.microsoft.com/office/drawing/2014/main" id="{990CEE45-7534-4E68-8415-6C82EFEDF70A}"/>
              </a:ext>
            </a:extLst>
          </p:cNvPr>
          <p:cNvPicPr>
            <a:picLocks noChangeAspect="1"/>
          </p:cNvPicPr>
          <p:nvPr/>
        </p:nvPicPr>
        <p:blipFill>
          <a:blip r:embed="rId2"/>
          <a:stretch>
            <a:fillRect/>
          </a:stretch>
        </p:blipFill>
        <p:spPr>
          <a:xfrm>
            <a:off x="3851081" y="5187121"/>
            <a:ext cx="1470787" cy="1036410"/>
          </a:xfrm>
          <a:prstGeom prst="rect">
            <a:avLst/>
          </a:prstGeom>
        </p:spPr>
      </p:pic>
      <p:pic>
        <p:nvPicPr>
          <p:cNvPr id="19" name="Picture 18">
            <a:extLst>
              <a:ext uri="{FF2B5EF4-FFF2-40B4-BE49-F238E27FC236}">
                <a16:creationId xmlns:a16="http://schemas.microsoft.com/office/drawing/2014/main" id="{290EDC82-DABB-4EAF-99C2-2EC063242A67}"/>
              </a:ext>
            </a:extLst>
          </p:cNvPr>
          <p:cNvPicPr>
            <a:picLocks noChangeAspect="1"/>
          </p:cNvPicPr>
          <p:nvPr/>
        </p:nvPicPr>
        <p:blipFill>
          <a:blip r:embed="rId3"/>
          <a:stretch>
            <a:fillRect/>
          </a:stretch>
        </p:blipFill>
        <p:spPr>
          <a:xfrm>
            <a:off x="692816" y="3708183"/>
            <a:ext cx="2072820" cy="1394581"/>
          </a:xfrm>
          <a:prstGeom prst="rect">
            <a:avLst/>
          </a:prstGeom>
        </p:spPr>
      </p:pic>
    </p:spTree>
    <p:extLst>
      <p:ext uri="{BB962C8B-B14F-4D97-AF65-F5344CB8AC3E}">
        <p14:creationId xmlns:p14="http://schemas.microsoft.com/office/powerpoint/2010/main" val="357036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0BA25F3-9878-4A92-8CAE-A4E57F91D9D8}"/>
              </a:ext>
            </a:extLst>
          </p:cNvPr>
          <p:cNvSpPr txBox="1">
            <a:spLocks noChangeArrowheads="1"/>
          </p:cNvSpPr>
          <p:nvPr/>
        </p:nvSpPr>
        <p:spPr>
          <a:xfrm>
            <a:off x="628650" y="260648"/>
            <a:ext cx="7886700" cy="492125"/>
          </a:xfrm>
          <a:prstGeom prst="rect">
            <a:avLst/>
          </a:prstGeom>
        </p:spPr>
        <p:txBody>
          <a:bodyPr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000" b="1" dirty="0">
                <a:solidFill>
                  <a:schemeClr val="tx2">
                    <a:lumMod val="75000"/>
                  </a:schemeClr>
                </a:solidFill>
                <a:latin typeface="Century Gothic" panose="020B0502020202020204" pitchFamily="34" charset="0"/>
              </a:rPr>
              <a:t>Year 5 : PSHE  – Rights and Responsibilities</a:t>
            </a:r>
          </a:p>
        </p:txBody>
      </p:sp>
      <p:graphicFrame>
        <p:nvGraphicFramePr>
          <p:cNvPr id="11" name="Table 10">
            <a:extLst>
              <a:ext uri="{FF2B5EF4-FFF2-40B4-BE49-F238E27FC236}">
                <a16:creationId xmlns:a16="http://schemas.microsoft.com/office/drawing/2014/main" id="{C7A8629D-E067-4D77-B108-5F06463D7B97}"/>
              </a:ext>
            </a:extLst>
          </p:cNvPr>
          <p:cNvGraphicFramePr>
            <a:graphicFrameLocks noGrp="1"/>
          </p:cNvGraphicFramePr>
          <p:nvPr>
            <p:extLst>
              <p:ext uri="{D42A27DB-BD31-4B8C-83A1-F6EECF244321}">
                <p14:modId xmlns:p14="http://schemas.microsoft.com/office/powerpoint/2010/main" val="2574261883"/>
              </p:ext>
            </p:extLst>
          </p:nvPr>
        </p:nvGraphicFramePr>
        <p:xfrm>
          <a:off x="235645" y="752773"/>
          <a:ext cx="2880016" cy="5843151"/>
        </p:xfrm>
        <a:graphic>
          <a:graphicData uri="http://schemas.openxmlformats.org/drawingml/2006/table">
            <a:tbl>
              <a:tblPr firstRow="1" bandRow="1">
                <a:tableStyleId>{5C22544A-7EE6-4342-B048-85BDC9FD1C3A}</a:tableStyleId>
              </a:tblPr>
              <a:tblGrid>
                <a:gridCol w="951979">
                  <a:extLst>
                    <a:ext uri="{9D8B030D-6E8A-4147-A177-3AD203B41FA5}">
                      <a16:colId xmlns:a16="http://schemas.microsoft.com/office/drawing/2014/main" val="20000"/>
                    </a:ext>
                  </a:extLst>
                </a:gridCol>
                <a:gridCol w="1928037">
                  <a:extLst>
                    <a:ext uri="{9D8B030D-6E8A-4147-A177-3AD203B41FA5}">
                      <a16:colId xmlns:a16="http://schemas.microsoft.com/office/drawing/2014/main" val="20001"/>
                    </a:ext>
                  </a:extLst>
                </a:gridCol>
              </a:tblGrid>
              <a:tr h="326271">
                <a:tc gridSpan="2">
                  <a:txBody>
                    <a:bodyPr/>
                    <a:lstStyle/>
                    <a:p>
                      <a:pPr algn="ctr"/>
                      <a:r>
                        <a:rPr lang="en-GB" sz="1200" dirty="0"/>
                        <a:t>Subject Specific Vocabulary </a:t>
                      </a:r>
                    </a:p>
                  </a:txBody>
                  <a:tcPr>
                    <a:solidFill>
                      <a:schemeClr val="tx2">
                        <a:lumMod val="60000"/>
                        <a:lumOff val="40000"/>
                      </a:schemeClr>
                    </a:solidFill>
                  </a:tcPr>
                </a:tc>
                <a:tc hMerge="1">
                  <a:txBody>
                    <a:bodyPr/>
                    <a:lstStyle/>
                    <a:p>
                      <a:pPr algn="ctr"/>
                      <a:endParaRPr lang="en-GB" dirty="0"/>
                    </a:p>
                  </a:txBody>
                  <a:tcPr/>
                </a:tc>
                <a:extLst>
                  <a:ext uri="{0D108BD9-81ED-4DB2-BD59-A6C34878D82A}">
                    <a16:rowId xmlns:a16="http://schemas.microsoft.com/office/drawing/2014/main" val="10000"/>
                  </a:ext>
                </a:extLst>
              </a:tr>
              <a:tr h="214534">
                <a:tc>
                  <a:txBody>
                    <a:bodyPr/>
                    <a:lstStyle/>
                    <a:p>
                      <a:r>
                        <a:rPr lang="en-GB" sz="1000" dirty="0"/>
                        <a:t>fact</a:t>
                      </a:r>
                    </a:p>
                  </a:txBody>
                  <a:tcPr/>
                </a:tc>
                <a:tc>
                  <a:txBody>
                    <a:bodyPr/>
                    <a:lstStyle/>
                    <a:p>
                      <a:r>
                        <a:rPr lang="en-GB" sz="1000" dirty="0"/>
                        <a:t>A thing that is known or proved to be true</a:t>
                      </a:r>
                    </a:p>
                  </a:txBody>
                  <a:tcPr/>
                </a:tc>
                <a:extLst>
                  <a:ext uri="{0D108BD9-81ED-4DB2-BD59-A6C34878D82A}">
                    <a16:rowId xmlns:a16="http://schemas.microsoft.com/office/drawing/2014/main" val="1390469817"/>
                  </a:ext>
                </a:extLst>
              </a:tr>
              <a:tr h="214534">
                <a:tc>
                  <a:txBody>
                    <a:bodyPr/>
                    <a:lstStyle/>
                    <a:p>
                      <a:r>
                        <a:rPr lang="en-GB" sz="1000" dirty="0"/>
                        <a:t>opinion</a:t>
                      </a:r>
                    </a:p>
                  </a:txBody>
                  <a:tcPr/>
                </a:tc>
                <a:tc>
                  <a:txBody>
                    <a:bodyPr/>
                    <a:lstStyle/>
                    <a:p>
                      <a:r>
                        <a:rPr lang="en-GB" sz="1000" b="0" i="0" kern="1200" dirty="0">
                          <a:solidFill>
                            <a:schemeClr val="dk1"/>
                          </a:solidFill>
                          <a:effectLst/>
                          <a:latin typeface="+mn-lt"/>
                          <a:ea typeface="+mn-ea"/>
                          <a:cs typeface="+mn-cs"/>
                        </a:rPr>
                        <a:t>A view or judgement formed about something, not necessarily based on fact or knowledge.</a:t>
                      </a:r>
                      <a:endParaRPr lang="en-GB" sz="1000" dirty="0"/>
                    </a:p>
                  </a:txBody>
                  <a:tcPr/>
                </a:tc>
                <a:extLst>
                  <a:ext uri="{0D108BD9-81ED-4DB2-BD59-A6C34878D82A}">
                    <a16:rowId xmlns:a16="http://schemas.microsoft.com/office/drawing/2014/main" val="57156806"/>
                  </a:ext>
                </a:extLst>
              </a:tr>
              <a:tr h="214534">
                <a:tc>
                  <a:txBody>
                    <a:bodyPr/>
                    <a:lstStyle/>
                    <a:p>
                      <a:r>
                        <a:rPr lang="en-GB" sz="1000" dirty="0"/>
                        <a:t>right</a:t>
                      </a:r>
                    </a:p>
                  </a:txBody>
                  <a:tcPr/>
                </a:tc>
                <a:tc>
                  <a:txBody>
                    <a:bodyPr/>
                    <a:lstStyle/>
                    <a:p>
                      <a:r>
                        <a:rPr lang="en-GB" sz="1000" dirty="0"/>
                        <a:t>Something people should be allowed to have or are entitled to.</a:t>
                      </a:r>
                    </a:p>
                  </a:txBody>
                  <a:tcPr/>
                </a:tc>
                <a:extLst>
                  <a:ext uri="{0D108BD9-81ED-4DB2-BD59-A6C34878D82A}">
                    <a16:rowId xmlns:a16="http://schemas.microsoft.com/office/drawing/2014/main" val="10001"/>
                  </a:ext>
                </a:extLst>
              </a:tr>
              <a:tr h="214534">
                <a:tc>
                  <a:txBody>
                    <a:bodyPr/>
                    <a:lstStyle/>
                    <a:p>
                      <a:r>
                        <a:rPr lang="en-GB" sz="1000" dirty="0"/>
                        <a:t>responsibility</a:t>
                      </a:r>
                    </a:p>
                  </a:txBody>
                  <a:tcPr/>
                </a:tc>
                <a:tc>
                  <a:txBody>
                    <a:bodyPr/>
                    <a:lstStyle/>
                    <a:p>
                      <a:r>
                        <a:rPr lang="en-GB" sz="1000" dirty="0"/>
                        <a:t>Having the duty to looking after something.</a:t>
                      </a:r>
                    </a:p>
                  </a:txBody>
                  <a:tcPr/>
                </a:tc>
                <a:extLst>
                  <a:ext uri="{0D108BD9-81ED-4DB2-BD59-A6C34878D82A}">
                    <a16:rowId xmlns:a16="http://schemas.microsoft.com/office/drawing/2014/main" val="10002"/>
                  </a:ext>
                </a:extLst>
              </a:tr>
              <a:tr h="214534">
                <a:tc>
                  <a:txBody>
                    <a:bodyPr/>
                    <a:lstStyle/>
                    <a:p>
                      <a:r>
                        <a:rPr lang="en-GB" sz="1000" dirty="0"/>
                        <a:t>duty</a:t>
                      </a:r>
                    </a:p>
                  </a:txBody>
                  <a:tcPr/>
                </a:tc>
                <a:tc>
                  <a:txBody>
                    <a:bodyPr/>
                    <a:lstStyle/>
                    <a:p>
                      <a:r>
                        <a:rPr lang="en-GB" sz="1000" dirty="0"/>
                        <a:t>What we should or must do in order to look after something.</a:t>
                      </a:r>
                    </a:p>
                  </a:txBody>
                  <a:tcPr/>
                </a:tc>
                <a:extLst>
                  <a:ext uri="{0D108BD9-81ED-4DB2-BD59-A6C34878D82A}">
                    <a16:rowId xmlns:a16="http://schemas.microsoft.com/office/drawing/2014/main" val="10003"/>
                  </a:ext>
                </a:extLst>
              </a:tr>
              <a:tr h="214534">
                <a:tc>
                  <a:txBody>
                    <a:bodyPr/>
                    <a:lstStyle/>
                    <a:p>
                      <a:r>
                        <a:rPr lang="en-GB" sz="1000" dirty="0"/>
                        <a:t>community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rPr>
                        <a:t>A group of people living in the same place or having a particular characteristic in common. </a:t>
                      </a:r>
                    </a:p>
                  </a:txBody>
                  <a:tcPr/>
                </a:tc>
                <a:extLst>
                  <a:ext uri="{0D108BD9-81ED-4DB2-BD59-A6C34878D82A}">
                    <a16:rowId xmlns:a16="http://schemas.microsoft.com/office/drawing/2014/main" val="1108819469"/>
                  </a:ext>
                </a:extLst>
              </a:tr>
              <a:tr h="214534">
                <a:tc>
                  <a:txBody>
                    <a:bodyPr/>
                    <a:lstStyle/>
                    <a:p>
                      <a:r>
                        <a:rPr lang="en-GB" sz="1000" dirty="0"/>
                        <a:t>voluntary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rPr>
                        <a:t>Done, given, or acting of one's own free will. </a:t>
                      </a:r>
                    </a:p>
                  </a:txBody>
                  <a:tcPr/>
                </a:tc>
                <a:extLst>
                  <a:ext uri="{0D108BD9-81ED-4DB2-BD59-A6C34878D82A}">
                    <a16:rowId xmlns:a16="http://schemas.microsoft.com/office/drawing/2014/main" val="810680359"/>
                  </a:ext>
                </a:extLst>
              </a:tr>
              <a:tr h="214534">
                <a:tc>
                  <a:txBody>
                    <a:bodyPr/>
                    <a:lstStyle/>
                    <a:p>
                      <a:r>
                        <a:rPr lang="en-GB" sz="1000" dirty="0"/>
                        <a:t>pressure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rPr>
                        <a:t>A group that tries to influence public policy in the interest of a particular cause. </a:t>
                      </a:r>
                    </a:p>
                  </a:txBody>
                  <a:tcPr/>
                </a:tc>
                <a:extLst>
                  <a:ext uri="{0D108BD9-81ED-4DB2-BD59-A6C34878D82A}">
                    <a16:rowId xmlns:a16="http://schemas.microsoft.com/office/drawing/2014/main" val="1993989855"/>
                  </a:ext>
                </a:extLst>
              </a:tr>
              <a:tr h="214534">
                <a:tc>
                  <a:txBody>
                    <a:bodyPr/>
                    <a:lstStyle/>
                    <a:p>
                      <a:r>
                        <a:rPr lang="en-GB" sz="1000" dirty="0"/>
                        <a:t>cooperation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rPr>
                        <a:t>The action or process of working together to the same end. </a:t>
                      </a:r>
                    </a:p>
                  </a:txBody>
                  <a:tcPr/>
                </a:tc>
                <a:extLst>
                  <a:ext uri="{0D108BD9-81ED-4DB2-BD59-A6C34878D82A}">
                    <a16:rowId xmlns:a16="http://schemas.microsoft.com/office/drawing/2014/main" val="3205649389"/>
                  </a:ext>
                </a:extLst>
              </a:tr>
              <a:tr h="214534">
                <a:tc>
                  <a:txBody>
                    <a:bodyPr/>
                    <a:lstStyle/>
                    <a:p>
                      <a:r>
                        <a:rPr lang="en-GB" sz="1000" dirty="0"/>
                        <a:t>conflict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rPr>
                        <a:t>A disagreement or argument, typically a prolonged one. </a:t>
                      </a:r>
                    </a:p>
                  </a:txBody>
                  <a:tcPr/>
                </a:tc>
                <a:extLst>
                  <a:ext uri="{0D108BD9-81ED-4DB2-BD59-A6C34878D82A}">
                    <a16:rowId xmlns:a16="http://schemas.microsoft.com/office/drawing/2014/main" val="2235444192"/>
                  </a:ext>
                </a:extLst>
              </a:tr>
              <a:tr h="214534">
                <a:tc>
                  <a:txBody>
                    <a:bodyPr/>
                    <a:lstStyle/>
                    <a:p>
                      <a:r>
                        <a:rPr lang="en-GB" sz="1000" dirty="0"/>
                        <a:t>consequence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rPr>
                        <a:t>A result or effect, typically one that is unwelcome or unpleasant. </a:t>
                      </a:r>
                    </a:p>
                  </a:txBody>
                  <a:tcPr/>
                </a:tc>
                <a:extLst>
                  <a:ext uri="{0D108BD9-81ED-4DB2-BD59-A6C34878D82A}">
                    <a16:rowId xmlns:a16="http://schemas.microsoft.com/office/drawing/2014/main" val="585898941"/>
                  </a:ext>
                </a:extLst>
              </a:tr>
              <a:tr h="214534">
                <a:tc>
                  <a:txBody>
                    <a:bodyPr/>
                    <a:lstStyle/>
                    <a:p>
                      <a:r>
                        <a:rPr lang="en-GB" sz="1000" dirty="0"/>
                        <a:t>assertive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rPr>
                        <a:t>Having or showing a confident and forceful personality. </a:t>
                      </a:r>
                    </a:p>
                  </a:txBody>
                  <a:tcPr/>
                </a:tc>
                <a:extLst>
                  <a:ext uri="{0D108BD9-81ED-4DB2-BD59-A6C34878D82A}">
                    <a16:rowId xmlns:a16="http://schemas.microsoft.com/office/drawing/2014/main" val="2621346604"/>
                  </a:ext>
                </a:extLst>
              </a:tr>
            </a:tbl>
          </a:graphicData>
        </a:graphic>
      </p:graphicFrame>
      <p:graphicFrame>
        <p:nvGraphicFramePr>
          <p:cNvPr id="12" name="Table 11">
            <a:extLst>
              <a:ext uri="{FF2B5EF4-FFF2-40B4-BE49-F238E27FC236}">
                <a16:creationId xmlns:a16="http://schemas.microsoft.com/office/drawing/2014/main" id="{CC870CD3-1338-4D01-8F88-419EED17535B}"/>
              </a:ext>
            </a:extLst>
          </p:cNvPr>
          <p:cNvGraphicFramePr>
            <a:graphicFrameLocks noGrp="1"/>
          </p:cNvGraphicFramePr>
          <p:nvPr>
            <p:extLst>
              <p:ext uri="{D42A27DB-BD31-4B8C-83A1-F6EECF244321}">
                <p14:modId xmlns:p14="http://schemas.microsoft.com/office/powerpoint/2010/main" val="2675977940"/>
              </p:ext>
            </p:extLst>
          </p:nvPr>
        </p:nvGraphicFramePr>
        <p:xfrm>
          <a:off x="6263034" y="2348880"/>
          <a:ext cx="2616256" cy="3383280"/>
        </p:xfrm>
        <a:graphic>
          <a:graphicData uri="http://schemas.openxmlformats.org/drawingml/2006/table">
            <a:tbl>
              <a:tblPr firstRow="1" bandRow="1">
                <a:tableStyleId>{5C22544A-7EE6-4342-B048-85BDC9FD1C3A}</a:tableStyleId>
              </a:tblPr>
              <a:tblGrid>
                <a:gridCol w="2616256">
                  <a:extLst>
                    <a:ext uri="{9D8B030D-6E8A-4147-A177-3AD203B41FA5}">
                      <a16:colId xmlns:a16="http://schemas.microsoft.com/office/drawing/2014/main" val="20000"/>
                    </a:ext>
                  </a:extLst>
                </a:gridCol>
              </a:tblGrid>
              <a:tr h="365760">
                <a:tc>
                  <a:txBody>
                    <a:bodyPr/>
                    <a:lstStyle/>
                    <a:p>
                      <a:pPr algn="ctr"/>
                      <a:r>
                        <a:rPr lang="en-GB" dirty="0"/>
                        <a:t>Lines of Enquiry</a:t>
                      </a:r>
                    </a:p>
                  </a:txBody>
                  <a:tcPr>
                    <a:solidFill>
                      <a:schemeClr val="tx2">
                        <a:lumMod val="60000"/>
                        <a:lumOff val="40000"/>
                      </a:schemeClr>
                    </a:solidFill>
                  </a:tcPr>
                </a:tc>
                <a:extLst>
                  <a:ext uri="{0D108BD9-81ED-4DB2-BD59-A6C34878D82A}">
                    <a16:rowId xmlns:a16="http://schemas.microsoft.com/office/drawing/2014/main" val="10000"/>
                  </a:ext>
                </a:extLst>
              </a:tr>
              <a:tr h="214746">
                <a:tc>
                  <a:txBody>
                    <a:bodyPr/>
                    <a:lstStyle/>
                    <a:p>
                      <a:r>
                        <a:rPr lang="en-GB" sz="1000" dirty="0"/>
                        <a:t>What are examples of health and wellbeing issues in the media and what can we do?</a:t>
                      </a:r>
                    </a:p>
                  </a:txBody>
                  <a:tcPr/>
                </a:tc>
                <a:extLst>
                  <a:ext uri="{0D108BD9-81ED-4DB2-BD59-A6C34878D82A}">
                    <a16:rowId xmlns:a16="http://schemas.microsoft.com/office/drawing/2014/main" val="10001"/>
                  </a:ext>
                </a:extLst>
              </a:tr>
              <a:tr h="214746">
                <a:tc>
                  <a:txBody>
                    <a:bodyPr/>
                    <a:lstStyle/>
                    <a:p>
                      <a:r>
                        <a:rPr lang="en-US" sz="1000" dirty="0"/>
                        <a:t>What is the difference between a fact and an opinion? </a:t>
                      </a:r>
                      <a:endParaRPr lang="en-GB" sz="1000" dirty="0"/>
                    </a:p>
                  </a:txBody>
                  <a:tcPr/>
                </a:tc>
                <a:extLst>
                  <a:ext uri="{0D108BD9-81ED-4DB2-BD59-A6C34878D82A}">
                    <a16:rowId xmlns:a16="http://schemas.microsoft.com/office/drawing/2014/main" val="10002"/>
                  </a:ext>
                </a:extLst>
              </a:tr>
              <a:tr h="214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What is biased reporting? </a:t>
                      </a:r>
                    </a:p>
                  </a:txBody>
                  <a:tcPr/>
                </a:tc>
                <a:extLst>
                  <a:ext uri="{0D108BD9-81ED-4DB2-BD59-A6C34878D82A}">
                    <a16:rowId xmlns:a16="http://schemas.microsoft.com/office/drawing/2014/main" val="3881488036"/>
                  </a:ext>
                </a:extLst>
              </a:tr>
              <a:tr h="214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mn-lt"/>
                          <a:ea typeface="+mn-ea"/>
                          <a:cs typeface="+mn-cs"/>
                        </a:rPr>
                        <a:t>What do we mean by the terms voluntary, community and pressure (action) group?</a:t>
                      </a:r>
                      <a:endParaRPr lang="en-GB" sz="400" dirty="0"/>
                    </a:p>
                  </a:txBody>
                  <a:tcPr/>
                </a:tc>
                <a:extLst>
                  <a:ext uri="{0D108BD9-81ED-4DB2-BD59-A6C34878D82A}">
                    <a16:rowId xmlns:a16="http://schemas.microsoft.com/office/drawing/2014/main" val="10004"/>
                  </a:ext>
                </a:extLst>
              </a:tr>
              <a:tr h="214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mn-lt"/>
                          <a:ea typeface="+mn-ea"/>
                          <a:cs typeface="+mn-cs"/>
                        </a:rPr>
                        <a:t>What are the differences between responsibilities, rights and duties?</a:t>
                      </a:r>
                      <a:endParaRPr lang="en-GB" sz="1000" dirty="0"/>
                    </a:p>
                  </a:txBody>
                  <a:tcPr/>
                </a:tc>
                <a:extLst>
                  <a:ext uri="{0D108BD9-81ED-4DB2-BD59-A6C34878D82A}">
                    <a16:rowId xmlns:a16="http://schemas.microsoft.com/office/drawing/2014/main" val="310645382"/>
                  </a:ext>
                </a:extLst>
              </a:tr>
              <a:tr h="214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mn-lt"/>
                          <a:ea typeface="+mn-ea"/>
                          <a:cs typeface="+mn-cs"/>
                        </a:rPr>
                        <a:t>What are the costs involved in producing and selling an item?</a:t>
                      </a:r>
                      <a:endParaRPr lang="en-GB" sz="1000" dirty="0"/>
                    </a:p>
                  </a:txBody>
                  <a:tcPr/>
                </a:tc>
                <a:extLst>
                  <a:ext uri="{0D108BD9-81ED-4DB2-BD59-A6C34878D82A}">
                    <a16:rowId xmlns:a16="http://schemas.microsoft.com/office/drawing/2014/main" val="3090145917"/>
                  </a:ext>
                </a:extLst>
              </a:tr>
              <a:tr h="214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mn-lt"/>
                          <a:ea typeface="+mn-ea"/>
                          <a:cs typeface="+mn-cs"/>
                        </a:rPr>
                        <a:t>What do we mean by the terms loan, credit, debt and interest?</a:t>
                      </a:r>
                      <a:endParaRPr lang="en-GB" sz="1000" dirty="0"/>
                    </a:p>
                  </a:txBody>
                  <a:tcPr/>
                </a:tc>
                <a:extLst>
                  <a:ext uri="{0D108BD9-81ED-4DB2-BD59-A6C34878D82A}">
                    <a16:rowId xmlns:a16="http://schemas.microsoft.com/office/drawing/2014/main" val="2930753657"/>
                  </a:ext>
                </a:extLst>
              </a:tr>
              <a:tr h="214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What responsibilities do local councilors have and how are they chosen?</a:t>
                      </a:r>
                      <a:endParaRPr lang="en-GB" sz="1000" dirty="0"/>
                    </a:p>
                  </a:txBody>
                  <a:tcPr/>
                </a:tc>
                <a:extLst>
                  <a:ext uri="{0D108BD9-81ED-4DB2-BD59-A6C34878D82A}">
                    <a16:rowId xmlns:a16="http://schemas.microsoft.com/office/drawing/2014/main" val="315355110"/>
                  </a:ext>
                </a:extLst>
              </a:tr>
            </a:tbl>
          </a:graphicData>
        </a:graphic>
      </p:graphicFrame>
      <p:graphicFrame>
        <p:nvGraphicFramePr>
          <p:cNvPr id="13" name="Table 12">
            <a:extLst>
              <a:ext uri="{FF2B5EF4-FFF2-40B4-BE49-F238E27FC236}">
                <a16:creationId xmlns:a16="http://schemas.microsoft.com/office/drawing/2014/main" id="{E17BAE55-4768-4D18-8C7B-DFBF2DA58E34}"/>
              </a:ext>
            </a:extLst>
          </p:cNvPr>
          <p:cNvGraphicFramePr>
            <a:graphicFrameLocks noGrp="1"/>
          </p:cNvGraphicFramePr>
          <p:nvPr>
            <p:extLst>
              <p:ext uri="{D42A27DB-BD31-4B8C-83A1-F6EECF244321}">
                <p14:modId xmlns:p14="http://schemas.microsoft.com/office/powerpoint/2010/main" val="3583066930"/>
              </p:ext>
            </p:extLst>
          </p:nvPr>
        </p:nvGraphicFramePr>
        <p:xfrm>
          <a:off x="3250068" y="752772"/>
          <a:ext cx="2831976" cy="4475353"/>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315600">
                <a:tc>
                  <a:txBody>
                    <a:bodyPr/>
                    <a:lstStyle/>
                    <a:p>
                      <a:pPr algn="ctr"/>
                      <a:r>
                        <a:rPr lang="en-GB" dirty="0"/>
                        <a:t>Key Skills</a:t>
                      </a:r>
                    </a:p>
                  </a:txBody>
                  <a:tcPr>
                    <a:solidFill>
                      <a:schemeClr val="tx2">
                        <a:lumMod val="60000"/>
                        <a:lumOff val="40000"/>
                      </a:schemeClr>
                    </a:solidFill>
                  </a:tcPr>
                </a:tc>
                <a:extLst>
                  <a:ext uri="{0D108BD9-81ED-4DB2-BD59-A6C34878D82A}">
                    <a16:rowId xmlns:a16="http://schemas.microsoft.com/office/drawing/2014/main" val="10000"/>
                  </a:ext>
                </a:extLst>
              </a:tr>
              <a:tr h="138296">
                <a:tc>
                  <a:txBody>
                    <a:bodyPr/>
                    <a:lstStyle/>
                    <a:p>
                      <a:r>
                        <a:rPr lang="en-GB" sz="1000" kern="1200" dirty="0">
                          <a:solidFill>
                            <a:schemeClr val="dk1"/>
                          </a:solidFill>
                          <a:effectLst/>
                          <a:latin typeface="+mj-lt"/>
                          <a:ea typeface="+mn-ea"/>
                          <a:cs typeface="+mn-cs"/>
                        </a:rPr>
                        <a:t>Give a range of examples of our emotional needs and explain why they are important.</a:t>
                      </a:r>
                      <a:endParaRPr lang="en-GB" sz="1000" dirty="0">
                        <a:latin typeface="+mj-lt"/>
                      </a:endParaRPr>
                    </a:p>
                  </a:txBody>
                  <a:tcPr/>
                </a:tc>
                <a:extLst>
                  <a:ext uri="{0D108BD9-81ED-4DB2-BD59-A6C34878D82A}">
                    <a16:rowId xmlns:a16="http://schemas.microsoft.com/office/drawing/2014/main" val="10001"/>
                  </a:ext>
                </a:extLst>
              </a:tr>
              <a:tr h="182488">
                <a:tc>
                  <a:txBody>
                    <a:bodyPr/>
                    <a:lstStyle/>
                    <a:p>
                      <a:r>
                        <a:rPr lang="en-GB" sz="1000" kern="1200" dirty="0">
                          <a:solidFill>
                            <a:schemeClr val="dk1"/>
                          </a:solidFill>
                          <a:effectLst/>
                          <a:latin typeface="+mj-lt"/>
                          <a:ea typeface="+mn-ea"/>
                          <a:cs typeface="+mn-cs"/>
                        </a:rPr>
                        <a:t>Give a few examples of how to stand up for myself (be assertive) and say when I might need to use assertiveness skills.</a:t>
                      </a:r>
                      <a:endParaRPr lang="en-GB" sz="1000" dirty="0">
                        <a:latin typeface="+mj-lt"/>
                      </a:endParaRPr>
                    </a:p>
                  </a:txBody>
                  <a:tcPr/>
                </a:tc>
                <a:extLst>
                  <a:ext uri="{0D108BD9-81ED-4DB2-BD59-A6C34878D82A}">
                    <a16:rowId xmlns:a16="http://schemas.microsoft.com/office/drawing/2014/main" val="10002"/>
                  </a:ext>
                </a:extLst>
              </a:tr>
              <a:tr h="154672">
                <a:tc>
                  <a:txBody>
                    <a:bodyPr/>
                    <a:lstStyle/>
                    <a:p>
                      <a:pPr>
                        <a:lnSpc>
                          <a:spcPct val="115000"/>
                        </a:lnSpc>
                        <a:spcAft>
                          <a:spcPts val="0"/>
                        </a:spcAft>
                      </a:pPr>
                      <a:r>
                        <a:rPr lang="en-GB" sz="1000" dirty="0">
                          <a:solidFill>
                            <a:srgbClr val="000000"/>
                          </a:solidFill>
                          <a:effectLst/>
                          <a:latin typeface="+mj-lt"/>
                          <a:ea typeface="Times New Roman" panose="02020603050405020304" pitchFamily="18" charset="0"/>
                          <a:cs typeface="Times New Roman" panose="02020603050405020304" pitchFamily="18" charset="0"/>
                        </a:rPr>
                        <a:t>Give examples of some of the rights and related responsibilities I have as I grow older, at home and school. I can also give real examples of each that relate to me.</a:t>
                      </a:r>
                      <a:endParaRPr lang="en-GB" sz="1000" dirty="0">
                        <a:effectLst/>
                        <a:latin typeface="+mj-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0003"/>
                  </a:ext>
                </a:extLst>
              </a:tr>
              <a:tr h="154672">
                <a:tc>
                  <a:txBody>
                    <a:bodyPr/>
                    <a:lstStyle/>
                    <a:p>
                      <a:r>
                        <a:rPr lang="en-GB" sz="1000" kern="1200" dirty="0">
                          <a:solidFill>
                            <a:schemeClr val="dk1"/>
                          </a:solidFill>
                          <a:effectLst/>
                          <a:latin typeface="+mj-lt"/>
                          <a:ea typeface="+mn-ea"/>
                          <a:cs typeface="+mn-cs"/>
                        </a:rPr>
                        <a:t>I can give a few different examples of things that I am responsible for to keep myself healthy.</a:t>
                      </a:r>
                      <a:endParaRPr lang="en-GB" sz="1000" dirty="0">
                        <a:latin typeface="+mj-lt"/>
                      </a:endParaRPr>
                    </a:p>
                  </a:txBody>
                  <a:tcPr/>
                </a:tc>
                <a:extLst>
                  <a:ext uri="{0D108BD9-81ED-4DB2-BD59-A6C34878D82A}">
                    <a16:rowId xmlns:a16="http://schemas.microsoft.com/office/drawing/2014/main" val="891661126"/>
                  </a:ext>
                </a:extLst>
              </a:tr>
              <a:tr h="154672">
                <a:tc>
                  <a:txBody>
                    <a:bodyPr/>
                    <a:lstStyle/>
                    <a:p>
                      <a:r>
                        <a:rPr lang="en-GB" sz="1000" kern="1200" dirty="0">
                          <a:solidFill>
                            <a:schemeClr val="dk1"/>
                          </a:solidFill>
                          <a:effectLst/>
                          <a:latin typeface="+mj-lt"/>
                          <a:ea typeface="+mn-ea"/>
                          <a:cs typeface="+mn-cs"/>
                        </a:rPr>
                        <a:t>I can explain that local councils have to make decisions about how money is spent on things we need in the community. I can also give an examples of some of the things they have to allocate money for.</a:t>
                      </a:r>
                      <a:endParaRPr lang="en-GB" sz="1000" dirty="0">
                        <a:latin typeface="+mj-lt"/>
                      </a:endParaRPr>
                    </a:p>
                  </a:txBody>
                  <a:tcPr/>
                </a:tc>
                <a:extLst>
                  <a:ext uri="{0D108BD9-81ED-4DB2-BD59-A6C34878D82A}">
                    <a16:rowId xmlns:a16="http://schemas.microsoft.com/office/drawing/2014/main" val="2511278645"/>
                  </a:ext>
                </a:extLst>
              </a:tr>
              <a:tr h="198864">
                <a:tc>
                  <a:txBody>
                    <a:bodyPr/>
                    <a:lstStyle/>
                    <a:p>
                      <a:r>
                        <a:rPr lang="en-GB" sz="1000" kern="1200" dirty="0">
                          <a:solidFill>
                            <a:schemeClr val="dk1"/>
                          </a:solidFill>
                          <a:effectLst/>
                          <a:latin typeface="+mn-lt"/>
                          <a:ea typeface="+mn-ea"/>
                          <a:cs typeface="+mn-cs"/>
                        </a:rPr>
                        <a:t>I can give an example of how this spending might be popular or unpopular with different people in the community.</a:t>
                      </a:r>
                      <a:endParaRPr lang="en-GB" sz="1000" dirty="0"/>
                    </a:p>
                  </a:txBody>
                  <a:tcPr/>
                </a:tc>
                <a:extLst>
                  <a:ext uri="{0D108BD9-81ED-4DB2-BD59-A6C34878D82A}">
                    <a16:rowId xmlns:a16="http://schemas.microsoft.com/office/drawing/2014/main" val="10004"/>
                  </a:ext>
                </a:extLst>
              </a:tr>
              <a:tr h="198864">
                <a:tc>
                  <a:txBody>
                    <a:bodyPr/>
                    <a:lstStyle/>
                    <a:p>
                      <a:r>
                        <a:rPr lang="en-GB" sz="1000" kern="1200" dirty="0">
                          <a:solidFill>
                            <a:schemeClr val="dk1"/>
                          </a:solidFill>
                          <a:effectLst/>
                          <a:latin typeface="+mn-lt"/>
                          <a:ea typeface="+mn-ea"/>
                          <a:cs typeface="+mn-cs"/>
                        </a:rPr>
                        <a:t>I can explain some of the wider rights and responsibilities that we have, such as to the community or the environment.</a:t>
                      </a:r>
                      <a:endParaRPr lang="en-GB" sz="1000" dirty="0"/>
                    </a:p>
                  </a:txBody>
                  <a:tcPr/>
                </a:tc>
                <a:extLst>
                  <a:ext uri="{0D108BD9-81ED-4DB2-BD59-A6C34878D82A}">
                    <a16:rowId xmlns:a16="http://schemas.microsoft.com/office/drawing/2014/main" val="2053217237"/>
                  </a:ext>
                </a:extLst>
              </a:tr>
            </a:tbl>
          </a:graphicData>
        </a:graphic>
      </p:graphicFrame>
      <p:pic>
        <p:nvPicPr>
          <p:cNvPr id="2" name="Picture 1">
            <a:extLst>
              <a:ext uri="{FF2B5EF4-FFF2-40B4-BE49-F238E27FC236}">
                <a16:creationId xmlns:a16="http://schemas.microsoft.com/office/drawing/2014/main" id="{57E31E23-122C-4F06-93E1-90D0998366A4}"/>
              </a:ext>
            </a:extLst>
          </p:cNvPr>
          <p:cNvPicPr>
            <a:picLocks noChangeAspect="1"/>
          </p:cNvPicPr>
          <p:nvPr/>
        </p:nvPicPr>
        <p:blipFill>
          <a:blip r:embed="rId2"/>
          <a:stretch>
            <a:fillRect/>
          </a:stretch>
        </p:blipFill>
        <p:spPr>
          <a:xfrm>
            <a:off x="6235857" y="752773"/>
            <a:ext cx="2616256" cy="1468194"/>
          </a:xfrm>
          <a:prstGeom prst="rect">
            <a:avLst/>
          </a:prstGeom>
        </p:spPr>
      </p:pic>
      <p:pic>
        <p:nvPicPr>
          <p:cNvPr id="3" name="Picture 2">
            <a:extLst>
              <a:ext uri="{FF2B5EF4-FFF2-40B4-BE49-F238E27FC236}">
                <a16:creationId xmlns:a16="http://schemas.microsoft.com/office/drawing/2014/main" id="{25A9961E-4D98-4786-8031-2D9D7435104A}"/>
              </a:ext>
            </a:extLst>
          </p:cNvPr>
          <p:cNvPicPr>
            <a:picLocks noChangeAspect="1"/>
          </p:cNvPicPr>
          <p:nvPr/>
        </p:nvPicPr>
        <p:blipFill>
          <a:blip r:embed="rId3"/>
          <a:stretch>
            <a:fillRect/>
          </a:stretch>
        </p:blipFill>
        <p:spPr>
          <a:xfrm>
            <a:off x="3202028" y="5228126"/>
            <a:ext cx="2826313" cy="1586074"/>
          </a:xfrm>
          <a:prstGeom prst="rect">
            <a:avLst/>
          </a:prstGeom>
        </p:spPr>
      </p:pic>
    </p:spTree>
    <p:extLst>
      <p:ext uri="{BB962C8B-B14F-4D97-AF65-F5344CB8AC3E}">
        <p14:creationId xmlns:p14="http://schemas.microsoft.com/office/powerpoint/2010/main" val="374836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04A11-EF69-447F-B310-CAEDE212FD8D}"/>
              </a:ext>
            </a:extLst>
          </p:cNvPr>
          <p:cNvSpPr txBox="1"/>
          <p:nvPr/>
        </p:nvSpPr>
        <p:spPr>
          <a:xfrm>
            <a:off x="0" y="167225"/>
            <a:ext cx="9103976" cy="330860"/>
          </a:xfrm>
          <a:prstGeom prst="rect">
            <a:avLst/>
          </a:prstGeom>
          <a:noFill/>
        </p:spPr>
        <p:txBody>
          <a:bodyPr wrap="square">
            <a:spAutoFit/>
          </a:bodyPr>
          <a:lstStyle/>
          <a:p>
            <a:pPr algn="ctr"/>
            <a:r>
              <a:rPr lang="en-GB" altLang="en-US" sz="1550" b="1" dirty="0">
                <a:solidFill>
                  <a:schemeClr val="accent2">
                    <a:lumMod val="75000"/>
                  </a:schemeClr>
                </a:solidFill>
                <a:latin typeface="Century Gothic" panose="020B0502020202020204" pitchFamily="34" charset="0"/>
              </a:rPr>
              <a:t>Year 5 : RE  (Christianity) - </a:t>
            </a:r>
            <a:r>
              <a:rPr lang="en-GB" sz="1400" b="1" dirty="0">
                <a:solidFill>
                  <a:schemeClr val="accent2">
                    <a:lumMod val="75000"/>
                  </a:schemeClr>
                </a:solidFill>
                <a:latin typeface="Century Gothic" panose="020B0502020202020204" pitchFamily="34" charset="0"/>
              </a:rPr>
              <a:t>How significant is it for Christians to believe God intended Jesus to die?</a:t>
            </a:r>
            <a:endParaRPr lang="en-GB" sz="1400" dirty="0">
              <a:solidFill>
                <a:schemeClr val="accent2">
                  <a:lumMod val="7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50B94D72-27AA-4BF3-AB2F-C3506BF501D4}"/>
              </a:ext>
            </a:extLst>
          </p:cNvPr>
          <p:cNvGraphicFramePr>
            <a:graphicFrameLocks noGrp="1"/>
          </p:cNvGraphicFramePr>
          <p:nvPr>
            <p:extLst>
              <p:ext uri="{D42A27DB-BD31-4B8C-83A1-F6EECF244321}">
                <p14:modId xmlns:p14="http://schemas.microsoft.com/office/powerpoint/2010/main" val="1046854477"/>
              </p:ext>
            </p:extLst>
          </p:nvPr>
        </p:nvGraphicFramePr>
        <p:xfrm>
          <a:off x="324452" y="676445"/>
          <a:ext cx="3095420" cy="5945047"/>
        </p:xfrm>
        <a:graphic>
          <a:graphicData uri="http://schemas.openxmlformats.org/drawingml/2006/table">
            <a:tbl>
              <a:tblPr firstRow="1" bandRow="1">
                <a:tableStyleId>{21E4AEA4-8DFA-4A89-87EB-49C32662AFE0}</a:tableStyleId>
              </a:tblPr>
              <a:tblGrid>
                <a:gridCol w="1446202">
                  <a:extLst>
                    <a:ext uri="{9D8B030D-6E8A-4147-A177-3AD203B41FA5}">
                      <a16:colId xmlns:a16="http://schemas.microsoft.com/office/drawing/2014/main" val="20000"/>
                    </a:ext>
                  </a:extLst>
                </a:gridCol>
                <a:gridCol w="1649218">
                  <a:extLst>
                    <a:ext uri="{9D8B030D-6E8A-4147-A177-3AD203B41FA5}">
                      <a16:colId xmlns:a16="http://schemas.microsoft.com/office/drawing/2014/main" val="20001"/>
                    </a:ext>
                  </a:extLst>
                </a:gridCol>
              </a:tblGrid>
              <a:tr h="314295">
                <a:tc gridSpan="2">
                  <a:txBody>
                    <a:bodyPr/>
                    <a:lstStyle/>
                    <a:p>
                      <a:pPr algn="ctr"/>
                      <a:r>
                        <a:rPr lang="en-GB" sz="1200" dirty="0"/>
                        <a:t>Subject Specific Vocabulary – Key words </a:t>
                      </a:r>
                    </a:p>
                  </a:txBody>
                  <a:tcPr/>
                </a:tc>
                <a:tc hMerge="1">
                  <a:txBody>
                    <a:bodyPr/>
                    <a:lstStyle/>
                    <a:p>
                      <a:pPr algn="ctr"/>
                      <a:endParaRPr lang="en-GB" dirty="0"/>
                    </a:p>
                  </a:txBody>
                  <a:tcPr/>
                </a:tc>
                <a:extLst>
                  <a:ext uri="{0D108BD9-81ED-4DB2-BD59-A6C34878D82A}">
                    <a16:rowId xmlns:a16="http://schemas.microsoft.com/office/drawing/2014/main" val="10000"/>
                  </a:ext>
                </a:extLst>
              </a:tr>
              <a:tr h="668305">
                <a:tc>
                  <a:txBody>
                    <a:bodyPr/>
                    <a:lstStyle/>
                    <a:p>
                      <a:r>
                        <a:rPr lang="en-GB" sz="1200" dirty="0">
                          <a:latin typeface="Century Gothic" panose="020B0502020202020204" pitchFamily="34" charset="0"/>
                        </a:rPr>
                        <a:t>crucifixion </a:t>
                      </a:r>
                    </a:p>
                  </a:txBody>
                  <a:tcPr/>
                </a:tc>
                <a:tc>
                  <a:txBody>
                    <a:bodyPr/>
                    <a:lstStyle/>
                    <a:p>
                      <a:r>
                        <a:rPr lang="en-GB" sz="1200" dirty="0">
                          <a:latin typeface="Century Gothic" panose="020B0502020202020204" pitchFamily="34" charset="0"/>
                        </a:rPr>
                        <a:t>being put to death by being nailed to a cross.</a:t>
                      </a:r>
                    </a:p>
                  </a:txBody>
                  <a:tcPr/>
                </a:tc>
                <a:extLst>
                  <a:ext uri="{0D108BD9-81ED-4DB2-BD59-A6C34878D82A}">
                    <a16:rowId xmlns:a16="http://schemas.microsoft.com/office/drawing/2014/main" val="10001"/>
                  </a:ext>
                </a:extLst>
              </a:tr>
              <a:tr h="576215">
                <a:tc>
                  <a:txBody>
                    <a:bodyPr/>
                    <a:lstStyle/>
                    <a:p>
                      <a:r>
                        <a:rPr lang="en-GB" sz="1200" dirty="0">
                          <a:latin typeface="Century Gothic" panose="020B0502020202020204" pitchFamily="34" charset="0"/>
                        </a:rPr>
                        <a:t>disciples</a:t>
                      </a:r>
                    </a:p>
                  </a:txBody>
                  <a:tcPr/>
                </a:tc>
                <a:tc>
                  <a:txBody>
                    <a:bodyPr/>
                    <a:lstStyle/>
                    <a:p>
                      <a:r>
                        <a:rPr lang="en-GB" sz="1200" dirty="0">
                          <a:latin typeface="Century Gothic" panose="020B0502020202020204" pitchFamily="34" charset="0"/>
                        </a:rPr>
                        <a:t>Special friends of Jesus.</a:t>
                      </a:r>
                    </a:p>
                  </a:txBody>
                  <a:tcPr/>
                </a:tc>
                <a:extLst>
                  <a:ext uri="{0D108BD9-81ED-4DB2-BD59-A6C34878D82A}">
                    <a16:rowId xmlns:a16="http://schemas.microsoft.com/office/drawing/2014/main" val="10002"/>
                  </a:ext>
                </a:extLst>
              </a:tr>
              <a:tr h="545752">
                <a:tc>
                  <a:txBody>
                    <a:bodyPr/>
                    <a:lstStyle/>
                    <a:p>
                      <a:r>
                        <a:rPr lang="en-GB" sz="1200" dirty="0">
                          <a:latin typeface="Century Gothic" panose="020B0502020202020204" pitchFamily="34" charset="0"/>
                        </a:rPr>
                        <a:t>incarnation</a:t>
                      </a:r>
                    </a:p>
                  </a:txBody>
                  <a:tcPr/>
                </a:tc>
                <a:tc>
                  <a:txBody>
                    <a:bodyPr/>
                    <a:lstStyle/>
                    <a:p>
                      <a:r>
                        <a:rPr lang="en-GB" sz="1200" dirty="0">
                          <a:latin typeface="Century Gothic" panose="020B0502020202020204" pitchFamily="34" charset="0"/>
                        </a:rPr>
                        <a:t>God as a man.</a:t>
                      </a:r>
                    </a:p>
                  </a:txBody>
                  <a:tcPr/>
                </a:tc>
                <a:extLst>
                  <a:ext uri="{0D108BD9-81ED-4DB2-BD59-A6C34878D82A}">
                    <a16:rowId xmlns:a16="http://schemas.microsoft.com/office/drawing/2014/main" val="10003"/>
                  </a:ext>
                </a:extLst>
              </a:tr>
              <a:tr h="668305">
                <a:tc>
                  <a:txBody>
                    <a:bodyPr/>
                    <a:lstStyle/>
                    <a:p>
                      <a:r>
                        <a:rPr lang="en-GB" sz="1200" dirty="0">
                          <a:latin typeface="Century Gothic" panose="020B0502020202020204" pitchFamily="34" charset="0"/>
                        </a:rPr>
                        <a:t>pharisee</a:t>
                      </a:r>
                    </a:p>
                  </a:txBody>
                  <a:tcPr/>
                </a:tc>
                <a:tc>
                  <a:txBody>
                    <a:bodyPr/>
                    <a:lstStyle/>
                    <a:p>
                      <a:r>
                        <a:rPr lang="en-GB" sz="1200" dirty="0">
                          <a:latin typeface="Century Gothic" panose="020B0502020202020204" pitchFamily="34" charset="0"/>
                        </a:rPr>
                        <a:t>A strictly orthodox Jew, who adheres closely to the rules and scriptures.</a:t>
                      </a:r>
                    </a:p>
                  </a:txBody>
                  <a:tcPr/>
                </a:tc>
                <a:extLst>
                  <a:ext uri="{0D108BD9-81ED-4DB2-BD59-A6C34878D82A}">
                    <a16:rowId xmlns:a16="http://schemas.microsoft.com/office/drawing/2014/main" val="10004"/>
                  </a:ext>
                </a:extLst>
              </a:tr>
              <a:tr h="502863">
                <a:tc>
                  <a:txBody>
                    <a:bodyPr/>
                    <a:lstStyle/>
                    <a:p>
                      <a:r>
                        <a:rPr lang="en-GB" sz="1200" dirty="0">
                          <a:latin typeface="Century Gothic" panose="020B0502020202020204" pitchFamily="34" charset="0"/>
                        </a:rPr>
                        <a:t>Pilate</a:t>
                      </a:r>
                    </a:p>
                  </a:txBody>
                  <a:tcPr/>
                </a:tc>
                <a:tc>
                  <a:txBody>
                    <a:bodyPr/>
                    <a:lstStyle/>
                    <a:p>
                      <a:r>
                        <a:rPr lang="en-GB" sz="1200" dirty="0">
                          <a:latin typeface="Century Gothic" panose="020B0502020202020204" pitchFamily="34" charset="0"/>
                        </a:rPr>
                        <a:t>The Roman governor of the region.</a:t>
                      </a:r>
                    </a:p>
                  </a:txBody>
                  <a:tcPr/>
                </a:tc>
                <a:extLst>
                  <a:ext uri="{0D108BD9-81ED-4DB2-BD59-A6C34878D82A}">
                    <a16:rowId xmlns:a16="http://schemas.microsoft.com/office/drawing/2014/main" val="4015303017"/>
                  </a:ext>
                </a:extLst>
              </a:tr>
              <a:tr h="595664">
                <a:tc>
                  <a:txBody>
                    <a:bodyPr/>
                    <a:lstStyle/>
                    <a:p>
                      <a:r>
                        <a:rPr lang="en-GB" sz="1200" dirty="0">
                          <a:latin typeface="Century Gothic" panose="020B0502020202020204" pitchFamily="34" charset="0"/>
                        </a:rPr>
                        <a:t>resurrection</a:t>
                      </a:r>
                    </a:p>
                  </a:txBody>
                  <a:tcPr/>
                </a:tc>
                <a:tc>
                  <a:txBody>
                    <a:bodyPr/>
                    <a:lstStyle/>
                    <a:p>
                      <a:r>
                        <a:rPr lang="en-GB" sz="1200" dirty="0">
                          <a:latin typeface="Century Gothic" panose="020B0502020202020204" pitchFamily="34" charset="0"/>
                        </a:rPr>
                        <a:t>Coming back to life after being put to death.</a:t>
                      </a:r>
                    </a:p>
                  </a:txBody>
                  <a:tcPr/>
                </a:tc>
                <a:extLst>
                  <a:ext uri="{0D108BD9-81ED-4DB2-BD59-A6C34878D82A}">
                    <a16:rowId xmlns:a16="http://schemas.microsoft.com/office/drawing/2014/main" val="1447980397"/>
                  </a:ext>
                </a:extLst>
              </a:tr>
              <a:tr h="595664">
                <a:tc>
                  <a:txBody>
                    <a:bodyPr/>
                    <a:lstStyle/>
                    <a:p>
                      <a:r>
                        <a:rPr lang="en-GB" sz="1200" dirty="0">
                          <a:latin typeface="Century Gothic" panose="020B0502020202020204" pitchFamily="34" charset="0"/>
                        </a:rPr>
                        <a:t>salvation</a:t>
                      </a:r>
                    </a:p>
                  </a:txBody>
                  <a:tcPr/>
                </a:tc>
                <a:tc>
                  <a:txBody>
                    <a:bodyPr/>
                    <a:lstStyle/>
                    <a:p>
                      <a:r>
                        <a:rPr lang="en-GB" sz="1200" b="0" i="0" kern="1200" dirty="0">
                          <a:solidFill>
                            <a:schemeClr val="dk1"/>
                          </a:solidFill>
                          <a:effectLst/>
                          <a:latin typeface="Century Gothic" panose="020B0502020202020204" pitchFamily="34" charset="0"/>
                          <a:ea typeface="+mn-ea"/>
                          <a:cs typeface="+mn-cs"/>
                        </a:rPr>
                        <a:t>Christians believe that salvation is the gift of freedom from our sins that Jesus made possible by taking the punishment for our sins on the cross.</a:t>
                      </a:r>
                      <a:endParaRPr lang="en-GB" sz="1200" dirty="0">
                        <a:latin typeface="Century Gothic" panose="020B0502020202020204" pitchFamily="34" charset="0"/>
                      </a:endParaRPr>
                    </a:p>
                  </a:txBody>
                  <a:tcPr/>
                </a:tc>
                <a:extLst>
                  <a:ext uri="{0D108BD9-81ED-4DB2-BD59-A6C34878D82A}">
                    <a16:rowId xmlns:a16="http://schemas.microsoft.com/office/drawing/2014/main" val="693396885"/>
                  </a:ext>
                </a:extLst>
              </a:tr>
            </a:tbl>
          </a:graphicData>
        </a:graphic>
      </p:graphicFrame>
      <p:graphicFrame>
        <p:nvGraphicFramePr>
          <p:cNvPr id="4" name="Table 3">
            <a:extLst>
              <a:ext uri="{FF2B5EF4-FFF2-40B4-BE49-F238E27FC236}">
                <a16:creationId xmlns:a16="http://schemas.microsoft.com/office/drawing/2014/main" id="{848D222A-461C-4928-83A6-8BB1AB4EF40A}"/>
              </a:ext>
            </a:extLst>
          </p:cNvPr>
          <p:cNvGraphicFramePr>
            <a:graphicFrameLocks noGrp="1"/>
          </p:cNvGraphicFramePr>
          <p:nvPr>
            <p:extLst>
              <p:ext uri="{D42A27DB-BD31-4B8C-83A1-F6EECF244321}">
                <p14:modId xmlns:p14="http://schemas.microsoft.com/office/powerpoint/2010/main" val="2635853687"/>
              </p:ext>
            </p:extLst>
          </p:nvPr>
        </p:nvGraphicFramePr>
        <p:xfrm>
          <a:off x="3563888" y="676445"/>
          <a:ext cx="2639748" cy="3616101"/>
        </p:xfrm>
        <a:graphic>
          <a:graphicData uri="http://schemas.openxmlformats.org/drawingml/2006/table">
            <a:tbl>
              <a:tblPr firstRow="1" bandRow="1">
                <a:tableStyleId>{21E4AEA4-8DFA-4A89-87EB-49C32662AFE0}</a:tableStyleId>
              </a:tblPr>
              <a:tblGrid>
                <a:gridCol w="2639748">
                  <a:extLst>
                    <a:ext uri="{9D8B030D-6E8A-4147-A177-3AD203B41FA5}">
                      <a16:colId xmlns:a16="http://schemas.microsoft.com/office/drawing/2014/main" val="20000"/>
                    </a:ext>
                  </a:extLst>
                </a:gridCol>
              </a:tblGrid>
              <a:tr h="400715">
                <a:tc>
                  <a:txBody>
                    <a:bodyPr/>
                    <a:lstStyle/>
                    <a:p>
                      <a:pPr algn="ctr"/>
                      <a:r>
                        <a:rPr lang="en-GB" dirty="0"/>
                        <a:t>Key Skills - Objectives</a:t>
                      </a:r>
                    </a:p>
                  </a:txBody>
                  <a:tcPr/>
                </a:tc>
                <a:extLst>
                  <a:ext uri="{0D108BD9-81ED-4DB2-BD59-A6C34878D82A}">
                    <a16:rowId xmlns:a16="http://schemas.microsoft.com/office/drawing/2014/main" val="10000"/>
                  </a:ext>
                </a:extLst>
              </a:tr>
              <a:tr h="434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Century Gothic" panose="020B0502020202020204" pitchFamily="34" charset="0"/>
                        </a:rPr>
                        <a:t>Explain why Christians believe God put Jesus on Earth.</a:t>
                      </a:r>
                    </a:p>
                  </a:txBody>
                  <a:tcPr/>
                </a:tc>
                <a:extLst>
                  <a:ext uri="{0D108BD9-81ED-4DB2-BD59-A6C34878D82A}">
                    <a16:rowId xmlns:a16="http://schemas.microsoft.com/office/drawing/2014/main" val="10001"/>
                  </a:ext>
                </a:extLst>
              </a:tr>
              <a:tr h="434108">
                <a:tc>
                  <a:txBody>
                    <a:bodyPr/>
                    <a:lstStyle/>
                    <a:p>
                      <a:r>
                        <a:rPr lang="en-GB" sz="1300" dirty="0">
                          <a:latin typeface="Century Gothic" panose="020B0502020202020204" pitchFamily="34" charset="0"/>
                        </a:rPr>
                        <a:t>Explain the Christian concept of salvation.</a:t>
                      </a:r>
                    </a:p>
                  </a:txBody>
                  <a:tcPr/>
                </a:tc>
                <a:extLst>
                  <a:ext uri="{0D108BD9-81ED-4DB2-BD59-A6C34878D82A}">
                    <a16:rowId xmlns:a16="http://schemas.microsoft.com/office/drawing/2014/main" val="10002"/>
                  </a:ext>
                </a:extLst>
              </a:tr>
              <a:tr h="433900">
                <a:tc>
                  <a:txBody>
                    <a:bodyPr/>
                    <a:lstStyle/>
                    <a:p>
                      <a:pPr algn="l">
                        <a:lnSpc>
                          <a:spcPct val="115000"/>
                        </a:lnSpc>
                        <a:spcAft>
                          <a:spcPts val="1000"/>
                        </a:spcAft>
                      </a:pPr>
                      <a:r>
                        <a:rPr lang="en-GB" sz="1300" dirty="0">
                          <a:effectLst/>
                          <a:latin typeface="Century Gothic" panose="020B0502020202020204" pitchFamily="34" charset="0"/>
                          <a:ea typeface="Calibri" panose="020F0502020204030204" pitchFamily="34" charset="0"/>
                          <a:cs typeface="Times New Roman" panose="02020603050405020304" pitchFamily="18" charset="0"/>
                        </a:rPr>
                        <a:t>Consider what sacrifices I would be prepared to make to achieve something I felt was right or necessary.</a:t>
                      </a:r>
                    </a:p>
                  </a:txBody>
                  <a:tcPr marL="114300" marR="114300" marT="0" marB="0"/>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chemeClr val="dk1"/>
                          </a:solidFill>
                          <a:latin typeface="Century Gothic" panose="020B0502020202020204" pitchFamily="34" charset="0"/>
                          <a:ea typeface="+mn-ea"/>
                          <a:cs typeface="+mn-cs"/>
                        </a:rPr>
                        <a:t>Consider what I would be prepared to make a sacrifice for.</a:t>
                      </a:r>
                    </a:p>
                  </a:txBody>
                  <a:tcPr/>
                </a:tc>
                <a:extLst>
                  <a:ext uri="{0D108BD9-81ED-4DB2-BD59-A6C34878D82A}">
                    <a16:rowId xmlns:a16="http://schemas.microsoft.com/office/drawing/2014/main" val="579074640"/>
                  </a:ext>
                </a:extLst>
              </a:tr>
              <a:tr h="434108">
                <a:tc>
                  <a:txBody>
                    <a:bodyPr/>
                    <a:lstStyle/>
                    <a:p>
                      <a:pPr algn="l">
                        <a:lnSpc>
                          <a:spcPct val="115000"/>
                        </a:lnSpc>
                        <a:spcAft>
                          <a:spcPts val="1000"/>
                        </a:spcAft>
                      </a:pPr>
                      <a:r>
                        <a:rPr lang="en-GB" sz="1300" u="none" dirty="0">
                          <a:effectLst/>
                          <a:latin typeface="Century Gothic" panose="020B0502020202020204" pitchFamily="34" charset="0"/>
                          <a:ea typeface="Calibri" panose="020F0502020204030204" pitchFamily="34" charset="0"/>
                          <a:cs typeface="Times New Roman" panose="02020603050405020304" pitchFamily="18" charset="0"/>
                        </a:rPr>
                        <a:t>Identify evidence in the Bible that Jesus foretold his own death.</a:t>
                      </a:r>
                    </a:p>
                  </a:txBody>
                  <a:tcPr marL="114300" marR="114300" marT="0" marB="0"/>
                </a:tc>
                <a:extLst>
                  <a:ext uri="{0D108BD9-81ED-4DB2-BD59-A6C34878D82A}">
                    <a16:rowId xmlns:a16="http://schemas.microsoft.com/office/drawing/2014/main" val="1125388431"/>
                  </a:ext>
                </a:extLst>
              </a:tr>
            </a:tbl>
          </a:graphicData>
        </a:graphic>
      </p:graphicFrame>
      <p:graphicFrame>
        <p:nvGraphicFramePr>
          <p:cNvPr id="5" name="Table 4">
            <a:extLst>
              <a:ext uri="{FF2B5EF4-FFF2-40B4-BE49-F238E27FC236}">
                <a16:creationId xmlns:a16="http://schemas.microsoft.com/office/drawing/2014/main" id="{5793235B-F587-4FAE-8788-010594EA030C}"/>
              </a:ext>
            </a:extLst>
          </p:cNvPr>
          <p:cNvGraphicFramePr>
            <a:graphicFrameLocks noGrp="1"/>
          </p:cNvGraphicFramePr>
          <p:nvPr>
            <p:extLst>
              <p:ext uri="{D42A27DB-BD31-4B8C-83A1-F6EECF244321}">
                <p14:modId xmlns:p14="http://schemas.microsoft.com/office/powerpoint/2010/main" val="986998609"/>
              </p:ext>
            </p:extLst>
          </p:nvPr>
        </p:nvGraphicFramePr>
        <p:xfrm>
          <a:off x="6300192" y="676445"/>
          <a:ext cx="2639748" cy="3840297"/>
        </p:xfrm>
        <a:graphic>
          <a:graphicData uri="http://schemas.openxmlformats.org/drawingml/2006/table">
            <a:tbl>
              <a:tblPr firstRow="1" bandRow="1">
                <a:tableStyleId>{21E4AEA4-8DFA-4A89-87EB-49C32662AFE0}</a:tableStyleId>
              </a:tblPr>
              <a:tblGrid>
                <a:gridCol w="2639748">
                  <a:extLst>
                    <a:ext uri="{9D8B030D-6E8A-4147-A177-3AD203B41FA5}">
                      <a16:colId xmlns:a16="http://schemas.microsoft.com/office/drawing/2014/main" val="20000"/>
                    </a:ext>
                  </a:extLst>
                </a:gridCol>
              </a:tblGrid>
              <a:tr h="355478">
                <a:tc>
                  <a:txBody>
                    <a:bodyPr/>
                    <a:lstStyle/>
                    <a:p>
                      <a:pPr algn="ctr"/>
                      <a:r>
                        <a:rPr lang="en-GB" dirty="0"/>
                        <a:t>Lines of Enquiry</a:t>
                      </a:r>
                    </a:p>
                  </a:txBody>
                  <a:tcPr/>
                </a:tc>
                <a:extLst>
                  <a:ext uri="{0D108BD9-81ED-4DB2-BD59-A6C34878D82A}">
                    <a16:rowId xmlns:a16="http://schemas.microsoft.com/office/drawing/2014/main" val="10000"/>
                  </a:ext>
                </a:extLst>
              </a:tr>
              <a:tr h="385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Century Gothic" panose="020B0502020202020204" pitchFamily="34" charset="0"/>
                        </a:rPr>
                        <a:t>For what reason do Christians believe God put Jesus on Earth</a:t>
                      </a:r>
                      <a:r>
                        <a:rPr lang="en-GB" sz="1300" dirty="0">
                          <a:latin typeface="+mj-lt"/>
                        </a:rPr>
                        <a:t>?</a:t>
                      </a:r>
                    </a:p>
                  </a:txBody>
                  <a:tcPr/>
                </a:tc>
                <a:extLst>
                  <a:ext uri="{0D108BD9-81ED-4DB2-BD59-A6C34878D82A}">
                    <a16:rowId xmlns:a16="http://schemas.microsoft.com/office/drawing/2014/main" val="10001"/>
                  </a:ext>
                </a:extLst>
              </a:tr>
              <a:tr h="533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chemeClr val="dk1"/>
                          </a:solidFill>
                          <a:latin typeface="Century Gothic" panose="020B0502020202020204" pitchFamily="34" charset="0"/>
                          <a:ea typeface="+mn-ea"/>
                          <a:cs typeface="+mn-cs"/>
                        </a:rPr>
                        <a:t>What is the Christian concept of salvation</a:t>
                      </a:r>
                      <a:r>
                        <a:rPr lang="en-GB" sz="1300" b="0" i="0" u="none" strike="noStrike" kern="1200" baseline="0" dirty="0">
                          <a:solidFill>
                            <a:schemeClr val="dk1"/>
                          </a:solidFill>
                          <a:latin typeface="+mj-lt"/>
                          <a:ea typeface="+mn-ea"/>
                          <a:cs typeface="+mn-cs"/>
                        </a:rPr>
                        <a:t>?</a:t>
                      </a:r>
                    </a:p>
                  </a:txBody>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Century Gothic" panose="020B0502020202020204" pitchFamily="34" charset="0"/>
                          <a:ea typeface="+mn-ea"/>
                          <a:cs typeface="+mn-cs"/>
                        </a:rPr>
                        <a:t>What sacrifices would I be prepared to make for something I felt was right or necessar</a:t>
                      </a:r>
                      <a:r>
                        <a:rPr lang="en-GB" sz="1300" b="0" i="0" u="none" strike="noStrike" kern="1200" baseline="0" dirty="0">
                          <a:solidFill>
                            <a:schemeClr val="dk1"/>
                          </a:solidFill>
                          <a:latin typeface="Century Gothic" panose="020B0502020202020204" pitchFamily="34" charset="0"/>
                          <a:ea typeface="+mn-ea"/>
                          <a:cs typeface="+mn-cs"/>
                        </a:rPr>
                        <a:t>y</a:t>
                      </a:r>
                      <a:r>
                        <a:rPr lang="en-GB" sz="1300" b="0" i="0" u="none" strike="noStrike" kern="1200" baseline="0" dirty="0">
                          <a:solidFill>
                            <a:schemeClr val="dk1"/>
                          </a:solidFill>
                          <a:latin typeface="+mn-lt"/>
                          <a:ea typeface="+mn-ea"/>
                          <a:cs typeface="+mn-cs"/>
                        </a:rPr>
                        <a:t>?</a:t>
                      </a:r>
                    </a:p>
                  </a:txBody>
                  <a:tcPr/>
                </a:tc>
                <a:extLst>
                  <a:ext uri="{0D108BD9-81ED-4DB2-BD59-A6C34878D82A}">
                    <a16:rowId xmlns:a16="http://schemas.microsoft.com/office/drawing/2014/main" val="10003"/>
                  </a:ext>
                </a:extLst>
              </a:tr>
              <a:tr h="367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Century Gothic" panose="020B0502020202020204" pitchFamily="34" charset="0"/>
                          <a:ea typeface="+mn-ea"/>
                          <a:cs typeface="+mn-cs"/>
                        </a:rPr>
                        <a:t>Can I think of anything that I would wish to make a sacrifice for</a:t>
                      </a:r>
                      <a:r>
                        <a:rPr lang="en-GB" sz="1300" kern="1200" dirty="0">
                          <a:solidFill>
                            <a:schemeClr val="dk1"/>
                          </a:solidFill>
                          <a:effectLst/>
                          <a:latin typeface="+mj-lt"/>
                          <a:ea typeface="+mn-ea"/>
                          <a:cs typeface="+mn-cs"/>
                        </a:rPr>
                        <a:t>?</a:t>
                      </a:r>
                      <a:endParaRPr lang="en-GB" sz="1300" dirty="0">
                        <a:latin typeface="+mj-lt"/>
                      </a:endParaRPr>
                    </a:p>
                  </a:txBody>
                  <a:tcPr/>
                </a:tc>
                <a:extLst>
                  <a:ext uri="{0D108BD9-81ED-4DB2-BD59-A6C34878D82A}">
                    <a16:rowId xmlns:a16="http://schemas.microsoft.com/office/drawing/2014/main" val="10004"/>
                  </a:ext>
                </a:extLst>
              </a:tr>
              <a:tr h="542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Century Gothic" panose="020B0502020202020204" pitchFamily="34" charset="0"/>
                        </a:rPr>
                        <a:t>What evidence is there in the Bible that Jesus knew he was going to his death</a:t>
                      </a:r>
                      <a:r>
                        <a:rPr lang="en-GB" sz="1300" dirty="0">
                          <a:latin typeface="+mj-lt"/>
                        </a:rPr>
                        <a:t>?</a:t>
                      </a:r>
                    </a:p>
                  </a:txBody>
                  <a:tcPr/>
                </a:tc>
                <a:extLst>
                  <a:ext uri="{0D108BD9-81ED-4DB2-BD59-A6C34878D82A}">
                    <a16:rowId xmlns:a16="http://schemas.microsoft.com/office/drawing/2014/main" val="1457176521"/>
                  </a:ext>
                </a:extLst>
              </a:tr>
            </a:tbl>
          </a:graphicData>
        </a:graphic>
      </p:graphicFrame>
      <p:pic>
        <p:nvPicPr>
          <p:cNvPr id="9" name="Picture 8">
            <a:extLst>
              <a:ext uri="{FF2B5EF4-FFF2-40B4-BE49-F238E27FC236}">
                <a16:creationId xmlns:a16="http://schemas.microsoft.com/office/drawing/2014/main" id="{5BC91448-885B-4DFA-8C9B-4EA72F9D060E}"/>
              </a:ext>
            </a:extLst>
          </p:cNvPr>
          <p:cNvPicPr>
            <a:picLocks noChangeAspect="1"/>
          </p:cNvPicPr>
          <p:nvPr/>
        </p:nvPicPr>
        <p:blipFill>
          <a:blip r:embed="rId2"/>
          <a:stretch>
            <a:fillRect/>
          </a:stretch>
        </p:blipFill>
        <p:spPr>
          <a:xfrm>
            <a:off x="3930787" y="4653136"/>
            <a:ext cx="1905949" cy="1355524"/>
          </a:xfrm>
          <a:prstGeom prst="rect">
            <a:avLst/>
          </a:prstGeom>
        </p:spPr>
      </p:pic>
      <p:pic>
        <p:nvPicPr>
          <p:cNvPr id="10" name="Picture 9">
            <a:extLst>
              <a:ext uri="{FF2B5EF4-FFF2-40B4-BE49-F238E27FC236}">
                <a16:creationId xmlns:a16="http://schemas.microsoft.com/office/drawing/2014/main" id="{00F9171D-0CA5-4397-A69D-1DD5DF50D68C}"/>
              </a:ext>
            </a:extLst>
          </p:cNvPr>
          <p:cNvPicPr>
            <a:picLocks noChangeAspect="1"/>
          </p:cNvPicPr>
          <p:nvPr/>
        </p:nvPicPr>
        <p:blipFill>
          <a:blip r:embed="rId3"/>
          <a:stretch>
            <a:fillRect/>
          </a:stretch>
        </p:blipFill>
        <p:spPr>
          <a:xfrm>
            <a:off x="6177690" y="5013176"/>
            <a:ext cx="2762250" cy="1362075"/>
          </a:xfrm>
          <a:prstGeom prst="rect">
            <a:avLst/>
          </a:prstGeom>
        </p:spPr>
      </p:pic>
    </p:spTree>
    <p:extLst>
      <p:ext uri="{BB962C8B-B14F-4D97-AF65-F5344CB8AC3E}">
        <p14:creationId xmlns:p14="http://schemas.microsoft.com/office/powerpoint/2010/main" val="3238474980"/>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4576469B206F4397078BCFA0C84513" ma:contentTypeVersion="18" ma:contentTypeDescription="Create a new document." ma:contentTypeScope="" ma:versionID="2d254230d774afa91032e25c8e24cab4">
  <xsd:schema xmlns:xsd="http://www.w3.org/2001/XMLSchema" xmlns:xs="http://www.w3.org/2001/XMLSchema" xmlns:p="http://schemas.microsoft.com/office/2006/metadata/properties" xmlns:ns2="1bfd5f07-a558-44fe-8fd3-13be045d5caf" xmlns:ns3="cab41393-8a06-40d9-8b96-2dd5565d32e1" targetNamespace="http://schemas.microsoft.com/office/2006/metadata/properties" ma:root="true" ma:fieldsID="6ea1c65006c15d1bac2d7f594472888a" ns2:_="" ns3:_="">
    <xsd:import namespace="1bfd5f07-a558-44fe-8fd3-13be045d5caf"/>
    <xsd:import namespace="cab41393-8a06-40d9-8b96-2dd5565d3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d5f07-a558-44fe-8fd3-13be045d5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e9846c-2547-4ad3-b10d-ccbfcc032a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b41393-8a06-40d9-8b96-2dd5565d32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e349ec-265a-4a2e-aff2-cef3c217d8de}" ma:internalName="TaxCatchAll" ma:showField="CatchAllData" ma:web="cab41393-8a06-40d9-8b96-2dd5565d32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b41393-8a06-40d9-8b96-2dd5565d32e1" xsi:nil="true"/>
    <lcf76f155ced4ddcb4097134ff3c332f xmlns="1bfd5f07-a558-44fe-8fd3-13be045d5ca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45B0B-B1AD-466D-98AC-911557232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d5f07-a558-44fe-8fd3-13be045d5caf"/>
    <ds:schemaRef ds:uri="cab41393-8a06-40d9-8b96-2dd5565d3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2F57A0-4ACC-4DE3-B8DD-FF58D76B5588}">
  <ds:schemaRefs>
    <ds:schemaRef ds:uri="http://www.w3.org/XML/1998/namespace"/>
    <ds:schemaRef ds:uri="http://purl.org/dc/terms/"/>
    <ds:schemaRef ds:uri="http://schemas.microsoft.com/office/2006/metadata/properties"/>
    <ds:schemaRef ds:uri="http://schemas.openxmlformats.org/package/2006/metadata/core-properties"/>
    <ds:schemaRef ds:uri="1bfd5f07-a558-44fe-8fd3-13be045d5caf"/>
    <ds:schemaRef ds:uri="http://schemas.microsoft.com/office/2006/documentManagement/types"/>
    <ds:schemaRef ds:uri="http://schemas.microsoft.com/office/infopath/2007/PartnerControls"/>
    <ds:schemaRef ds:uri="cab41393-8a06-40d9-8b96-2dd5565d32e1"/>
    <ds:schemaRef ds:uri="http://purl.org/dc/dcmitype/"/>
    <ds:schemaRef ds:uri="http://purl.org/dc/elements/1.1/"/>
  </ds:schemaRefs>
</ds:datastoreItem>
</file>

<file path=customXml/itemProps3.xml><?xml version="1.0" encoding="utf-8"?>
<ds:datastoreItem xmlns:ds="http://schemas.openxmlformats.org/officeDocument/2006/customXml" ds:itemID="{241B629F-2D58-46B6-A033-ECD2C11EC6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7345</TotalTime>
  <Words>3886</Words>
  <Application>Microsoft Office PowerPoint</Application>
  <PresentationFormat>On-screen Show (4:3)</PresentationFormat>
  <Paragraphs>373</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Miers Court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 Other Foundation Subjects</dc:title>
  <dc:creator>Michelle Munns</dc:creator>
  <cp:lastModifiedBy>Lorraine Mead</cp:lastModifiedBy>
  <cp:revision>134</cp:revision>
  <cp:lastPrinted>2024-02-07T08:18:26Z</cp:lastPrinted>
  <dcterms:created xsi:type="dcterms:W3CDTF">2019-11-18T10:47:13Z</dcterms:created>
  <dcterms:modified xsi:type="dcterms:W3CDTF">2024-02-18T20:45:42Z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0x010100024576469B206F4397078BCFA0C84513</vt:lpwstr>
  </property>
  <property fmtid="{D5CDD505-2E9C-101B-9397-08002B2CF9AE}" pid="3" name="MediaServiceImageTags">
    <vt:lpwstr/>
  </property>
</Properties>
</file>