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0" r:id="rId5"/>
    <p:sldId id="274" r:id="rId6"/>
    <p:sldId id="276" r:id="rId7"/>
    <p:sldId id="257" r:id="rId8"/>
    <p:sldId id="262" r:id="rId9"/>
    <p:sldId id="270" r:id="rId10"/>
    <p:sldId id="278" r:id="rId11"/>
    <p:sldId id="280"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Acott" userId="5bcfd184-2c90-4c65-b11e-96d9d6c9291e" providerId="ADAL" clId="{687ED050-C3FE-4845-97B7-C6A68EB6238F}"/>
    <pc:docChg chg="undo modSld">
      <pc:chgData name="Lisa Acott" userId="5bcfd184-2c90-4c65-b11e-96d9d6c9291e" providerId="ADAL" clId="{687ED050-C3FE-4845-97B7-C6A68EB6238F}" dt="2025-05-19T12:47:49.595" v="9" actId="5793"/>
      <pc:docMkLst>
        <pc:docMk/>
      </pc:docMkLst>
      <pc:sldChg chg="modSp">
        <pc:chgData name="Lisa Acott" userId="5bcfd184-2c90-4c65-b11e-96d9d6c9291e" providerId="ADAL" clId="{687ED050-C3FE-4845-97B7-C6A68EB6238F}" dt="2025-05-19T12:47:49.595" v="9" actId="5793"/>
        <pc:sldMkLst>
          <pc:docMk/>
          <pc:sldMk cId="3295608914" sldId="262"/>
        </pc:sldMkLst>
        <pc:graphicFrameChg chg="modGraphic">
          <ac:chgData name="Lisa Acott" userId="5bcfd184-2c90-4c65-b11e-96d9d6c9291e" providerId="ADAL" clId="{687ED050-C3FE-4845-97B7-C6A68EB6238F}" dt="2025-05-19T12:47:49.595" v="9" actId="5793"/>
          <ac:graphicFrameMkLst>
            <pc:docMk/>
            <pc:sldMk cId="3295608914" sldId="262"/>
            <ac:graphicFrameMk id="3" creationId="{19CD4200-EED8-46A5-81B6-5DBD0DD2F7B8}"/>
          </ac:graphicFrameMkLst>
        </pc:graphicFrameChg>
      </pc:sldChg>
    </pc:docChg>
  </pc:docChgLst>
  <pc:docChgLst>
    <pc:chgData name="Lisa Acott" userId="5bcfd184-2c90-4c65-b11e-96d9d6c9291e" providerId="ADAL" clId="{F5998B9D-BBCF-4B84-B5EF-4113E8FAA84C}"/>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A6C13-D9A4-4996-B644-3BF42DC7460E}" type="datetimeFigureOut">
              <a:rPr lang="en-GB" smtClean="0"/>
              <a:t>19/05/2025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5187A-C704-46B0-945A-3918FE093A70}" type="slidenum">
              <a:rPr lang="en-GB" smtClean="0"/>
              <a:t>‹#›</a:t>
            </a:fld>
            <a:endParaRPr lang="en-GB"/>
          </a:p>
        </p:txBody>
      </p:sp>
    </p:spTree>
    <p:extLst>
      <p:ext uri="{BB962C8B-B14F-4D97-AF65-F5344CB8AC3E}">
        <p14:creationId xmlns:p14="http://schemas.microsoft.com/office/powerpoint/2010/main" val="383500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22CA93-F4EA-4581-9A60-0C42B300E616}" type="slidenum">
              <a:rPr altLang="en-US" smtClean="0">
                <a:solidFill>
                  <a:srgbClr val="000000"/>
                </a:solidFill>
              </a:rPr>
              <a:pPr fontAlgn="base">
                <a:spcBef>
                  <a:spcPct val="0"/>
                </a:spcBef>
                <a:spcAft>
                  <a:spcPct val="0"/>
                </a:spcAft>
              </a:pPr>
              <a:t>2</a:t>
            </a:fld>
            <a:endParaRPr altLang="en-US" dirty="0">
              <a:solidFill>
                <a:srgbClr val="000000"/>
              </a:solidFill>
            </a:endParaRPr>
          </a:p>
        </p:txBody>
      </p:sp>
    </p:spTree>
    <p:extLst>
      <p:ext uri="{BB962C8B-B14F-4D97-AF65-F5344CB8AC3E}">
        <p14:creationId xmlns:p14="http://schemas.microsoft.com/office/powerpoint/2010/main" val="29160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BDDF74-B4F6-40FB-A546-784D32949468}" type="slidenum">
              <a:rPr altLang="en-US" smtClean="0">
                <a:solidFill>
                  <a:srgbClr val="000000"/>
                </a:solidFill>
              </a:rPr>
              <a:pPr fontAlgn="base">
                <a:spcBef>
                  <a:spcPct val="0"/>
                </a:spcBef>
                <a:spcAft>
                  <a:spcPct val="0"/>
                </a:spcAft>
              </a:pPr>
              <a:t>6</a:t>
            </a:fld>
            <a:endParaRPr altLang="en-US" dirty="0">
              <a:solidFill>
                <a:srgbClr val="000000"/>
              </a:solidFill>
            </a:endParaRPr>
          </a:p>
        </p:txBody>
      </p:sp>
    </p:spTree>
    <p:extLst>
      <p:ext uri="{BB962C8B-B14F-4D97-AF65-F5344CB8AC3E}">
        <p14:creationId xmlns:p14="http://schemas.microsoft.com/office/powerpoint/2010/main" val="96299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B539-9D4C-488B-8925-2F30046D4F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0AD7B5-856E-4B6E-BE14-47352BAE9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6F552D-4E43-4521-837F-569B6801BF0D}"/>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5" name="Footer Placeholder 4">
            <a:extLst>
              <a:ext uri="{FF2B5EF4-FFF2-40B4-BE49-F238E27FC236}">
                <a16:creationId xmlns:a16="http://schemas.microsoft.com/office/drawing/2014/main" id="{0B14AD81-B472-4983-9414-36E4289A19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F7409E-8B2C-48B6-971C-E27ABD76A467}"/>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275196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819B-D538-4476-BA78-88AEBE53AC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F941F8-F340-474B-B43F-0EEBBA7AE3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B50EDA-6D1F-4A59-A585-9A6E4BA7A156}"/>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5" name="Footer Placeholder 4">
            <a:extLst>
              <a:ext uri="{FF2B5EF4-FFF2-40B4-BE49-F238E27FC236}">
                <a16:creationId xmlns:a16="http://schemas.microsoft.com/office/drawing/2014/main" id="{CBE5D1D1-A033-4E63-890B-202A1446F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83208-564A-4F6B-B08C-79056CA73346}"/>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338113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73EEF-C3DD-45F2-9C3B-0945A7EFB6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481803-31F4-40E9-BD3F-1D0FDE6CF8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6B347-997C-4985-8C27-D5FEE8985FB0}"/>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5" name="Footer Placeholder 4">
            <a:extLst>
              <a:ext uri="{FF2B5EF4-FFF2-40B4-BE49-F238E27FC236}">
                <a16:creationId xmlns:a16="http://schemas.microsoft.com/office/drawing/2014/main" id="{69AA5432-0B99-47B1-ABCB-47F3F8A15D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827A9B-EC57-417D-BB2A-C8547A15768C}"/>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213859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A9D8-38A2-44EB-AAB7-D04B559F0E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E2FBE9-762B-482C-A0EC-1D617C57AD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CF7007-B91E-4BA8-AAEE-5A9CE5506C13}"/>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5" name="Footer Placeholder 4">
            <a:extLst>
              <a:ext uri="{FF2B5EF4-FFF2-40B4-BE49-F238E27FC236}">
                <a16:creationId xmlns:a16="http://schemas.microsoft.com/office/drawing/2014/main" id="{08A3FB3B-4DCD-4D6D-91C3-FD252EBC0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BEC49-1576-4114-8597-74182FEF5C9A}"/>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288775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E747-0C09-40F0-9727-C608CEA063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09B5C5-30E8-4C99-B60C-47E463B63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CFA517-3DEE-4193-BDA1-636610CAD129}"/>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5" name="Footer Placeholder 4">
            <a:extLst>
              <a:ext uri="{FF2B5EF4-FFF2-40B4-BE49-F238E27FC236}">
                <a16:creationId xmlns:a16="http://schemas.microsoft.com/office/drawing/2014/main" id="{74A6C2F8-99B8-43FC-8BF3-8CA396D4B8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1B794-52F0-4029-B9D8-7008D890434D}"/>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388692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A4E0-801C-43D7-A074-FC114BF798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0BA6CD-1390-4D12-965E-1277DFEF0A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42BF30-1442-4BA5-AD38-3DD048A9E8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6ABC87-DB3E-4A0A-AB72-AB94CC49BEA8}"/>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6" name="Footer Placeholder 5">
            <a:extLst>
              <a:ext uri="{FF2B5EF4-FFF2-40B4-BE49-F238E27FC236}">
                <a16:creationId xmlns:a16="http://schemas.microsoft.com/office/drawing/2014/main" id="{26E3DD8F-1773-4A5E-AA4C-0305F3CE4A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C418CA-514A-4DD3-836A-DDB693C7308C}"/>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42513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D1D7-71E3-4328-9E3B-AC30A403EC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3B0CC0-17B6-468D-BFFB-F00E0BC208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3C5699-707B-4527-ACD7-5E7606939B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C76C8C-67D5-44BA-94AE-FA4E6DE7E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4876E6-C623-4AC4-8E2B-975332CAF4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AB37AE-CAA4-4474-B4B3-8C4A75B8A48C}"/>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8" name="Footer Placeholder 7">
            <a:extLst>
              <a:ext uri="{FF2B5EF4-FFF2-40B4-BE49-F238E27FC236}">
                <a16:creationId xmlns:a16="http://schemas.microsoft.com/office/drawing/2014/main" id="{CE6381D0-27FC-41FE-94B4-A0D32600E0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3FFF6F-4B95-4706-A00C-21909AA97993}"/>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401630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10D8-89D7-4CCD-8D7F-D085BFF4F7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64B83F-2349-4BA0-9057-12CAD8DEF1FB}"/>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4" name="Footer Placeholder 3">
            <a:extLst>
              <a:ext uri="{FF2B5EF4-FFF2-40B4-BE49-F238E27FC236}">
                <a16:creationId xmlns:a16="http://schemas.microsoft.com/office/drawing/2014/main" id="{3AA3D433-A07A-4C96-A99C-B207252A07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1C84E9-1422-4BB7-AB93-E10CE0AAB7E1}"/>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295294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68281-8D2B-4D43-8298-B16AD6C7AEEB}"/>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3" name="Footer Placeholder 2">
            <a:extLst>
              <a:ext uri="{FF2B5EF4-FFF2-40B4-BE49-F238E27FC236}">
                <a16:creationId xmlns:a16="http://schemas.microsoft.com/office/drawing/2014/main" id="{BB17047C-98D3-409F-98FF-7E32D71A39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D92D21-80B1-428E-B29D-21CFCFC6BE35}"/>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334913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D302-2E11-454C-ACC7-068DC2F12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756E9-5187-455F-8B5B-2B4F74D85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4DA0B1-B3B3-4214-9075-9C56F8FC3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A53328-B61E-4CFE-B962-CC04AE9DF306}"/>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6" name="Footer Placeholder 5">
            <a:extLst>
              <a:ext uri="{FF2B5EF4-FFF2-40B4-BE49-F238E27FC236}">
                <a16:creationId xmlns:a16="http://schemas.microsoft.com/office/drawing/2014/main" id="{2130B98F-5B27-4ABC-9020-4029384780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3FBD5B-02D3-4874-BDEC-BD09F3794F98}"/>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112279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7549-E627-4B96-A29A-F77CF5BD4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309998-7818-45FE-8899-0B068C285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B12B78-7DE4-4BFF-B2C5-02EF2C90E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1EE8FF-BA9C-4E36-8FE7-196F0461EA9E}"/>
              </a:ext>
            </a:extLst>
          </p:cNvPr>
          <p:cNvSpPr>
            <a:spLocks noGrp="1"/>
          </p:cNvSpPr>
          <p:nvPr>
            <p:ph type="dt" sz="half" idx="10"/>
          </p:nvPr>
        </p:nvSpPr>
        <p:spPr/>
        <p:txBody>
          <a:bodyPr/>
          <a:lstStyle/>
          <a:p>
            <a:fld id="{289BF20E-36A4-491D-9A94-31B503D666AA}" type="datetimeFigureOut">
              <a:rPr lang="en-GB" smtClean="0"/>
              <a:t>19/05/2025</a:t>
            </a:fld>
            <a:endParaRPr lang="en-GB"/>
          </a:p>
        </p:txBody>
      </p:sp>
      <p:sp>
        <p:nvSpPr>
          <p:cNvPr id="6" name="Footer Placeholder 5">
            <a:extLst>
              <a:ext uri="{FF2B5EF4-FFF2-40B4-BE49-F238E27FC236}">
                <a16:creationId xmlns:a16="http://schemas.microsoft.com/office/drawing/2014/main" id="{94489B3C-8646-4803-B018-0AF3C88211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1FA25-2A24-4487-A7F2-9CCF56043D38}"/>
              </a:ext>
            </a:extLst>
          </p:cNvPr>
          <p:cNvSpPr>
            <a:spLocks noGrp="1"/>
          </p:cNvSpPr>
          <p:nvPr>
            <p:ph type="sldNum" sz="quarter" idx="12"/>
          </p:nvPr>
        </p:nvSpPr>
        <p:spPr/>
        <p:txBody>
          <a:bodyPr/>
          <a:lstStyle/>
          <a:p>
            <a:fld id="{AD4A6C44-5505-40F8-A197-6F0F97C52065}" type="slidenum">
              <a:rPr lang="en-GB" smtClean="0"/>
              <a:t>‹#›</a:t>
            </a:fld>
            <a:endParaRPr lang="en-GB"/>
          </a:p>
        </p:txBody>
      </p:sp>
    </p:spTree>
    <p:extLst>
      <p:ext uri="{BB962C8B-B14F-4D97-AF65-F5344CB8AC3E}">
        <p14:creationId xmlns:p14="http://schemas.microsoft.com/office/powerpoint/2010/main" val="209850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876104-AB66-4E30-AD1F-F1CA2C441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80B119-0F28-46B6-A978-749B691588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BF9604-3235-4488-9099-FFD10FA7C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BF20E-36A4-491D-9A94-31B503D666AA}" type="datetimeFigureOut">
              <a:rPr lang="en-GB" smtClean="0"/>
              <a:t>19/05/2025</a:t>
            </a:fld>
            <a:endParaRPr lang="en-GB"/>
          </a:p>
        </p:txBody>
      </p:sp>
      <p:sp>
        <p:nvSpPr>
          <p:cNvPr id="5" name="Footer Placeholder 4">
            <a:extLst>
              <a:ext uri="{FF2B5EF4-FFF2-40B4-BE49-F238E27FC236}">
                <a16:creationId xmlns:a16="http://schemas.microsoft.com/office/drawing/2014/main" id="{84447F0D-153E-468B-8258-E8CA4A0B9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E45B1C-9547-4ACE-BBCD-82F03F014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A6C44-5505-40F8-A197-6F0F97C52065}" type="slidenum">
              <a:rPr lang="en-GB" smtClean="0"/>
              <a:t>‹#›</a:t>
            </a:fld>
            <a:endParaRPr lang="en-GB"/>
          </a:p>
        </p:txBody>
      </p:sp>
    </p:spTree>
    <p:extLst>
      <p:ext uri="{BB962C8B-B14F-4D97-AF65-F5344CB8AC3E}">
        <p14:creationId xmlns:p14="http://schemas.microsoft.com/office/powerpoint/2010/main" val="103067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noChangeArrowheads="1"/>
          </p:cNvSpPr>
          <p:nvPr>
            <p:ph type="title"/>
          </p:nvPr>
        </p:nvSpPr>
        <p:spPr>
          <a:xfrm>
            <a:off x="648262" y="99202"/>
            <a:ext cx="9848288" cy="350491"/>
          </a:xfrm>
        </p:spPr>
        <p:txBody>
          <a:bodyPr anchorCtr="1">
            <a:normAutofit fontScale="90000"/>
          </a:bodyPr>
          <a:lstStyle/>
          <a:p>
            <a:pPr algn="ctr" eaLnBrk="1" hangingPunct="1"/>
            <a:r>
              <a:rPr lang="en-GB" altLang="en-US" sz="2400" b="1" dirty="0">
                <a:solidFill>
                  <a:srgbClr val="92D050"/>
                </a:solidFill>
                <a:latin typeface="Century Gothic" panose="020B0502020202020204" pitchFamily="34" charset="0"/>
              </a:rPr>
              <a:t>History – The Great Fire of London – What was London like in 1666?</a:t>
            </a:r>
            <a:endParaRPr lang="en-GB" altLang="en-US" sz="2700" b="1" dirty="0">
              <a:solidFill>
                <a:srgbClr val="92D050"/>
              </a:solidFill>
              <a:latin typeface="Century Gothic" panose="020B0502020202020204" pitchFamily="34" charset="0"/>
            </a:endParaRPr>
          </a:p>
        </p:txBody>
      </p:sp>
      <p:graphicFrame>
        <p:nvGraphicFramePr>
          <p:cNvPr id="3" name="Content Placeholder 3">
            <a:extLst>
              <a:ext uri="{FF2B5EF4-FFF2-40B4-BE49-F238E27FC236}">
                <a16:creationId xmlns:a16="http://schemas.microsoft.com/office/drawing/2014/main" id="{19CD4200-EED8-46A5-81B6-5DBD0DD2F7B8}"/>
              </a:ext>
            </a:extLst>
          </p:cNvPr>
          <p:cNvGraphicFramePr>
            <a:graphicFrameLocks noGrp="1"/>
          </p:cNvGraphicFramePr>
          <p:nvPr>
            <p:ph idx="1"/>
            <p:extLst>
              <p:ext uri="{D42A27DB-BD31-4B8C-83A1-F6EECF244321}">
                <p14:modId xmlns:p14="http://schemas.microsoft.com/office/powerpoint/2010/main" val="2020820990"/>
              </p:ext>
            </p:extLst>
          </p:nvPr>
        </p:nvGraphicFramePr>
        <p:xfrm>
          <a:off x="1" y="462064"/>
          <a:ext cx="12192000" cy="6335307"/>
        </p:xfrm>
        <a:graphic>
          <a:graphicData uri="http://schemas.openxmlformats.org/drawingml/2006/table">
            <a:tbl>
              <a:tblPr firstRow="1" bandRow="1">
                <a:effectLst/>
                <a:tableStyleId>{5C22544A-7EE6-4342-B048-85BDC9FD1C3A}</a:tableStyleId>
              </a:tblPr>
              <a:tblGrid>
                <a:gridCol w="1713188">
                  <a:extLst>
                    <a:ext uri="{9D8B030D-6E8A-4147-A177-3AD203B41FA5}">
                      <a16:colId xmlns:a16="http://schemas.microsoft.com/office/drawing/2014/main" val="4186730976"/>
                    </a:ext>
                  </a:extLst>
                </a:gridCol>
                <a:gridCol w="3251388">
                  <a:extLst>
                    <a:ext uri="{9D8B030D-6E8A-4147-A177-3AD203B41FA5}">
                      <a16:colId xmlns:a16="http://schemas.microsoft.com/office/drawing/2014/main" val="2628771195"/>
                    </a:ext>
                  </a:extLst>
                </a:gridCol>
                <a:gridCol w="3663775">
                  <a:extLst>
                    <a:ext uri="{9D8B030D-6E8A-4147-A177-3AD203B41FA5}">
                      <a16:colId xmlns:a16="http://schemas.microsoft.com/office/drawing/2014/main" val="308867682"/>
                    </a:ext>
                  </a:extLst>
                </a:gridCol>
                <a:gridCol w="3563649">
                  <a:extLst>
                    <a:ext uri="{9D8B030D-6E8A-4147-A177-3AD203B41FA5}">
                      <a16:colId xmlns:a16="http://schemas.microsoft.com/office/drawing/2014/main" val="3368322103"/>
                    </a:ext>
                  </a:extLst>
                </a:gridCol>
              </a:tblGrid>
              <a:tr h="0">
                <a:tc gridSpan="2">
                  <a:txBody>
                    <a:bodyPr/>
                    <a:lstStyle/>
                    <a:p>
                      <a:pPr lvl="0" algn="ctr"/>
                      <a:r>
                        <a:rPr lang="en-GB" sz="1800" dirty="0">
                          <a:solidFill>
                            <a:schemeClr val="bg1"/>
                          </a:solidFill>
                          <a:latin typeface="Century Gothic" pitchFamily="34"/>
                        </a:rPr>
                        <a:t>Subject Specific Vocabulary</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rowSpan="3">
                  <a:txBody>
                    <a:bodyPr/>
                    <a:lstStyle/>
                    <a:p>
                      <a:pPr lvl="0"/>
                      <a:endParaRPr lang="en-GB" sz="1800" dirty="0">
                        <a:solidFill>
                          <a:schemeClr val="tx1"/>
                        </a:solidFill>
                        <a:latin typeface="Century Gothic" pitchFamily="34"/>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GB" sz="1800" dirty="0">
                          <a:solidFill>
                            <a:schemeClr val="bg1"/>
                          </a:solidFill>
                          <a:latin typeface="Century Gothic" pitchFamily="34"/>
                        </a:rPr>
                        <a:t>By the end of the unit, I will be able to answer these questions.</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95188173"/>
                  </a:ext>
                </a:extLst>
              </a:tr>
              <a:tr h="645894">
                <a:tc>
                  <a:txBody>
                    <a:bodyPr/>
                    <a:lstStyle/>
                    <a:p>
                      <a:r>
                        <a:rPr lang="en-GB" sz="1050" dirty="0">
                          <a:solidFill>
                            <a:schemeClr val="tx1"/>
                          </a:solidFill>
                          <a:latin typeface="Century Gothic" panose="020B0502020202020204" pitchFamily="34" charset="0"/>
                        </a:rPr>
                        <a:t>Timeline</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050" dirty="0">
                          <a:solidFill>
                            <a:schemeClr val="tx1"/>
                          </a:solidFill>
                          <a:latin typeface="Century Gothic" panose="020B0502020202020204" pitchFamily="34" charset="0"/>
                        </a:rPr>
                        <a:t>A way of</a:t>
                      </a:r>
                      <a:r>
                        <a:rPr lang="en-GB" sz="1050" baseline="0" dirty="0">
                          <a:solidFill>
                            <a:schemeClr val="tx1"/>
                          </a:solidFill>
                          <a:latin typeface="Century Gothic" panose="020B0502020202020204" pitchFamily="34" charset="0"/>
                        </a:rPr>
                        <a:t> showing objects or events in the order that they happened.</a:t>
                      </a:r>
                      <a:endParaRPr lang="en-GB" sz="1050" dirty="0">
                        <a:solidFill>
                          <a:schemeClr val="tx1"/>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800" dirty="0">
                        <a:solidFill>
                          <a:schemeClr val="tx1"/>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5">
                  <a:txBody>
                    <a:bodyPr/>
                    <a:lstStyle/>
                    <a:p>
                      <a:pPr marL="285750" indent="-285750">
                        <a:buFont typeface="Arial" panose="020B0604020202020204" pitchFamily="34" charset="0"/>
                        <a:buChar char="•"/>
                      </a:pPr>
                      <a:r>
                        <a:rPr lang="en-GB" sz="1200" kern="1200" dirty="0">
                          <a:solidFill>
                            <a:schemeClr val="dk1"/>
                          </a:solidFill>
                          <a:effectLst/>
                          <a:latin typeface="+mn-lt"/>
                          <a:ea typeface="+mn-ea"/>
                          <a:cs typeface="+mn-cs"/>
                        </a:rPr>
                        <a:t>How did the Great Fire of London change how we live today</a:t>
                      </a:r>
                      <a:r>
                        <a:rPr lang="en-GB" sz="1200" kern="1200" baseline="0" dirty="0">
                          <a:solidFill>
                            <a:schemeClr val="dk1"/>
                          </a:solidFill>
                          <a:effectLst/>
                          <a:latin typeface="+mn-lt"/>
                          <a:ea typeface="+mn-ea"/>
                          <a:cs typeface="+mn-cs"/>
                        </a:rPr>
                        <a:t>?</a:t>
                      </a:r>
                    </a:p>
                    <a:p>
                      <a:pPr marL="0" indent="0">
                        <a:buFont typeface="Arial" panose="020B0604020202020204" pitchFamily="34" charset="0"/>
                        <a:buNone/>
                      </a:pPr>
                      <a:endParaRPr lang="en-GB" sz="1200" kern="1200" baseline="0" dirty="0">
                        <a:solidFill>
                          <a:schemeClr val="dk1"/>
                        </a:solidFill>
                        <a:effectLst/>
                        <a:latin typeface="+mn-lt"/>
                        <a:ea typeface="+mn-ea"/>
                        <a:cs typeface="+mn-cs"/>
                      </a:endParaRPr>
                    </a:p>
                    <a:p>
                      <a:pPr marL="285750" indent="-285750">
                        <a:buFont typeface="Arial" panose="020B0604020202020204" pitchFamily="34" charset="0"/>
                        <a:buChar char="•"/>
                      </a:pPr>
                      <a:r>
                        <a:rPr lang="en-GB" sz="1200" kern="1200" baseline="0" dirty="0">
                          <a:solidFill>
                            <a:schemeClr val="dk1"/>
                          </a:solidFill>
                          <a:effectLst/>
                          <a:latin typeface="+mn-lt"/>
                          <a:ea typeface="+mn-ea"/>
                          <a:cs typeface="+mn-cs"/>
                        </a:rPr>
                        <a:t>How did the fire start?</a:t>
                      </a:r>
                    </a:p>
                    <a:p>
                      <a:pPr marL="0" indent="0">
                        <a:buFont typeface="Arial" panose="020B0604020202020204" pitchFamily="34" charset="0"/>
                        <a:buNone/>
                      </a:pPr>
                      <a:endParaRPr lang="en-GB" sz="1200" kern="1200" baseline="0" dirty="0">
                        <a:solidFill>
                          <a:schemeClr val="dk1"/>
                        </a:solidFill>
                        <a:effectLst/>
                        <a:latin typeface="+mn-lt"/>
                        <a:ea typeface="+mn-ea"/>
                        <a:cs typeface="+mn-cs"/>
                      </a:endParaRPr>
                    </a:p>
                    <a:p>
                      <a:pPr marL="285750" indent="-285750">
                        <a:buFont typeface="Arial" panose="020B0604020202020204" pitchFamily="34" charset="0"/>
                        <a:buChar char="•"/>
                      </a:pPr>
                      <a:r>
                        <a:rPr lang="en-GB" sz="1200" kern="1200" baseline="0" dirty="0">
                          <a:solidFill>
                            <a:schemeClr val="dk1"/>
                          </a:solidFill>
                          <a:effectLst/>
                          <a:latin typeface="+mn-lt"/>
                          <a:ea typeface="+mn-ea"/>
                          <a:cs typeface="+mn-cs"/>
                        </a:rPr>
                        <a:t>What sources can we use to find out about the past? </a:t>
                      </a:r>
                    </a:p>
                    <a:p>
                      <a:pPr marL="285750" indent="-285750">
                        <a:buFont typeface="Arial" panose="020B0604020202020204" pitchFamily="34" charset="0"/>
                        <a:buChar char="•"/>
                      </a:pPr>
                      <a:endParaRPr lang="en-GB" sz="1200" kern="1200" baseline="0" dirty="0">
                        <a:solidFill>
                          <a:schemeClr val="dk1"/>
                        </a:solidFill>
                        <a:effectLst/>
                        <a:latin typeface="+mn-lt"/>
                        <a:ea typeface="+mn-ea"/>
                        <a:cs typeface="+mn-cs"/>
                      </a:endParaRPr>
                    </a:p>
                    <a:p>
                      <a:pPr marL="285750" indent="-285750">
                        <a:buFont typeface="Arial" panose="020B0604020202020204" pitchFamily="34" charset="0"/>
                        <a:buChar char="•"/>
                      </a:pPr>
                      <a:r>
                        <a:rPr lang="en-GB" sz="1200" kern="1200" baseline="0" dirty="0">
                          <a:solidFill>
                            <a:schemeClr val="dk1"/>
                          </a:solidFill>
                          <a:effectLst/>
                          <a:latin typeface="+mn-lt"/>
                          <a:ea typeface="+mn-ea"/>
                          <a:cs typeface="+mn-cs"/>
                        </a:rPr>
                        <a:t>Why/how did the fire spread so quickly?</a:t>
                      </a:r>
                    </a:p>
                    <a:p>
                      <a:pPr marL="285750" indent="-285750">
                        <a:buFont typeface="Arial" panose="020B0604020202020204" pitchFamily="34" charset="0"/>
                        <a:buChar char="•"/>
                      </a:pPr>
                      <a:endParaRPr lang="en-GB" sz="1200" kern="1200" baseline="0" dirty="0">
                        <a:solidFill>
                          <a:schemeClr val="dk1"/>
                        </a:solidFill>
                        <a:effectLst/>
                        <a:latin typeface="+mn-lt"/>
                        <a:ea typeface="+mn-ea"/>
                        <a:cs typeface="+mn-cs"/>
                      </a:endParaRPr>
                    </a:p>
                    <a:p>
                      <a:pPr marL="285750" indent="-285750">
                        <a:buFont typeface="Arial" panose="020B0604020202020204" pitchFamily="34" charset="0"/>
                        <a:buChar char="•"/>
                      </a:pPr>
                      <a:r>
                        <a:rPr lang="en-GB" sz="1200" kern="1200" baseline="0" dirty="0">
                          <a:solidFill>
                            <a:schemeClr val="dk1"/>
                          </a:solidFill>
                          <a:effectLst/>
                          <a:latin typeface="+mn-lt"/>
                          <a:ea typeface="+mn-ea"/>
                          <a:cs typeface="+mn-cs"/>
                        </a:rPr>
                        <a:t>How was life in the 17</a:t>
                      </a:r>
                      <a:r>
                        <a:rPr lang="en-GB" sz="1200" kern="1200" baseline="30000" dirty="0">
                          <a:solidFill>
                            <a:schemeClr val="dk1"/>
                          </a:solidFill>
                          <a:effectLst/>
                          <a:latin typeface="+mn-lt"/>
                          <a:ea typeface="+mn-ea"/>
                          <a:cs typeface="+mn-cs"/>
                        </a:rPr>
                        <a:t>th</a:t>
                      </a:r>
                      <a:r>
                        <a:rPr lang="en-GB" sz="1200" kern="1200" baseline="0" dirty="0">
                          <a:solidFill>
                            <a:schemeClr val="dk1"/>
                          </a:solidFill>
                          <a:effectLst/>
                          <a:latin typeface="+mn-lt"/>
                          <a:ea typeface="+mn-ea"/>
                          <a:cs typeface="+mn-cs"/>
                        </a:rPr>
                        <a:t> century different to now?</a:t>
                      </a:r>
                    </a:p>
                    <a:p>
                      <a:pPr marL="285750" indent="-285750">
                        <a:buFont typeface="Arial" panose="020B0604020202020204" pitchFamily="34" charset="0"/>
                        <a:buChar char="•"/>
                      </a:pPr>
                      <a:endParaRPr lang="en-GB" sz="1200" kern="1200" baseline="0" dirty="0">
                        <a:solidFill>
                          <a:schemeClr val="dk1"/>
                        </a:solidFill>
                        <a:effectLst/>
                        <a:latin typeface="+mn-lt"/>
                        <a:ea typeface="+mn-ea"/>
                        <a:cs typeface="+mn-cs"/>
                      </a:endParaRPr>
                    </a:p>
                    <a:p>
                      <a:pPr marL="285750" indent="-285750">
                        <a:buFont typeface="Arial" panose="020B0604020202020204" pitchFamily="34" charset="0"/>
                        <a:buChar char="•"/>
                      </a:pPr>
                      <a:r>
                        <a:rPr lang="en-GB" sz="1200" kern="1200" baseline="0" dirty="0">
                          <a:solidFill>
                            <a:schemeClr val="dk1"/>
                          </a:solidFill>
                          <a:effectLst/>
                          <a:latin typeface="+mn-lt"/>
                          <a:ea typeface="+mn-ea"/>
                          <a:cs typeface="+mn-cs"/>
                        </a:rPr>
                        <a:t>Who was Samuel Pepys and why is he such an important historical figure?</a:t>
                      </a: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418414"/>
                  </a:ext>
                </a:extLst>
              </a:tr>
              <a:tr h="603088">
                <a:tc>
                  <a:txBody>
                    <a:bodyPr/>
                    <a:lstStyle/>
                    <a:p>
                      <a:r>
                        <a:rPr lang="en-GB" sz="1050" dirty="0">
                          <a:solidFill>
                            <a:schemeClr val="tx1"/>
                          </a:solidFill>
                          <a:latin typeface="Century Gothic" panose="020B0502020202020204" pitchFamily="34" charset="0"/>
                        </a:rPr>
                        <a:t>Eye witness</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050" b="0" i="0" kern="1200" dirty="0">
                          <a:solidFill>
                            <a:schemeClr val="tx1"/>
                          </a:solidFill>
                          <a:effectLst/>
                          <a:latin typeface="Century Gothic" panose="020B0502020202020204" pitchFamily="34" charset="0"/>
                          <a:ea typeface="+mn-ea"/>
                          <a:cs typeface="+mn-cs"/>
                        </a:rPr>
                        <a:t>A person who has seen something happen and can give a first-hand description of it</a:t>
                      </a:r>
                      <a:endParaRPr lang="en-GB" sz="1050" dirty="0">
                        <a:solidFill>
                          <a:schemeClr val="tx1"/>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49980100"/>
                  </a:ext>
                </a:extLst>
              </a:tr>
              <a:tr h="461360">
                <a:tc>
                  <a:txBody>
                    <a:bodyPr/>
                    <a:lstStyle/>
                    <a:p>
                      <a:r>
                        <a:rPr lang="en-GB" sz="1050" dirty="0">
                          <a:solidFill>
                            <a:schemeClr val="tx1"/>
                          </a:solidFill>
                          <a:latin typeface="Century Gothic" panose="020B0502020202020204" pitchFamily="34" charset="0"/>
                        </a:rPr>
                        <a:t>Diary</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050" b="0" i="0" kern="1200" dirty="0">
                          <a:solidFill>
                            <a:schemeClr val="tx1"/>
                          </a:solidFill>
                          <a:effectLst/>
                          <a:latin typeface="Century Gothic" panose="020B0502020202020204" pitchFamily="34" charset="0"/>
                          <a:ea typeface="+mn-ea"/>
                          <a:cs typeface="+mn-cs"/>
                        </a:rPr>
                        <a:t>A book in which one keeps a daily record of events and experiences.</a:t>
                      </a:r>
                      <a:endParaRPr lang="en-GB" sz="1050" dirty="0">
                        <a:solidFill>
                          <a:schemeClr val="tx1"/>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vl="0" algn="ctr"/>
                      <a:r>
                        <a:rPr lang="en-GB" sz="1400" b="1" dirty="0">
                          <a:solidFill>
                            <a:srgbClr val="92D050"/>
                          </a:solidFill>
                          <a:latin typeface="Century Gothic" pitchFamily="34"/>
                        </a:rPr>
                        <a:t>Key</a:t>
                      </a:r>
                      <a:r>
                        <a:rPr lang="en-GB" sz="1400" b="1" baseline="0" dirty="0">
                          <a:solidFill>
                            <a:srgbClr val="92D050"/>
                          </a:solidFill>
                          <a:latin typeface="Century Gothic" pitchFamily="34"/>
                        </a:rPr>
                        <a:t> Skills</a:t>
                      </a:r>
                      <a:endParaRPr lang="en-GB" sz="1400" b="1" dirty="0">
                        <a:solidFill>
                          <a:srgbClr val="92D050"/>
                        </a:solidFill>
                        <a:latin typeface="Century Gothic" pitchFamily="34"/>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DFC1"/>
                    </a:solidFill>
                  </a:tcPr>
                </a:tc>
                <a:tc vMerge="1">
                  <a:txBody>
                    <a:bodyPr/>
                    <a:lstStyle/>
                    <a:p>
                      <a:endParaRPr lang="en-GB"/>
                    </a:p>
                  </a:txBody>
                  <a:tcPr/>
                </a:tc>
                <a:extLst>
                  <a:ext uri="{0D108BD9-81ED-4DB2-BD59-A6C34878D82A}">
                    <a16:rowId xmlns:a16="http://schemas.microsoft.com/office/drawing/2014/main" val="1788719031"/>
                  </a:ext>
                </a:extLst>
              </a:tr>
              <a:tr h="461360">
                <a:tc>
                  <a:txBody>
                    <a:bodyPr/>
                    <a:lstStyle/>
                    <a:p>
                      <a:r>
                        <a:rPr lang="en-GB" sz="1050" dirty="0">
                          <a:solidFill>
                            <a:schemeClr val="tx1"/>
                          </a:solidFill>
                          <a:latin typeface="Century Gothic" panose="020B0502020202020204" pitchFamily="34" charset="0"/>
                        </a:rPr>
                        <a:t>Source</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050" b="0" i="0" kern="1200" dirty="0">
                          <a:solidFill>
                            <a:schemeClr val="tx1"/>
                          </a:solidFill>
                          <a:effectLst/>
                          <a:latin typeface="Century Gothic" panose="020B0502020202020204" pitchFamily="34" charset="0"/>
                          <a:ea typeface="+mn-ea"/>
                          <a:cs typeface="+mn-cs"/>
                        </a:rPr>
                        <a:t>A place, person, or thing from which something originates or can be obtained.</a:t>
                      </a:r>
                      <a:endParaRPr lang="en-GB" sz="1050" dirty="0">
                        <a:solidFill>
                          <a:schemeClr val="tx1"/>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i="0" u="none" strike="noStrike" kern="1200" baseline="0" dirty="0">
                          <a:solidFill>
                            <a:schemeClr val="tx1"/>
                          </a:solidFill>
                          <a:latin typeface="+mn-lt"/>
                          <a:ea typeface="+mn-ea"/>
                          <a:cs typeface="+mn-cs"/>
                        </a:rPr>
                        <a:t>I can find out some of the ways in which London has changed. </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DFC1"/>
                    </a:solidFill>
                  </a:tcPr>
                </a:tc>
                <a:tc vMerge="1">
                  <a:txBody>
                    <a:bodyPr/>
                    <a:lstStyle/>
                    <a:p>
                      <a:endParaRPr lang="en-GB"/>
                    </a:p>
                  </a:txBody>
                  <a:tcPr/>
                </a:tc>
                <a:extLst>
                  <a:ext uri="{0D108BD9-81ED-4DB2-BD59-A6C34878D82A}">
                    <a16:rowId xmlns:a16="http://schemas.microsoft.com/office/drawing/2014/main" val="1833673628"/>
                  </a:ext>
                </a:extLst>
              </a:tr>
              <a:tr h="437400">
                <a:tc>
                  <a:txBody>
                    <a:bodyPr/>
                    <a:lstStyle/>
                    <a:p>
                      <a:r>
                        <a:rPr lang="en-GB" sz="1200" dirty="0">
                          <a:solidFill>
                            <a:schemeClr val="tx1"/>
                          </a:solidFill>
                          <a:latin typeface="Century Gothic" panose="020B0502020202020204" pitchFamily="34" charset="0"/>
                        </a:rPr>
                        <a:t>Historical figure</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dirty="0">
                          <a:latin typeface="Century Gothic" panose="020B0502020202020204" pitchFamily="34" charset="0"/>
                        </a:rPr>
                        <a:t>A person who lived in the past who is famous for doing something special/important.</a:t>
                      </a:r>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i="0" u="none" strike="noStrike" kern="1200" baseline="0" dirty="0">
                          <a:solidFill>
                            <a:schemeClr val="tx1"/>
                          </a:solidFill>
                          <a:latin typeface="+mn-lt"/>
                          <a:ea typeface="+mn-ea"/>
                          <a:cs typeface="+mn-cs"/>
                        </a:rPr>
                        <a:t>I can find out some of the ways in which how we live now is different and similar to how people lived in 1666. </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DFC1"/>
                    </a:solidFill>
                  </a:tcPr>
                </a:tc>
                <a:tc vMerge="1">
                  <a:txBody>
                    <a:bodyPr/>
                    <a:lstStyle/>
                    <a:p>
                      <a:pPr lvl="0" algn="ctr"/>
                      <a:endParaRPr lang="en-GB" sz="1200" b="1" dirty="0">
                        <a:solidFill>
                          <a:srgbClr val="C00000"/>
                        </a:solidFill>
                        <a:latin typeface="Century Gothic" pitchFamily="34"/>
                      </a:endParaRPr>
                    </a:p>
                  </a:txBody>
                  <a:tcPr marT="45726" marB="45726">
                    <a:solidFill>
                      <a:srgbClr val="F8CBAD"/>
                    </a:solidFill>
                  </a:tcPr>
                </a:tc>
                <a:extLst>
                  <a:ext uri="{0D108BD9-81ED-4DB2-BD59-A6C34878D82A}">
                    <a16:rowId xmlns:a16="http://schemas.microsoft.com/office/drawing/2014/main" val="528166014"/>
                  </a:ext>
                </a:extLst>
              </a:tr>
              <a:tr h="645894">
                <a:tc>
                  <a:txBody>
                    <a:bodyPr/>
                    <a:lstStyle/>
                    <a:p>
                      <a:pPr lvl="0"/>
                      <a:endParaRPr lang="en-GB" sz="1200" b="1" dirty="0">
                        <a:solidFill>
                          <a:srgbClr val="92D050"/>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i="0" u="none" strike="noStrike" kern="1200" baseline="0" dirty="0">
                          <a:solidFill>
                            <a:schemeClr val="tx1"/>
                          </a:solidFill>
                          <a:latin typeface="+mn-lt"/>
                          <a:ea typeface="+mn-ea"/>
                          <a:cs typeface="+mn-cs"/>
                        </a:rPr>
                        <a:t>I can find out about how the Great Fire started and spread across London. </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DFC1"/>
                    </a:solidFill>
                  </a:tcPr>
                </a:tc>
                <a:tc rowSpan="4">
                  <a:txBody>
                    <a:bodyPr/>
                    <a:lstStyle/>
                    <a:p>
                      <a:pPr marL="0" lvl="0" indent="0" algn="ctr">
                        <a:buFont typeface="Arial" panose="020B0604020202020204" pitchFamily="34" charset="0"/>
                        <a:buNone/>
                      </a:pPr>
                      <a:endParaRPr lang="en-GB" sz="1400" b="1" dirty="0">
                        <a:solidFill>
                          <a:schemeClr val="bg1"/>
                        </a:solidFill>
                        <a:latin typeface="Century Gothic" panose="020B0502020202020204" pitchFamily="34" charset="0"/>
                      </a:endParaRPr>
                    </a:p>
                  </a:txBody>
                  <a:tcPr marT="45726" marB="45726"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809690"/>
                  </a:ext>
                </a:extLst>
              </a:tr>
              <a:tr h="534120">
                <a:tc>
                  <a:txBody>
                    <a:bodyPr/>
                    <a:lstStyle/>
                    <a:p>
                      <a:pPr lvl="0"/>
                      <a:endParaRPr lang="en-GB" sz="1200" b="1" dirty="0">
                        <a:solidFill>
                          <a:srgbClr val="92D050"/>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i="0" u="none" strike="noStrike" kern="1200" baseline="0" dirty="0">
                          <a:solidFill>
                            <a:schemeClr val="tx1"/>
                          </a:solidFill>
                          <a:latin typeface="+mn-lt"/>
                          <a:ea typeface="+mn-ea"/>
                          <a:cs typeface="+mn-cs"/>
                        </a:rPr>
                        <a:t>I can role play and re-enact scenes from the Great Fire of London.</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DFC1"/>
                    </a:solidFill>
                  </a:tcPr>
                </a:tc>
                <a:tc vMerge="1">
                  <a:txBody>
                    <a:bodyPr/>
                    <a:lstStyle/>
                    <a:p>
                      <a:pPr marL="171450" lvl="0" indent="-171450">
                        <a:buFont typeface="Arial" panose="020B0604020202020204" pitchFamily="34" charset="0"/>
                        <a:buChar char="•"/>
                      </a:pPr>
                      <a:endParaRPr lang="en-GB" sz="120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645658"/>
                  </a:ext>
                </a:extLst>
              </a:tr>
              <a:tr h="536974">
                <a:tc>
                  <a:txBody>
                    <a:bodyPr/>
                    <a:lstStyle/>
                    <a:p>
                      <a:endParaRPr lang="en-GB" sz="1200" dirty="0">
                        <a:solidFill>
                          <a:srgbClr val="92D050"/>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i="0" u="none" strike="noStrike" kern="1200" baseline="0" dirty="0">
                          <a:solidFill>
                            <a:schemeClr val="tx1"/>
                          </a:solidFill>
                          <a:latin typeface="+mn-lt"/>
                          <a:ea typeface="+mn-ea"/>
                          <a:cs typeface="+mn-cs"/>
                        </a:rPr>
                        <a:t>I can sequence the events of the Great Fire of London</a:t>
                      </a:r>
                    </a:p>
                    <a:p>
                      <a:endParaRPr lang="en-GB" sz="1200" dirty="0">
                        <a:solidFill>
                          <a:schemeClr val="tx1"/>
                        </a:solidFill>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DFC1"/>
                    </a:solidFill>
                  </a:tcPr>
                </a:tc>
                <a:tc vMerge="1">
                  <a:txBody>
                    <a:bodyPr/>
                    <a:lstStyle/>
                    <a:p>
                      <a:pPr marL="171450" indent="-171450">
                        <a:buFont typeface="Arial" panose="020B0604020202020204" pitchFamily="34" charset="0"/>
                        <a:buChar char="•"/>
                      </a:pPr>
                      <a:endParaRPr lang="en-GB" sz="1200" dirty="0">
                        <a:solidFill>
                          <a:srgbClr val="C00000"/>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46336988"/>
                  </a:ext>
                </a:extLst>
              </a:tr>
              <a:tr h="892089">
                <a:tc>
                  <a:txBody>
                    <a:bodyPr/>
                    <a:lstStyle/>
                    <a:p>
                      <a:endParaRPr lang="en-GB" sz="1200" dirty="0">
                        <a:solidFill>
                          <a:srgbClr val="92D050"/>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dirty="0"/>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i="0" u="none" strike="noStrike" kern="1200" baseline="0" dirty="0">
                          <a:solidFill>
                            <a:schemeClr val="tx1"/>
                          </a:solidFill>
                          <a:latin typeface="+mn-lt"/>
                          <a:ea typeface="+mn-ea"/>
                          <a:cs typeface="+mn-cs"/>
                        </a:rPr>
                        <a:t>I can recreate a scene from the Great Fire of London</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DFC1"/>
                    </a:solidFill>
                  </a:tcPr>
                </a:tc>
                <a:tc vMerge="1">
                  <a:txBody>
                    <a:bodyPr/>
                    <a:lstStyle/>
                    <a:p>
                      <a:pPr marL="171450" lvl="0" indent="-171450">
                        <a:buFont typeface="Arial" panose="020B0604020202020204" pitchFamily="34" charset="0"/>
                        <a:buChar char="•"/>
                      </a:pPr>
                      <a:endParaRPr lang="en-GB" sz="1200" b="0" dirty="0">
                        <a:solidFill>
                          <a:srgbClr val="C00000"/>
                        </a:solidFill>
                        <a:latin typeface="Century Gothic" pitchFamily="34"/>
                      </a:endParaRPr>
                    </a:p>
                  </a:txBody>
                  <a:tcPr marT="45727" marB="4572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72392962"/>
                  </a:ext>
                </a:extLst>
              </a:tr>
            </a:tbl>
          </a:graphicData>
        </a:graphic>
      </p:graphicFrame>
      <p:pic>
        <p:nvPicPr>
          <p:cNvPr id="1026" name="Picture 2" descr="The origin of the Great Fire of London | Get History">
            <a:extLst>
              <a:ext uri="{FF2B5EF4-FFF2-40B4-BE49-F238E27FC236}">
                <a16:creationId xmlns:a16="http://schemas.microsoft.com/office/drawing/2014/main" id="{0CC74D9B-BD02-43B3-A3E3-05DC32EBD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406" y="462064"/>
            <a:ext cx="2733274" cy="2188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Great Fire of London | London Fire Brigade">
            <a:extLst>
              <a:ext uri="{FF2B5EF4-FFF2-40B4-BE49-F238E27FC236}">
                <a16:creationId xmlns:a16="http://schemas.microsoft.com/office/drawing/2014/main" id="{DD686501-AA77-404A-BE87-6C68E786A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567" y="4587220"/>
            <a:ext cx="2539564" cy="21715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at Fire of London 1666">
            <a:extLst>
              <a:ext uri="{FF2B5EF4-FFF2-40B4-BE49-F238E27FC236}">
                <a16:creationId xmlns:a16="http://schemas.microsoft.com/office/drawing/2014/main" id="{995316FE-AE37-4989-945B-FA139F204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18" y="4402386"/>
            <a:ext cx="3682185" cy="213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46954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noGrp="1" noChangeArrowheads="1"/>
          </p:cNvSpPr>
          <p:nvPr>
            <p:ph type="title"/>
          </p:nvPr>
        </p:nvSpPr>
        <p:spPr>
          <a:xfrm>
            <a:off x="2770584" y="332656"/>
            <a:ext cx="6650831" cy="369094"/>
          </a:xfrm>
        </p:spPr>
        <p:txBody>
          <a:bodyPr anchorCtr="1">
            <a:normAutofit fontScale="90000"/>
          </a:bodyPr>
          <a:lstStyle/>
          <a:p>
            <a:pPr algn="ctr" eaLnBrk="1" hangingPunct="1"/>
            <a:r>
              <a:rPr lang="en-GB" altLang="en-US" sz="2400" b="1" dirty="0">
                <a:solidFill>
                  <a:srgbClr val="7FC184"/>
                </a:solidFill>
                <a:latin typeface="Century Gothic" panose="020B0502020202020204" pitchFamily="34" charset="0"/>
              </a:rPr>
              <a:t>Year 1: Science- Holiday </a:t>
            </a:r>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2411467416"/>
              </p:ext>
            </p:extLst>
          </p:nvPr>
        </p:nvGraphicFramePr>
        <p:xfrm>
          <a:off x="225287" y="701750"/>
          <a:ext cx="11449877" cy="6040431"/>
        </p:xfrm>
        <a:graphic>
          <a:graphicData uri="http://schemas.openxmlformats.org/drawingml/2006/table">
            <a:tbl>
              <a:tblPr firstRow="1" bandRow="1">
                <a:effectLst/>
                <a:tableStyleId>{5C22544A-7EE6-4342-B048-85BDC9FD1C3A}</a:tableStyleId>
              </a:tblPr>
              <a:tblGrid>
                <a:gridCol w="1306779">
                  <a:extLst>
                    <a:ext uri="{9D8B030D-6E8A-4147-A177-3AD203B41FA5}">
                      <a16:colId xmlns:a16="http://schemas.microsoft.com/office/drawing/2014/main" val="20000"/>
                    </a:ext>
                  </a:extLst>
                </a:gridCol>
                <a:gridCol w="3877162">
                  <a:extLst>
                    <a:ext uri="{9D8B030D-6E8A-4147-A177-3AD203B41FA5}">
                      <a16:colId xmlns:a16="http://schemas.microsoft.com/office/drawing/2014/main" val="20001"/>
                    </a:ext>
                  </a:extLst>
                </a:gridCol>
                <a:gridCol w="2575273">
                  <a:extLst>
                    <a:ext uri="{9D8B030D-6E8A-4147-A177-3AD203B41FA5}">
                      <a16:colId xmlns:a16="http://schemas.microsoft.com/office/drawing/2014/main" val="20002"/>
                    </a:ext>
                  </a:extLst>
                </a:gridCol>
                <a:gridCol w="3690663">
                  <a:extLst>
                    <a:ext uri="{9D8B030D-6E8A-4147-A177-3AD203B41FA5}">
                      <a16:colId xmlns:a16="http://schemas.microsoft.com/office/drawing/2014/main" val="20003"/>
                    </a:ext>
                  </a:extLst>
                </a:gridCol>
              </a:tblGrid>
              <a:tr h="618606">
                <a:tc gridSpan="2">
                  <a:txBody>
                    <a:bodyPr/>
                    <a:lstStyle/>
                    <a:p>
                      <a:pPr lvl="0" algn="ctr"/>
                      <a:r>
                        <a:rPr lang="en-GB" sz="1400" dirty="0">
                          <a:solidFill>
                            <a:schemeClr val="bg1"/>
                          </a:solidFill>
                          <a:latin typeface="Century Gothic" pitchFamily="34"/>
                        </a:rPr>
                        <a:t>Subject Specific Vocabulary</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entury Gothic" pitchFamily="34"/>
                        </a:rPr>
                        <a:t>Working Scientifically</a:t>
                      </a:r>
                    </a:p>
                  </a:txBody>
                  <a:tcPr marL="68580" marR="68580" marT="34301" marB="3430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400" dirty="0">
                          <a:solidFill>
                            <a:schemeClr val="bg1"/>
                          </a:solidFill>
                          <a:latin typeface="+mn-lt"/>
                        </a:rPr>
                        <a:t>By the end of this unit, I will be able to answer these questions:</a:t>
                      </a: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423379">
                <a:tc rowSpan="2">
                  <a:txBody>
                    <a:bodyPr/>
                    <a:lstStyle/>
                    <a:p>
                      <a:pPr lvl="0"/>
                      <a:r>
                        <a:rPr lang="en-GB" sz="1200" b="1" dirty="0">
                          <a:solidFill>
                            <a:srgbClr val="7FC184"/>
                          </a:solidFill>
                          <a:latin typeface="+mn-lt"/>
                          <a:cs typeface="Calibri" panose="020F0502020204030204" pitchFamily="34" charset="0"/>
                        </a:rPr>
                        <a:t>Habitat</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1200" b="0" dirty="0">
                          <a:solidFill>
                            <a:schemeClr val="tx1"/>
                          </a:solidFill>
                          <a:latin typeface="+mn-lt"/>
                          <a:cs typeface="Calibri" panose="020F0502020204030204" pitchFamily="34" charset="0"/>
                        </a:rPr>
                        <a:t>The place where an animal lives.</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5">
                  <a:txBody>
                    <a:bodyPr/>
                    <a:lstStyle/>
                    <a:p>
                      <a:pPr marL="0" lvl="0" indent="0" algn="l">
                        <a:buFont typeface="Arial" panose="020B0604020202020204" pitchFamily="34" charset="0"/>
                        <a:buNone/>
                      </a:pPr>
                      <a:endParaRPr lang="en-GB" sz="1100" dirty="0">
                        <a:solidFill>
                          <a:schemeClr val="tx1"/>
                        </a:solidFill>
                        <a:latin typeface="+mn-lt"/>
                      </a:endParaRPr>
                    </a:p>
                    <a:p>
                      <a:pPr marL="171450" lvl="0" indent="-171450" algn="l">
                        <a:buFont typeface="Arial" panose="020B0604020202020204" pitchFamily="34" charset="0"/>
                        <a:buChar char="•"/>
                      </a:pPr>
                      <a:r>
                        <a:rPr lang="en-GB" sz="1100" dirty="0">
                          <a:solidFill>
                            <a:schemeClr val="tx1"/>
                          </a:solidFill>
                          <a:latin typeface="+mn-lt"/>
                        </a:rPr>
                        <a:t>Ask simple questions and recognise that they can be answered in different ways.</a:t>
                      </a:r>
                    </a:p>
                    <a:p>
                      <a:pPr marL="171450" lvl="0" indent="-171450" algn="l">
                        <a:buFont typeface="Arial" panose="020B0604020202020204" pitchFamily="34" charset="0"/>
                        <a:buChar char="•"/>
                      </a:pPr>
                      <a:r>
                        <a:rPr lang="en-GB" sz="1100" dirty="0">
                          <a:solidFill>
                            <a:schemeClr val="tx1"/>
                          </a:solidFill>
                          <a:latin typeface="+mn-lt"/>
                        </a:rPr>
                        <a:t> Observe closely, using simple equipment.</a:t>
                      </a:r>
                    </a:p>
                    <a:p>
                      <a:pPr marL="171450" lvl="0" indent="-171450" algn="l">
                        <a:buFont typeface="Arial" panose="020B0604020202020204" pitchFamily="34" charset="0"/>
                        <a:buChar char="•"/>
                      </a:pPr>
                      <a:r>
                        <a:rPr lang="en-GB" sz="1100" dirty="0">
                          <a:solidFill>
                            <a:schemeClr val="tx1"/>
                          </a:solidFill>
                          <a:latin typeface="+mn-lt"/>
                        </a:rPr>
                        <a:t>Perform simple tests. Identify and classify.</a:t>
                      </a:r>
                    </a:p>
                    <a:p>
                      <a:pPr marL="171450" lvl="0" indent="-171450" algn="l">
                        <a:buFont typeface="Arial" panose="020B0604020202020204" pitchFamily="34" charset="0"/>
                        <a:buChar char="•"/>
                      </a:pPr>
                      <a:r>
                        <a:rPr lang="en-GB" sz="1100" dirty="0">
                          <a:solidFill>
                            <a:schemeClr val="tx1"/>
                          </a:solidFill>
                          <a:latin typeface="+mn-lt"/>
                        </a:rPr>
                        <a:t>Use observations and ideas to suggest answers to questions. </a:t>
                      </a:r>
                    </a:p>
                    <a:p>
                      <a:pPr marL="171450" lvl="0" indent="-171450" algn="l">
                        <a:buFont typeface="Arial" panose="020B0604020202020204" pitchFamily="34" charset="0"/>
                        <a:buChar char="•"/>
                      </a:pPr>
                      <a:r>
                        <a:rPr lang="en-GB" sz="1100" dirty="0">
                          <a:solidFill>
                            <a:schemeClr val="tx1"/>
                          </a:solidFill>
                          <a:latin typeface="+mn-lt"/>
                        </a:rPr>
                        <a:t>Gather and record data to help in answering questions.</a:t>
                      </a:r>
                    </a:p>
                  </a:txBody>
                  <a:tcPr marL="68580" marR="68580" marT="34301" marB="3430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lgn="ctr"/>
                      <a:endParaRPr lang="en-GB" sz="1400" b="1" dirty="0">
                        <a:solidFill>
                          <a:schemeClr val="accent6">
                            <a:lumMod val="75000"/>
                          </a:schemeClr>
                        </a:solidFill>
                        <a:latin typeface="Century Gothic" pitchFamily="34"/>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118476">
                <a:tc vMerge="1">
                  <a:txBody>
                    <a:bodyPr/>
                    <a:lstStyle/>
                    <a:p>
                      <a:pPr lvl="0"/>
                      <a:endParaRPr lang="en-GB" sz="1400" b="1" dirty="0">
                        <a:solidFill>
                          <a:srgbClr val="7FC184"/>
                        </a:solidFill>
                        <a:latin typeface="Century Gothic" pitchFamily="34"/>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endParaRPr lang="en-GB" sz="900" b="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tcPr>
                </a:tc>
                <a:tc rowSpan="6">
                  <a:txBody>
                    <a:bodyPr/>
                    <a:lstStyle/>
                    <a:p>
                      <a:pPr marL="285750" indent="-285750" eaLnBrk="1" fontAlgn="auto" hangingPunct="1">
                        <a:lnSpc>
                          <a:spcPct val="150000"/>
                        </a:lnSpc>
                        <a:spcAft>
                          <a:spcPts val="0"/>
                        </a:spcAft>
                        <a:buFont typeface="Arial" panose="020B0604020202020204" pitchFamily="34" charset="0"/>
                        <a:buChar char="•"/>
                        <a:defRPr/>
                      </a:pPr>
                      <a:r>
                        <a:rPr lang="en-GB" sz="1400" dirty="0">
                          <a:latin typeface="HelveticaNeueLT Std" pitchFamily="34" charset="0"/>
                          <a:ea typeface="+mn-ea"/>
                          <a:cs typeface="+mn-cs"/>
                        </a:rPr>
                        <a:t>What animals live in the sea? </a:t>
                      </a:r>
                    </a:p>
                    <a:p>
                      <a:pPr marL="285750" indent="-285750" eaLnBrk="1" fontAlgn="auto" hangingPunct="1">
                        <a:lnSpc>
                          <a:spcPct val="150000"/>
                        </a:lnSpc>
                        <a:spcAft>
                          <a:spcPts val="0"/>
                        </a:spcAft>
                        <a:buFont typeface="Arial" panose="020B0604020202020204" pitchFamily="34" charset="0"/>
                        <a:buChar char="•"/>
                        <a:defRPr/>
                      </a:pPr>
                      <a:r>
                        <a:rPr lang="en-GB" sz="1400" dirty="0">
                          <a:latin typeface="HelveticaNeueLT Std" pitchFamily="34" charset="0"/>
                          <a:ea typeface="+mn-ea"/>
                          <a:cs typeface="+mn-cs"/>
                        </a:rPr>
                        <a:t>What animals are carnivores, herbivores or omnivores?</a:t>
                      </a:r>
                    </a:p>
                    <a:p>
                      <a:pPr marL="285750" indent="-285750" eaLnBrk="1" fontAlgn="auto" hangingPunct="1">
                        <a:lnSpc>
                          <a:spcPct val="150000"/>
                        </a:lnSpc>
                        <a:spcAft>
                          <a:spcPts val="0"/>
                        </a:spcAft>
                        <a:buFont typeface="Arial" panose="020B0604020202020204" pitchFamily="34" charset="0"/>
                        <a:buChar char="•"/>
                        <a:defRPr/>
                      </a:pPr>
                      <a:r>
                        <a:rPr lang="en-GB" sz="1400" dirty="0">
                          <a:latin typeface="HelveticaNeueLT Std" pitchFamily="34" charset="0"/>
                          <a:ea typeface="+mn-ea"/>
                          <a:cs typeface="+mn-cs"/>
                        </a:rPr>
                        <a:t>What is a food chain? </a:t>
                      </a:r>
                    </a:p>
                    <a:p>
                      <a:pPr marL="285750" indent="-285750" eaLnBrk="1" fontAlgn="auto" hangingPunct="1">
                        <a:lnSpc>
                          <a:spcPct val="150000"/>
                        </a:lnSpc>
                        <a:spcAft>
                          <a:spcPts val="0"/>
                        </a:spcAft>
                        <a:buFont typeface="Arial" panose="020B0604020202020204" pitchFamily="34" charset="0"/>
                        <a:buChar char="•"/>
                        <a:defRPr/>
                      </a:pPr>
                      <a:r>
                        <a:rPr lang="en-GB" sz="1400" dirty="0">
                          <a:latin typeface="HelveticaNeueLT Std" pitchFamily="34" charset="0"/>
                          <a:ea typeface="+mn-ea"/>
                          <a:cs typeface="+mn-cs"/>
                        </a:rPr>
                        <a:t>Can you describe what different animals look like?</a:t>
                      </a:r>
                    </a:p>
                    <a:p>
                      <a:pPr marL="285750" indent="-285750" eaLnBrk="1" fontAlgn="auto" hangingPunct="1">
                        <a:lnSpc>
                          <a:spcPct val="150000"/>
                        </a:lnSpc>
                        <a:spcAft>
                          <a:spcPts val="0"/>
                        </a:spcAft>
                        <a:buFont typeface="Arial" panose="020B0604020202020204" pitchFamily="34" charset="0"/>
                        <a:buChar char="•"/>
                        <a:defRPr/>
                      </a:pPr>
                      <a:r>
                        <a:rPr lang="en-GB" sz="1400" dirty="0">
                          <a:latin typeface="HelveticaNeueLT Std" pitchFamily="34" charset="0"/>
                          <a:ea typeface="+mn-ea"/>
                          <a:cs typeface="+mn-cs"/>
                        </a:rPr>
                        <a:t>Why is pollution bad for sea animals?</a:t>
                      </a:r>
                    </a:p>
                    <a:p>
                      <a:pPr marL="285750" indent="-285750" eaLnBrk="1" fontAlgn="auto" hangingPunct="1">
                        <a:lnSpc>
                          <a:spcPct val="150000"/>
                        </a:lnSpc>
                        <a:spcAft>
                          <a:spcPts val="0"/>
                        </a:spcAft>
                        <a:buFont typeface="Arial" panose="020B0604020202020204" pitchFamily="34" charset="0"/>
                        <a:buChar char="•"/>
                        <a:defRPr/>
                      </a:pPr>
                      <a:r>
                        <a:rPr lang="en-GB" sz="1400" dirty="0">
                          <a:latin typeface="HelveticaNeueLT Std" pitchFamily="34" charset="0"/>
                          <a:ea typeface="+mn-ea"/>
                          <a:cs typeface="+mn-cs"/>
                        </a:rPr>
                        <a:t>Can you name different materials?</a:t>
                      </a:r>
                    </a:p>
                    <a:p>
                      <a:pPr marL="285750" indent="-285750" eaLnBrk="1" fontAlgn="auto" hangingPunct="1">
                        <a:lnSpc>
                          <a:spcPct val="150000"/>
                        </a:lnSpc>
                        <a:spcAft>
                          <a:spcPts val="0"/>
                        </a:spcAft>
                        <a:buFont typeface="Arial" panose="020B0604020202020204" pitchFamily="34" charset="0"/>
                        <a:buChar char="•"/>
                        <a:defRPr/>
                      </a:pPr>
                      <a:r>
                        <a:rPr lang="en-GB" sz="1400" dirty="0">
                          <a:latin typeface="HelveticaNeueLT Std" pitchFamily="34" charset="0"/>
                          <a:ea typeface="+mn-ea"/>
                          <a:cs typeface="+mn-cs"/>
                        </a:rPr>
                        <a:t>Can you name the properties of materials?</a:t>
                      </a:r>
                    </a:p>
                    <a:p>
                      <a:pPr marL="285750" indent="-285750" eaLnBrk="1" fontAlgn="auto" hangingPunct="1">
                        <a:lnSpc>
                          <a:spcPct val="150000"/>
                        </a:lnSpc>
                        <a:spcAft>
                          <a:spcPts val="0"/>
                        </a:spcAft>
                        <a:buFont typeface="Arial" panose="020B0604020202020204" pitchFamily="34" charset="0"/>
                        <a:buChar char="•"/>
                        <a:defRPr/>
                      </a:pPr>
                      <a:r>
                        <a:rPr lang="en-GB" sz="1400" dirty="0">
                          <a:latin typeface="HelveticaNeueLT Std" pitchFamily="34" charset="0"/>
                          <a:ea typeface="+mn-ea"/>
                          <a:cs typeface="+mn-cs"/>
                        </a:rPr>
                        <a:t>How can you protect yourself from the sun?</a:t>
                      </a:r>
                    </a:p>
                    <a:p>
                      <a:pPr marL="285750" indent="-285750" eaLnBrk="1" fontAlgn="auto" hangingPunct="1">
                        <a:lnSpc>
                          <a:spcPct val="150000"/>
                        </a:lnSpc>
                        <a:spcAft>
                          <a:spcPts val="0"/>
                        </a:spcAft>
                        <a:buFont typeface="Arial" panose="020B0604020202020204" pitchFamily="34" charset="0"/>
                        <a:buChar char="•"/>
                        <a:defRPr/>
                      </a:pPr>
                      <a:r>
                        <a:rPr lang="en-GB" sz="1400" dirty="0">
                          <a:solidFill>
                            <a:schemeClr val="tx1"/>
                          </a:solidFill>
                          <a:latin typeface="HelveticaNeueLT Std" pitchFamily="34" charset="0"/>
                          <a:ea typeface="+mn-ea"/>
                          <a:cs typeface="+mn-cs"/>
                        </a:rPr>
                        <a:t>How can you group materials based on their properties?</a:t>
                      </a:r>
                      <a:endParaRPr lang="en-GB" sz="1400" dirty="0">
                        <a:solidFill>
                          <a:schemeClr val="tx1"/>
                        </a:solidFill>
                        <a:latin typeface="+mn-lt"/>
                      </a:endParaRPr>
                    </a:p>
                  </a:txBody>
                  <a:tcPr marL="68580" marR="68580" marT="34301" marB="34301">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136051724"/>
                  </a:ext>
                </a:extLst>
              </a:tr>
              <a:tr h="480626">
                <a:tc>
                  <a:txBody>
                    <a:bodyPr/>
                    <a:lstStyle/>
                    <a:p>
                      <a:pPr lvl="0"/>
                      <a:r>
                        <a:rPr lang="en-GB" sz="1200" b="1" dirty="0">
                          <a:solidFill>
                            <a:srgbClr val="7FC184"/>
                          </a:solidFill>
                          <a:latin typeface="+mn-lt"/>
                          <a:cs typeface="Calibri" panose="020F0502020204030204" pitchFamily="34" charset="0"/>
                        </a:rPr>
                        <a:t>Marine biologist</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mn-lt"/>
                          <a:cs typeface="Calibri" panose="020F0502020204030204" pitchFamily="34" charset="0"/>
                        </a:rPr>
                        <a:t>A person who finds out about things that live in the sea</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5" marB="4573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2"/>
                  </a:ext>
                </a:extLst>
              </a:tr>
              <a:tr h="462334">
                <a:tc>
                  <a:txBody>
                    <a:bodyPr/>
                    <a:lstStyle/>
                    <a:p>
                      <a:pPr lvl="0"/>
                      <a:r>
                        <a:rPr lang="en-GB" sz="1200" b="1" dirty="0">
                          <a:solidFill>
                            <a:srgbClr val="7FC184"/>
                          </a:solidFill>
                          <a:latin typeface="+mn-lt"/>
                          <a:cs typeface="Calibri" panose="020F0502020204030204" pitchFamily="34" charset="0"/>
                        </a:rPr>
                        <a:t>Pollution</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mn-lt"/>
                          <a:cs typeface="Calibri" panose="020F0502020204030204" pitchFamily="34" charset="0"/>
                        </a:rPr>
                        <a:t>Rubbish left in the environment by humans</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480400">
                <a:tc>
                  <a:txBody>
                    <a:bodyPr/>
                    <a:lstStyle/>
                    <a:p>
                      <a:r>
                        <a:rPr lang="en-GB" sz="1200" b="1" dirty="0">
                          <a:solidFill>
                            <a:srgbClr val="92D050"/>
                          </a:solidFill>
                          <a:latin typeface="+mn-lt"/>
                          <a:cs typeface="Calibri" panose="020F0502020204030204" pitchFamily="34" charset="0"/>
                        </a:rPr>
                        <a:t>Sunburn</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dirty="0">
                          <a:latin typeface="+mn-lt"/>
                          <a:cs typeface="Calibri" panose="020F0502020204030204" pitchFamily="34" charset="0"/>
                        </a:rPr>
                        <a:t>When your skin gets damaged by the sun and goes red.</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sz="1600" dirty="0">
                        <a:solidFill>
                          <a:srgbClr val="7FC184"/>
                        </a:solidFill>
                        <a:latin typeface="Century Gothic" pitchFamily="34"/>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00875387"/>
                  </a:ext>
                </a:extLst>
              </a:tr>
              <a:tr h="604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7FC184"/>
                          </a:solidFill>
                          <a:latin typeface="+mn-lt"/>
                          <a:cs typeface="Calibri" panose="020F0502020204030204" pitchFamily="34" charset="0"/>
                        </a:rPr>
                        <a:t>Food chain</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latin typeface="+mn-lt"/>
                          <a:cs typeface="Calibri" panose="020F0502020204030204" pitchFamily="34" charset="0"/>
                        </a:rPr>
                        <a:t>Shows how plants and animals rely on each other for food. </a:t>
                      </a: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lang="en-GB" sz="1400" b="1" dirty="0">
                          <a:solidFill>
                            <a:schemeClr val="tx1"/>
                          </a:solidFill>
                          <a:latin typeface="+mn-lt"/>
                        </a:rPr>
                        <a:t>Famous Scientist:</a:t>
                      </a:r>
                    </a:p>
                    <a:p>
                      <a:r>
                        <a:rPr lang="en-GB" sz="1600" b="0" i="0" kern="1200" dirty="0">
                          <a:solidFill>
                            <a:schemeClr val="dk1"/>
                          </a:solidFill>
                          <a:effectLst/>
                          <a:latin typeface="+mn-lt"/>
                          <a:ea typeface="+mn-ea"/>
                          <a:cs typeface="+mn-cs"/>
                        </a:rPr>
                        <a:t>Charles Goodyear</a:t>
                      </a:r>
                      <a:br>
                        <a:rPr lang="en-GB" sz="1600" b="0" i="0" kern="1200" dirty="0">
                          <a:solidFill>
                            <a:schemeClr val="dk1"/>
                          </a:solidFill>
                          <a:effectLst/>
                          <a:latin typeface="+mn-lt"/>
                          <a:ea typeface="+mn-ea"/>
                          <a:cs typeface="+mn-cs"/>
                        </a:rPr>
                      </a:br>
                      <a:endParaRPr lang="en-GB" sz="1400" b="1" dirty="0">
                        <a:solidFill>
                          <a:schemeClr val="tx1"/>
                        </a:solidFill>
                        <a:latin typeface="+mn-lt"/>
                      </a:endParaRPr>
                    </a:p>
                    <a:p>
                      <a:pPr marL="0" lvl="0" indent="0" algn="l">
                        <a:buFont typeface="Arial" panose="020B0604020202020204" pitchFamily="34" charset="0"/>
                        <a:buNone/>
                      </a:pPr>
                      <a:endParaRPr lang="en-GB" sz="1400" b="1" dirty="0">
                        <a:solidFill>
                          <a:schemeClr val="bg1"/>
                        </a:solidFill>
                        <a:latin typeface="+mn-lt"/>
                      </a:endParaRPr>
                    </a:p>
                    <a:p>
                      <a:pPr marL="0" lvl="0" indent="0" algn="l">
                        <a:buFont typeface="Arial" panose="020B0604020202020204" pitchFamily="34" charset="0"/>
                        <a:buNone/>
                      </a:pPr>
                      <a:endParaRPr lang="en-GB" sz="1400" b="1" dirty="0">
                        <a:solidFill>
                          <a:schemeClr val="bg1"/>
                        </a:solidFill>
                        <a:latin typeface="+mn-lt"/>
                      </a:endParaRPr>
                    </a:p>
                  </a:txBody>
                  <a:tcPr marL="68580" marR="68580" marT="34301" marB="3430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7"/>
                  </a:ext>
                </a:extLst>
              </a:tr>
              <a:tr h="285164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7FC184"/>
                        </a:solidFill>
                        <a:latin typeface="+mn-lt"/>
                        <a:cs typeface="Calibri" panose="020F0502020204030204" pitchFamily="34" charset="0"/>
                      </a:endParaRP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1200" dirty="0">
                        <a:solidFill>
                          <a:schemeClr val="tx1"/>
                        </a:solidFill>
                        <a:latin typeface="+mn-lt"/>
                        <a:cs typeface="Calibri" panose="020F0502020204030204" pitchFamily="34" charset="0"/>
                      </a:endParaRPr>
                    </a:p>
                  </a:txBody>
                  <a:tcPr marL="68580" marR="68580" marT="34301" marB="3430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63897120"/>
                  </a:ext>
                </a:extLst>
              </a:tr>
            </a:tbl>
          </a:graphicData>
        </a:graphic>
      </p:graphicFrame>
      <p:pic>
        <p:nvPicPr>
          <p:cNvPr id="5" name="Picture 4">
            <a:extLst>
              <a:ext uri="{FF2B5EF4-FFF2-40B4-BE49-F238E27FC236}">
                <a16:creationId xmlns:a16="http://schemas.microsoft.com/office/drawing/2014/main" id="{FD423513-1277-46AC-8F6D-9CFF0114564C}"/>
              </a:ext>
            </a:extLst>
          </p:cNvPr>
          <p:cNvPicPr>
            <a:picLocks noChangeAspect="1"/>
          </p:cNvPicPr>
          <p:nvPr/>
        </p:nvPicPr>
        <p:blipFill rotWithShape="1">
          <a:blip r:embed="rId3"/>
          <a:srcRect b="6987"/>
          <a:stretch/>
        </p:blipFill>
        <p:spPr>
          <a:xfrm>
            <a:off x="225287" y="3905195"/>
            <a:ext cx="1974574" cy="2836986"/>
          </a:xfrm>
          <a:prstGeom prst="rect">
            <a:avLst/>
          </a:prstGeom>
        </p:spPr>
      </p:pic>
      <p:pic>
        <p:nvPicPr>
          <p:cNvPr id="6" name="Picture 5">
            <a:extLst>
              <a:ext uri="{FF2B5EF4-FFF2-40B4-BE49-F238E27FC236}">
                <a16:creationId xmlns:a16="http://schemas.microsoft.com/office/drawing/2014/main" id="{1B2A9BFE-9DD2-4BB5-85B6-840CF8F2EB67}"/>
              </a:ext>
            </a:extLst>
          </p:cNvPr>
          <p:cNvPicPr>
            <a:picLocks noChangeAspect="1"/>
          </p:cNvPicPr>
          <p:nvPr/>
        </p:nvPicPr>
        <p:blipFill rotWithShape="1">
          <a:blip r:embed="rId4"/>
          <a:srcRect b="9098"/>
          <a:stretch/>
        </p:blipFill>
        <p:spPr>
          <a:xfrm>
            <a:off x="2199861" y="3555571"/>
            <a:ext cx="3233530" cy="2836986"/>
          </a:xfrm>
          <a:prstGeom prst="rect">
            <a:avLst/>
          </a:prstGeom>
        </p:spPr>
      </p:pic>
      <p:pic>
        <p:nvPicPr>
          <p:cNvPr id="2" name="Picture 1">
            <a:extLst>
              <a:ext uri="{FF2B5EF4-FFF2-40B4-BE49-F238E27FC236}">
                <a16:creationId xmlns:a16="http://schemas.microsoft.com/office/drawing/2014/main" id="{CE231C85-2505-44A0-8845-2D932F6936F0}"/>
              </a:ext>
            </a:extLst>
          </p:cNvPr>
          <p:cNvPicPr>
            <a:picLocks noChangeAspect="1"/>
          </p:cNvPicPr>
          <p:nvPr/>
        </p:nvPicPr>
        <p:blipFill>
          <a:blip r:embed="rId5"/>
          <a:stretch>
            <a:fillRect/>
          </a:stretch>
        </p:blipFill>
        <p:spPr>
          <a:xfrm>
            <a:off x="5710008" y="3867258"/>
            <a:ext cx="2097206" cy="2658086"/>
          </a:xfrm>
          <a:prstGeom prst="rect">
            <a:avLst/>
          </a:prstGeom>
        </p:spPr>
      </p:pic>
    </p:spTree>
    <p:extLst>
      <p:ext uri="{BB962C8B-B14F-4D97-AF65-F5344CB8AC3E}">
        <p14:creationId xmlns:p14="http://schemas.microsoft.com/office/powerpoint/2010/main" val="290206988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9DBECC-F314-45B4-87AE-D2A08559313D}"/>
              </a:ext>
            </a:extLst>
          </p:cNvPr>
          <p:cNvSpPr>
            <a:spLocks noGrp="1"/>
          </p:cNvSpPr>
          <p:nvPr>
            <p:ph type="title"/>
          </p:nvPr>
        </p:nvSpPr>
        <p:spPr>
          <a:xfrm>
            <a:off x="2152650" y="118466"/>
            <a:ext cx="7886700" cy="705342"/>
          </a:xfrm>
        </p:spPr>
        <p:txBody>
          <a:bodyPr>
            <a:normAutofit fontScale="90000"/>
          </a:bodyPr>
          <a:lstStyle/>
          <a:p>
            <a:pPr algn="ctr"/>
            <a:r>
              <a:rPr lang="en-GB" sz="3000" dirty="0">
                <a:solidFill>
                  <a:srgbClr val="92D050"/>
                </a:solidFill>
                <a:latin typeface="Century Gothic" panose="020B0502020202020204" pitchFamily="34" charset="0"/>
              </a:rPr>
              <a:t>Year 1: PE- Dance</a:t>
            </a:r>
            <a:br>
              <a:rPr lang="en-GB" sz="3000" dirty="0">
                <a:solidFill>
                  <a:srgbClr val="92D050"/>
                </a:solidFill>
                <a:latin typeface="Century Gothic" panose="020B0502020202020204" pitchFamily="34" charset="0"/>
              </a:rPr>
            </a:br>
            <a:r>
              <a:rPr lang="en-GB" sz="3000" dirty="0">
                <a:solidFill>
                  <a:srgbClr val="92D050"/>
                </a:solidFill>
                <a:latin typeface="Century Gothic" panose="020B0502020202020204" pitchFamily="34" charset="0"/>
              </a:rPr>
              <a:t>Get Set 4 PE – On Safari</a:t>
            </a:r>
          </a:p>
        </p:txBody>
      </p:sp>
      <p:graphicFrame>
        <p:nvGraphicFramePr>
          <p:cNvPr id="10" name="Table 9">
            <a:extLst>
              <a:ext uri="{FF2B5EF4-FFF2-40B4-BE49-F238E27FC236}">
                <a16:creationId xmlns:a16="http://schemas.microsoft.com/office/drawing/2014/main" id="{F8F99F53-7A24-4463-AFD2-4D26E41AB015}"/>
              </a:ext>
            </a:extLst>
          </p:cNvPr>
          <p:cNvGraphicFramePr>
            <a:graphicFrameLocks noGrp="1"/>
          </p:cNvGraphicFramePr>
          <p:nvPr>
            <p:extLst>
              <p:ext uri="{D42A27DB-BD31-4B8C-83A1-F6EECF244321}">
                <p14:modId xmlns:p14="http://schemas.microsoft.com/office/powerpoint/2010/main" val="1558802999"/>
              </p:ext>
            </p:extLst>
          </p:nvPr>
        </p:nvGraphicFramePr>
        <p:xfrm>
          <a:off x="335509" y="823808"/>
          <a:ext cx="3718683" cy="3892002"/>
        </p:xfrm>
        <a:graphic>
          <a:graphicData uri="http://schemas.openxmlformats.org/drawingml/2006/table">
            <a:tbl>
              <a:tblPr firstRow="1" bandRow="1">
                <a:tableStyleId>{93296810-A885-4BE3-A3E7-6D5BEEA58F35}</a:tableStyleId>
              </a:tblPr>
              <a:tblGrid>
                <a:gridCol w="1509056">
                  <a:extLst>
                    <a:ext uri="{9D8B030D-6E8A-4147-A177-3AD203B41FA5}">
                      <a16:colId xmlns:a16="http://schemas.microsoft.com/office/drawing/2014/main" val="1346555721"/>
                    </a:ext>
                  </a:extLst>
                </a:gridCol>
                <a:gridCol w="2209627">
                  <a:extLst>
                    <a:ext uri="{9D8B030D-6E8A-4147-A177-3AD203B41FA5}">
                      <a16:colId xmlns:a16="http://schemas.microsoft.com/office/drawing/2014/main" val="2623282306"/>
                    </a:ext>
                  </a:extLst>
                </a:gridCol>
              </a:tblGrid>
              <a:tr h="596034">
                <a:tc gridSpan="2">
                  <a:txBody>
                    <a:bodyPr/>
                    <a:lstStyle/>
                    <a:p>
                      <a:pPr algn="ctr"/>
                      <a:r>
                        <a:rPr lang="en-GB" sz="1200" dirty="0"/>
                        <a:t>Subject Specific Vocabulary- Key Words</a:t>
                      </a:r>
                      <a:endParaRPr lang="en-GB" sz="1200" dirty="0">
                        <a:latin typeface="Century Gothic" panose="020B0502020202020204" pitchFamily="34" charset="0"/>
                      </a:endParaRPr>
                    </a:p>
                  </a:txBody>
                  <a:tcPr marL="68580" marR="68580" marT="34290" marB="34290"/>
                </a:tc>
                <a:tc hMerge="1">
                  <a:txBody>
                    <a:bodyPr/>
                    <a:lstStyle/>
                    <a:p>
                      <a:pPr algn="ctr"/>
                      <a:endParaRPr lang="en-GB"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3724378995"/>
                  </a:ext>
                </a:extLst>
              </a:tr>
              <a:tr h="557794">
                <a:tc>
                  <a:txBody>
                    <a:bodyPr/>
                    <a:lstStyle/>
                    <a:p>
                      <a:r>
                        <a:rPr lang="en-GB" sz="1200" dirty="0">
                          <a:latin typeface="Century Gothic" panose="020B0502020202020204" pitchFamily="34" charset="0"/>
                        </a:rPr>
                        <a:t>Travel</a:t>
                      </a:r>
                    </a:p>
                  </a:txBody>
                  <a:tcPr marL="68580" marR="68580" marT="34290" marB="34290"/>
                </a:tc>
                <a:tc>
                  <a:txBody>
                    <a:bodyPr/>
                    <a:lstStyle/>
                    <a:p>
                      <a:r>
                        <a:rPr lang="en-GB" sz="1200" dirty="0">
                          <a:latin typeface="Century Gothic" panose="020B0502020202020204" pitchFamily="34" charset="0"/>
                        </a:rPr>
                        <a:t>To move from one space to another.</a:t>
                      </a:r>
                    </a:p>
                  </a:txBody>
                  <a:tcPr marL="68580" marR="68580" marT="34290" marB="34290"/>
                </a:tc>
                <a:extLst>
                  <a:ext uri="{0D108BD9-81ED-4DB2-BD59-A6C34878D82A}">
                    <a16:rowId xmlns:a16="http://schemas.microsoft.com/office/drawing/2014/main" val="3843065908"/>
                  </a:ext>
                </a:extLst>
              </a:tr>
              <a:tr h="620834">
                <a:tc>
                  <a:txBody>
                    <a:bodyPr/>
                    <a:lstStyle/>
                    <a:p>
                      <a:r>
                        <a:rPr lang="en-GB" sz="1200" dirty="0">
                          <a:latin typeface="Century Gothic" panose="020B0502020202020204" pitchFamily="34" charset="0"/>
                        </a:rPr>
                        <a:t>Perform</a:t>
                      </a:r>
                    </a:p>
                  </a:txBody>
                  <a:tcPr marL="68580" marR="68580" marT="34290" marB="34290"/>
                </a:tc>
                <a:tc>
                  <a:txBody>
                    <a:bodyPr/>
                    <a:lstStyle/>
                    <a:p>
                      <a:r>
                        <a:rPr lang="en-GB" sz="1200" dirty="0">
                          <a:latin typeface="Century Gothic" panose="020B0502020202020204" pitchFamily="34" charset="0"/>
                        </a:rPr>
                        <a:t>To show an audience an action or task.</a:t>
                      </a:r>
                    </a:p>
                  </a:txBody>
                  <a:tcPr marL="68580" marR="68580" marT="34290" marB="34290"/>
                </a:tc>
                <a:extLst>
                  <a:ext uri="{0D108BD9-81ED-4DB2-BD59-A6C34878D82A}">
                    <a16:rowId xmlns:a16="http://schemas.microsoft.com/office/drawing/2014/main" val="2426599165"/>
                  </a:ext>
                </a:extLst>
              </a:tr>
              <a:tr h="1058670">
                <a:tc>
                  <a:txBody>
                    <a:bodyPr/>
                    <a:lstStyle/>
                    <a:p>
                      <a:r>
                        <a:rPr lang="en-GB" sz="1200" dirty="0">
                          <a:latin typeface="Century Gothic" panose="020B0502020202020204" pitchFamily="34" charset="0"/>
                        </a:rPr>
                        <a:t>Choreographer</a:t>
                      </a:r>
                    </a:p>
                  </a:txBody>
                  <a:tcPr marL="68580" marR="68580" marT="34290" marB="34290"/>
                </a:tc>
                <a:tc>
                  <a:txBody>
                    <a:bodyPr/>
                    <a:lstStyle/>
                    <a:p>
                      <a:r>
                        <a:rPr lang="en-GB" sz="1200" dirty="0">
                          <a:latin typeface="Century Gothic" panose="020B0502020202020204" pitchFamily="34" charset="0"/>
                        </a:rPr>
                        <a:t>A person who makes up a dance.</a:t>
                      </a:r>
                    </a:p>
                  </a:txBody>
                  <a:tcPr marL="68580" marR="68580" marT="34290" marB="34290"/>
                </a:tc>
                <a:extLst>
                  <a:ext uri="{0D108BD9-81ED-4DB2-BD59-A6C34878D82A}">
                    <a16:rowId xmlns:a16="http://schemas.microsoft.com/office/drawing/2014/main" val="3642311177"/>
                  </a:ext>
                </a:extLst>
              </a:tr>
              <a:tr h="1058670">
                <a:tc>
                  <a:txBody>
                    <a:bodyPr/>
                    <a:lstStyle/>
                    <a:p>
                      <a:r>
                        <a:rPr lang="en-GB" sz="1200" dirty="0">
                          <a:latin typeface="Century Gothic" panose="020B0502020202020204" pitchFamily="34" charset="0"/>
                        </a:rPr>
                        <a:t>Rehearse</a:t>
                      </a:r>
                    </a:p>
                  </a:txBody>
                  <a:tcPr marL="68580" marR="68580" marT="34290" marB="34290"/>
                </a:tc>
                <a:tc>
                  <a:txBody>
                    <a:bodyPr/>
                    <a:lstStyle/>
                    <a:p>
                      <a:r>
                        <a:rPr lang="en-GB" sz="1200" dirty="0">
                          <a:latin typeface="Century Gothic" panose="020B0502020202020204" pitchFamily="34" charset="0"/>
                        </a:rPr>
                        <a:t>To keep practising an action or task so that you can get better. </a:t>
                      </a:r>
                    </a:p>
                  </a:txBody>
                  <a:tcPr marL="68580" marR="68580" marT="34290" marB="34290"/>
                </a:tc>
                <a:extLst>
                  <a:ext uri="{0D108BD9-81ED-4DB2-BD59-A6C34878D82A}">
                    <a16:rowId xmlns:a16="http://schemas.microsoft.com/office/drawing/2014/main" val="2726031538"/>
                  </a:ext>
                </a:extLst>
              </a:tr>
            </a:tbl>
          </a:graphicData>
        </a:graphic>
      </p:graphicFrame>
      <p:graphicFrame>
        <p:nvGraphicFramePr>
          <p:cNvPr id="11" name="Table 10">
            <a:extLst>
              <a:ext uri="{FF2B5EF4-FFF2-40B4-BE49-F238E27FC236}">
                <a16:creationId xmlns:a16="http://schemas.microsoft.com/office/drawing/2014/main" id="{4AD37ED2-6BA3-4854-BC81-26DB626CA239}"/>
              </a:ext>
            </a:extLst>
          </p:cNvPr>
          <p:cNvGraphicFramePr>
            <a:graphicFrameLocks noGrp="1"/>
          </p:cNvGraphicFramePr>
          <p:nvPr>
            <p:extLst>
              <p:ext uri="{D42A27DB-BD31-4B8C-83A1-F6EECF244321}">
                <p14:modId xmlns:p14="http://schemas.microsoft.com/office/powerpoint/2010/main" val="549900978"/>
              </p:ext>
            </p:extLst>
          </p:nvPr>
        </p:nvGraphicFramePr>
        <p:xfrm>
          <a:off x="4054192" y="3094910"/>
          <a:ext cx="4936341" cy="1620901"/>
        </p:xfrm>
        <a:graphic>
          <a:graphicData uri="http://schemas.openxmlformats.org/drawingml/2006/table">
            <a:tbl>
              <a:tblPr firstRow="1" bandRow="1">
                <a:tableStyleId>{16D9F66E-5EB9-4882-86FB-DCBF35E3C3E4}</a:tableStyleId>
              </a:tblPr>
              <a:tblGrid>
                <a:gridCol w="4936341">
                  <a:extLst>
                    <a:ext uri="{9D8B030D-6E8A-4147-A177-3AD203B41FA5}">
                      <a16:colId xmlns:a16="http://schemas.microsoft.com/office/drawing/2014/main" val="448699431"/>
                    </a:ext>
                  </a:extLst>
                </a:gridCol>
              </a:tblGrid>
              <a:tr h="486270">
                <a:tc>
                  <a:txBody>
                    <a:bodyPr/>
                    <a:lstStyle/>
                    <a:p>
                      <a:pPr algn="ctr"/>
                      <a:r>
                        <a:rPr lang="en-GB" sz="2400" dirty="0"/>
                        <a:t>Team Work/ Fair Play</a:t>
                      </a:r>
                      <a:endParaRPr lang="en-GB" sz="2400" dirty="0">
                        <a:latin typeface="Century Gothic" panose="020B0502020202020204" pitchFamily="34" charset="0"/>
                      </a:endParaRPr>
                    </a:p>
                  </a:txBody>
                  <a:tcPr marL="68580" marR="68580" marT="34290" marB="34290"/>
                </a:tc>
                <a:extLst>
                  <a:ext uri="{0D108BD9-81ED-4DB2-BD59-A6C34878D82A}">
                    <a16:rowId xmlns:a16="http://schemas.microsoft.com/office/drawing/2014/main" val="2042866019"/>
                  </a:ext>
                </a:extLst>
              </a:tr>
              <a:tr h="264463">
                <a:tc>
                  <a:txBody>
                    <a:bodyPr/>
                    <a:lstStyle/>
                    <a:p>
                      <a:r>
                        <a:rPr lang="en-GB" sz="1100" dirty="0"/>
                        <a:t>Observing and give feedback</a:t>
                      </a:r>
                      <a:endParaRPr lang="en-GB" sz="1100" dirty="0">
                        <a:latin typeface="Century Gothic" panose="020B0502020202020204" pitchFamily="34" charset="0"/>
                      </a:endParaRPr>
                    </a:p>
                  </a:txBody>
                  <a:tcPr marL="68580" marR="68580" marT="34290" marB="34290"/>
                </a:tc>
                <a:extLst>
                  <a:ext uri="{0D108BD9-81ED-4DB2-BD59-A6C34878D82A}">
                    <a16:rowId xmlns:a16="http://schemas.microsoft.com/office/drawing/2014/main" val="2936222544"/>
                  </a:ext>
                </a:extLst>
              </a:tr>
              <a:tr h="435084">
                <a:tc>
                  <a:txBody>
                    <a:bodyPr/>
                    <a:lstStyle/>
                    <a:p>
                      <a:r>
                        <a:rPr lang="en-GB" sz="1100" dirty="0"/>
                        <a:t>Always supporting each other</a:t>
                      </a:r>
                      <a:endParaRPr lang="en-GB" sz="1100" dirty="0">
                        <a:latin typeface="Century Gothic" panose="020B0502020202020204" pitchFamily="34" charset="0"/>
                      </a:endParaRPr>
                    </a:p>
                  </a:txBody>
                  <a:tcPr marL="68580" marR="68580" marT="34290" marB="34290"/>
                </a:tc>
                <a:extLst>
                  <a:ext uri="{0D108BD9-81ED-4DB2-BD59-A6C34878D82A}">
                    <a16:rowId xmlns:a16="http://schemas.microsoft.com/office/drawing/2014/main" val="1153698359"/>
                  </a:ext>
                </a:extLst>
              </a:tr>
              <a:tr h="435084">
                <a:tc>
                  <a:txBody>
                    <a:bodyPr/>
                    <a:lstStyle/>
                    <a:p>
                      <a:r>
                        <a:rPr lang="en-GB" sz="1100" dirty="0">
                          <a:latin typeface="Century Gothic" panose="020B0502020202020204" pitchFamily="34" charset="0"/>
                        </a:rPr>
                        <a:t>Trust and respect each other</a:t>
                      </a:r>
                    </a:p>
                  </a:txBody>
                  <a:tcPr marL="68580" marR="68580" marT="34290" marB="34290"/>
                </a:tc>
                <a:extLst>
                  <a:ext uri="{0D108BD9-81ED-4DB2-BD59-A6C34878D82A}">
                    <a16:rowId xmlns:a16="http://schemas.microsoft.com/office/drawing/2014/main" val="2745860983"/>
                  </a:ext>
                </a:extLst>
              </a:tr>
            </a:tbl>
          </a:graphicData>
        </a:graphic>
      </p:graphicFrame>
      <p:graphicFrame>
        <p:nvGraphicFramePr>
          <p:cNvPr id="13" name="Table 12">
            <a:extLst>
              <a:ext uri="{FF2B5EF4-FFF2-40B4-BE49-F238E27FC236}">
                <a16:creationId xmlns:a16="http://schemas.microsoft.com/office/drawing/2014/main" id="{F487DC22-FCA3-4B66-9AAB-DCAF45BAED52}"/>
              </a:ext>
            </a:extLst>
          </p:cNvPr>
          <p:cNvGraphicFramePr>
            <a:graphicFrameLocks noGrp="1"/>
          </p:cNvGraphicFramePr>
          <p:nvPr>
            <p:extLst>
              <p:ext uri="{D42A27DB-BD31-4B8C-83A1-F6EECF244321}">
                <p14:modId xmlns:p14="http://schemas.microsoft.com/office/powerpoint/2010/main" val="1996761258"/>
              </p:ext>
            </p:extLst>
          </p:nvPr>
        </p:nvGraphicFramePr>
        <p:xfrm>
          <a:off x="335509" y="4791330"/>
          <a:ext cx="6176329" cy="1821665"/>
        </p:xfrm>
        <a:graphic>
          <a:graphicData uri="http://schemas.openxmlformats.org/drawingml/2006/table">
            <a:tbl>
              <a:tblPr firstRow="1" bandRow="1">
                <a:tableStyleId>{16D9F66E-5EB9-4882-86FB-DCBF35E3C3E4}</a:tableStyleId>
              </a:tblPr>
              <a:tblGrid>
                <a:gridCol w="6176329">
                  <a:extLst>
                    <a:ext uri="{9D8B030D-6E8A-4147-A177-3AD203B41FA5}">
                      <a16:colId xmlns:a16="http://schemas.microsoft.com/office/drawing/2014/main" val="950433522"/>
                    </a:ext>
                  </a:extLst>
                </a:gridCol>
              </a:tblGrid>
              <a:tr h="601149">
                <a:tc>
                  <a:txBody>
                    <a:bodyPr/>
                    <a:lstStyle/>
                    <a:p>
                      <a:pPr algn="ctr"/>
                      <a:r>
                        <a:rPr lang="en-GB" sz="1200" dirty="0">
                          <a:latin typeface="Century Gothic" panose="020B0502020202020204" pitchFamily="34" charset="0"/>
                        </a:rPr>
                        <a:t>Famous People</a:t>
                      </a:r>
                    </a:p>
                  </a:txBody>
                  <a:tcPr marL="68580" marR="68580" marT="34290" marB="34290"/>
                </a:tc>
                <a:extLst>
                  <a:ext uri="{0D108BD9-81ED-4DB2-BD59-A6C34878D82A}">
                    <a16:rowId xmlns:a16="http://schemas.microsoft.com/office/drawing/2014/main" val="3518619825"/>
                  </a:ext>
                </a:extLst>
              </a:tr>
              <a:tr h="1220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Choreographer, Christopher Wheeldon's ballet, Carnival of the Animals,  features a cast of nearly 50 dancers and tells the story of a young boy, Oliver Pendleton Percy the Third, who falls asleep in New York's American Museum of Natural History, and dreams that the people in his life — family members, teachers, classmates — have all been transformed into animals.</a:t>
                      </a:r>
                      <a:endParaRPr lang="en-GB" sz="1100" b="0" i="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1968628676"/>
                  </a:ext>
                </a:extLst>
              </a:tr>
            </a:tbl>
          </a:graphicData>
        </a:graphic>
      </p:graphicFrame>
      <p:graphicFrame>
        <p:nvGraphicFramePr>
          <p:cNvPr id="19" name="Table 18">
            <a:extLst>
              <a:ext uri="{FF2B5EF4-FFF2-40B4-BE49-F238E27FC236}">
                <a16:creationId xmlns:a16="http://schemas.microsoft.com/office/drawing/2014/main" id="{C1083AF2-F29E-41A1-A1C7-2FDEF22F7079}"/>
              </a:ext>
            </a:extLst>
          </p:cNvPr>
          <p:cNvGraphicFramePr>
            <a:graphicFrameLocks noGrp="1"/>
          </p:cNvGraphicFramePr>
          <p:nvPr>
            <p:extLst>
              <p:ext uri="{D42A27DB-BD31-4B8C-83A1-F6EECF244321}">
                <p14:modId xmlns:p14="http://schemas.microsoft.com/office/powerpoint/2010/main" val="1938948489"/>
              </p:ext>
            </p:extLst>
          </p:nvPr>
        </p:nvGraphicFramePr>
        <p:xfrm>
          <a:off x="8990533" y="150351"/>
          <a:ext cx="3028949" cy="6462645"/>
        </p:xfrm>
        <a:graphic>
          <a:graphicData uri="http://schemas.openxmlformats.org/drawingml/2006/table">
            <a:tbl>
              <a:tblPr firstRow="1" bandRow="1">
                <a:tableStyleId>{5C22544A-7EE6-4342-B048-85BDC9FD1C3A}</a:tableStyleId>
              </a:tblPr>
              <a:tblGrid>
                <a:gridCol w="3028949">
                  <a:extLst>
                    <a:ext uri="{9D8B030D-6E8A-4147-A177-3AD203B41FA5}">
                      <a16:colId xmlns:a16="http://schemas.microsoft.com/office/drawing/2014/main" val="727552061"/>
                    </a:ext>
                  </a:extLst>
                </a:gridCol>
              </a:tblGrid>
              <a:tr h="4912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Century Gothic" panose="020B0502020202020204" pitchFamily="34" charset="0"/>
                        </a:rPr>
                        <a:t>Key Skills- Objectives</a:t>
                      </a:r>
                    </a:p>
                    <a:p>
                      <a:pPr algn="ctr"/>
                      <a:endParaRPr lang="en-GB" sz="1400" dirty="0">
                        <a:latin typeface="Century Gothic" panose="020B0502020202020204" pitchFamily="34" charset="0"/>
                      </a:endParaRPr>
                    </a:p>
                  </a:txBody>
                  <a:tcPr marL="68580" marR="68580" marT="34290" marB="34290">
                    <a:solidFill>
                      <a:schemeClr val="accent6"/>
                    </a:solidFill>
                  </a:tcPr>
                </a:tc>
                <a:extLst>
                  <a:ext uri="{0D108BD9-81ED-4DB2-BD59-A6C34878D82A}">
                    <a16:rowId xmlns:a16="http://schemas.microsoft.com/office/drawing/2014/main" val="2752182326"/>
                  </a:ext>
                </a:extLst>
              </a:tr>
              <a:tr h="903257">
                <a:tc>
                  <a:txBody>
                    <a:bodyPr/>
                    <a:lstStyle/>
                    <a:p>
                      <a:r>
                        <a:rPr lang="en-GB" sz="1000" b="0" i="0" kern="1200" dirty="0">
                          <a:solidFill>
                            <a:schemeClr val="dk1"/>
                          </a:solidFill>
                          <a:effectLst/>
                          <a:latin typeface="+mn-lt"/>
                          <a:ea typeface="+mn-ea"/>
                          <a:cs typeface="+mn-cs"/>
                        </a:rPr>
                        <a:t> To work safely around others.</a:t>
                      </a:r>
                    </a:p>
                    <a:p>
                      <a:pPr algn="l" fontAlgn="t"/>
                      <a:endParaRPr lang="en-GB" sz="1000" b="0" dirty="0">
                        <a:solidFill>
                          <a:srgbClr val="263339"/>
                        </a:solidFill>
                        <a:effectLst/>
                        <a:latin typeface="+mn-lt"/>
                      </a:endParaRPr>
                    </a:p>
                  </a:txBody>
                  <a:tcPr marL="190500" marR="190500" marT="190500" marB="190500">
                    <a:solidFill>
                      <a:schemeClr val="accent6">
                        <a:lumMod val="60000"/>
                        <a:lumOff val="40000"/>
                      </a:schemeClr>
                    </a:solidFill>
                  </a:tcPr>
                </a:tc>
                <a:extLst>
                  <a:ext uri="{0D108BD9-81ED-4DB2-BD59-A6C34878D82A}">
                    <a16:rowId xmlns:a16="http://schemas.microsoft.com/office/drawing/2014/main" val="4052813971"/>
                  </a:ext>
                </a:extLst>
              </a:tr>
              <a:tr h="770645">
                <a:tc>
                  <a:txBody>
                    <a:bodyPr/>
                    <a:lstStyle/>
                    <a:p>
                      <a:r>
                        <a:rPr lang="en-GB" sz="1000" b="0" i="0" kern="1200" dirty="0">
                          <a:solidFill>
                            <a:schemeClr val="dk1"/>
                          </a:solidFill>
                          <a:effectLst/>
                          <a:latin typeface="+mn-lt"/>
                          <a:ea typeface="+mn-ea"/>
                          <a:cs typeface="+mn-cs"/>
                        </a:rPr>
                        <a:t>Emotional: To be confident to share ideas.</a:t>
                      </a:r>
                    </a:p>
                    <a:p>
                      <a:pPr algn="l" fontAlgn="t"/>
                      <a:endParaRPr lang="en-GB" sz="1000" b="0" dirty="0">
                        <a:solidFill>
                          <a:srgbClr val="263339"/>
                        </a:solidFill>
                        <a:effectLst/>
                        <a:latin typeface="+mn-lt"/>
                      </a:endParaRPr>
                    </a:p>
                  </a:txBody>
                  <a:tcPr marL="190500" marR="190500" marT="190500" marB="190500">
                    <a:solidFill>
                      <a:schemeClr val="accent6">
                        <a:lumMod val="60000"/>
                        <a:lumOff val="40000"/>
                      </a:schemeClr>
                    </a:solidFill>
                  </a:tcPr>
                </a:tc>
                <a:extLst>
                  <a:ext uri="{0D108BD9-81ED-4DB2-BD59-A6C34878D82A}">
                    <a16:rowId xmlns:a16="http://schemas.microsoft.com/office/drawing/2014/main" val="1400758933"/>
                  </a:ext>
                </a:extLst>
              </a:tr>
              <a:tr h="77064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Thinking: To remember and repeat actions.</a:t>
                      </a:r>
                    </a:p>
                    <a:p>
                      <a:pPr algn="l" fontAlgn="t"/>
                      <a:endParaRPr lang="en-GB" sz="1000" b="0" dirty="0">
                        <a:solidFill>
                          <a:srgbClr val="263339"/>
                        </a:solidFill>
                        <a:effectLst/>
                        <a:latin typeface="+mn-lt"/>
                      </a:endParaRPr>
                    </a:p>
                  </a:txBody>
                  <a:tcPr marL="190500" marR="190500" marT="190500" marB="190500">
                    <a:solidFill>
                      <a:schemeClr val="accent6">
                        <a:lumMod val="60000"/>
                        <a:lumOff val="40000"/>
                      </a:schemeClr>
                    </a:solidFill>
                  </a:tcPr>
                </a:tc>
                <a:extLst>
                  <a:ext uri="{0D108BD9-81ED-4DB2-BD59-A6C34878D82A}">
                    <a16:rowId xmlns:a16="http://schemas.microsoft.com/office/drawing/2014/main" val="1389255648"/>
                  </a:ext>
                </a:extLst>
              </a:tr>
              <a:tr h="968109">
                <a:tc>
                  <a:txBody>
                    <a:bodyPr/>
                    <a:lstStyle/>
                    <a:p>
                      <a:pPr algn="l" fontAlgn="t"/>
                      <a:r>
                        <a:rPr lang="en-GB" sz="1000" b="0" dirty="0">
                          <a:solidFill>
                            <a:srgbClr val="263339"/>
                          </a:solidFill>
                          <a:effectLst/>
                          <a:latin typeface="+mn-lt"/>
                        </a:rPr>
                        <a:t>Using counts of 8 to stay in time with music.</a:t>
                      </a:r>
                    </a:p>
                  </a:txBody>
                  <a:tcPr marL="190500" marR="190500" marT="190500" marB="190500">
                    <a:solidFill>
                      <a:schemeClr val="accent6">
                        <a:lumMod val="60000"/>
                        <a:lumOff val="40000"/>
                      </a:schemeClr>
                    </a:solidFill>
                  </a:tcPr>
                </a:tc>
                <a:extLst>
                  <a:ext uri="{0D108BD9-81ED-4DB2-BD59-A6C34878D82A}">
                    <a16:rowId xmlns:a16="http://schemas.microsoft.com/office/drawing/2014/main" val="1269220706"/>
                  </a:ext>
                </a:extLst>
              </a:tr>
              <a:tr h="878289">
                <a:tc>
                  <a:txBody>
                    <a:bodyPr/>
                    <a:lstStyle/>
                    <a:p>
                      <a:r>
                        <a:rPr lang="en-GB" sz="1000" b="0" i="0" kern="1200" dirty="0">
                          <a:solidFill>
                            <a:schemeClr val="dk1"/>
                          </a:solidFill>
                          <a:effectLst/>
                          <a:latin typeface="+mn-lt"/>
                          <a:ea typeface="+mn-ea"/>
                          <a:cs typeface="+mn-cs"/>
                        </a:rPr>
                        <a:t>Social: To share ideas with others and work together to decide on the best approach.</a:t>
                      </a:r>
                    </a:p>
                    <a:p>
                      <a:pPr algn="l" fontAlgn="t"/>
                      <a:endParaRPr lang="en-GB" sz="1000" b="0" dirty="0">
                        <a:solidFill>
                          <a:srgbClr val="263339"/>
                        </a:solidFill>
                        <a:effectLst/>
                        <a:latin typeface="+mn-lt"/>
                      </a:endParaRPr>
                    </a:p>
                  </a:txBody>
                  <a:tcPr marL="190500" marR="190500" marT="190500" marB="190500">
                    <a:solidFill>
                      <a:schemeClr val="accent6">
                        <a:lumMod val="60000"/>
                        <a:lumOff val="40000"/>
                      </a:schemeClr>
                    </a:solidFill>
                  </a:tcPr>
                </a:tc>
                <a:extLst>
                  <a:ext uri="{0D108BD9-81ED-4DB2-BD59-A6C34878D82A}">
                    <a16:rowId xmlns:a16="http://schemas.microsoft.com/office/drawing/2014/main" val="1861262135"/>
                  </a:ext>
                </a:extLst>
              </a:tr>
              <a:tr h="770645">
                <a:tc>
                  <a:txBody>
                    <a:bodyPr/>
                    <a:lstStyle/>
                    <a:p>
                      <a:r>
                        <a:rPr lang="en-GB" sz="1000" b="0" i="0" kern="1200" dirty="0">
                          <a:solidFill>
                            <a:schemeClr val="dk1"/>
                          </a:solidFill>
                          <a:effectLst/>
                          <a:latin typeface="+mn-lt"/>
                          <a:ea typeface="+mn-ea"/>
                          <a:cs typeface="+mn-cs"/>
                        </a:rPr>
                        <a:t>Emotional: To attempt challenges outside of my comfort zone.</a:t>
                      </a:r>
                    </a:p>
                    <a:p>
                      <a:pPr algn="l" fontAlgn="t"/>
                      <a:endParaRPr lang="en-GB" sz="1000" b="0" dirty="0">
                        <a:solidFill>
                          <a:srgbClr val="263339"/>
                        </a:solidFill>
                        <a:effectLst/>
                        <a:latin typeface="+mn-lt"/>
                      </a:endParaRPr>
                    </a:p>
                  </a:txBody>
                  <a:tcPr marL="190500" marR="190500" marT="190500" marB="190500">
                    <a:solidFill>
                      <a:schemeClr val="accent6">
                        <a:lumMod val="60000"/>
                        <a:lumOff val="40000"/>
                      </a:schemeClr>
                    </a:solidFill>
                  </a:tcPr>
                </a:tc>
                <a:extLst>
                  <a:ext uri="{0D108BD9-81ED-4DB2-BD59-A6C34878D82A}">
                    <a16:rowId xmlns:a16="http://schemas.microsoft.com/office/drawing/2014/main" val="1935202468"/>
                  </a:ext>
                </a:extLst>
              </a:tr>
              <a:tr h="77064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Thinking: To feedback on another group’s performance and suggest areas for improvement</a:t>
                      </a:r>
                    </a:p>
                    <a:p>
                      <a:pPr algn="l" fontAlgn="t"/>
                      <a:endParaRPr lang="en-GB" sz="1000" b="0" dirty="0">
                        <a:solidFill>
                          <a:srgbClr val="263339"/>
                        </a:solidFill>
                        <a:effectLst/>
                        <a:latin typeface="+mn-lt"/>
                      </a:endParaRPr>
                    </a:p>
                  </a:txBody>
                  <a:tcPr marL="190500" marR="190500" marT="190500" marB="190500">
                    <a:solidFill>
                      <a:schemeClr val="accent6">
                        <a:lumMod val="60000"/>
                        <a:lumOff val="40000"/>
                      </a:schemeClr>
                    </a:solidFill>
                  </a:tcPr>
                </a:tc>
                <a:extLst>
                  <a:ext uri="{0D108BD9-81ED-4DB2-BD59-A6C34878D82A}">
                    <a16:rowId xmlns:a16="http://schemas.microsoft.com/office/drawing/2014/main" val="893943568"/>
                  </a:ext>
                </a:extLst>
              </a:tr>
            </a:tbl>
          </a:graphicData>
        </a:graphic>
      </p:graphicFrame>
      <p:pic>
        <p:nvPicPr>
          <p:cNvPr id="2" name="Picture 1">
            <a:extLst>
              <a:ext uri="{FF2B5EF4-FFF2-40B4-BE49-F238E27FC236}">
                <a16:creationId xmlns:a16="http://schemas.microsoft.com/office/drawing/2014/main" id="{570A0408-897F-49A0-8C1F-3F0C7E91DD11}"/>
              </a:ext>
            </a:extLst>
          </p:cNvPr>
          <p:cNvPicPr>
            <a:picLocks noChangeAspect="1"/>
          </p:cNvPicPr>
          <p:nvPr/>
        </p:nvPicPr>
        <p:blipFill rotWithShape="1">
          <a:blip r:embed="rId2"/>
          <a:srcRect b="5765"/>
          <a:stretch/>
        </p:blipFill>
        <p:spPr>
          <a:xfrm>
            <a:off x="6511838" y="977157"/>
            <a:ext cx="2135216" cy="1858470"/>
          </a:xfrm>
          <a:prstGeom prst="rect">
            <a:avLst/>
          </a:prstGeom>
        </p:spPr>
      </p:pic>
      <p:pic>
        <p:nvPicPr>
          <p:cNvPr id="3" name="Picture 2">
            <a:extLst>
              <a:ext uri="{FF2B5EF4-FFF2-40B4-BE49-F238E27FC236}">
                <a16:creationId xmlns:a16="http://schemas.microsoft.com/office/drawing/2014/main" id="{107F0B29-3B27-428E-8194-9EF9319FCFA8}"/>
              </a:ext>
            </a:extLst>
          </p:cNvPr>
          <p:cNvPicPr>
            <a:picLocks noChangeAspect="1"/>
          </p:cNvPicPr>
          <p:nvPr/>
        </p:nvPicPr>
        <p:blipFill>
          <a:blip r:embed="rId3"/>
          <a:stretch>
            <a:fillRect/>
          </a:stretch>
        </p:blipFill>
        <p:spPr>
          <a:xfrm>
            <a:off x="4144253" y="1083091"/>
            <a:ext cx="2432872" cy="1620901"/>
          </a:xfrm>
          <a:prstGeom prst="rect">
            <a:avLst/>
          </a:prstGeom>
        </p:spPr>
      </p:pic>
      <p:pic>
        <p:nvPicPr>
          <p:cNvPr id="4" name="Picture 3">
            <a:extLst>
              <a:ext uri="{FF2B5EF4-FFF2-40B4-BE49-F238E27FC236}">
                <a16:creationId xmlns:a16="http://schemas.microsoft.com/office/drawing/2014/main" id="{16FEF184-E904-4D3B-9625-B2309EB5C61B}"/>
              </a:ext>
            </a:extLst>
          </p:cNvPr>
          <p:cNvPicPr>
            <a:picLocks noChangeAspect="1"/>
          </p:cNvPicPr>
          <p:nvPr/>
        </p:nvPicPr>
        <p:blipFill>
          <a:blip r:embed="rId4"/>
          <a:stretch>
            <a:fillRect/>
          </a:stretch>
        </p:blipFill>
        <p:spPr>
          <a:xfrm>
            <a:off x="6511838" y="4753570"/>
            <a:ext cx="2392865" cy="1821666"/>
          </a:xfrm>
          <a:prstGeom prst="rect">
            <a:avLst/>
          </a:prstGeom>
        </p:spPr>
      </p:pic>
    </p:spTree>
    <p:extLst>
      <p:ext uri="{BB962C8B-B14F-4D97-AF65-F5344CB8AC3E}">
        <p14:creationId xmlns:p14="http://schemas.microsoft.com/office/powerpoint/2010/main" val="418794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noGrp="1" noChangeArrowheads="1"/>
          </p:cNvSpPr>
          <p:nvPr>
            <p:ph type="title"/>
          </p:nvPr>
        </p:nvSpPr>
        <p:spPr>
          <a:xfrm>
            <a:off x="206992" y="164245"/>
            <a:ext cx="11778016" cy="492125"/>
          </a:xfrm>
        </p:spPr>
        <p:txBody>
          <a:bodyPr anchorCtr="1">
            <a:noAutofit/>
          </a:bodyPr>
          <a:lstStyle/>
          <a:p>
            <a:pPr algn="ctr"/>
            <a:r>
              <a:rPr lang="en-GB" altLang="en-US" sz="2000" b="1" dirty="0">
                <a:solidFill>
                  <a:schemeClr val="accent5"/>
                </a:solidFill>
                <a:latin typeface="Century Gothic" panose="020B0502020202020204" pitchFamily="34" charset="0"/>
              </a:rPr>
              <a:t>Year 1 RE: Judaism – Are Rosh Hashanah and Yom Kippur important to Jewish children?</a:t>
            </a:r>
          </a:p>
        </p:txBody>
      </p:sp>
      <p:graphicFrame>
        <p:nvGraphicFramePr>
          <p:cNvPr id="3" name="Content Placeholder 3">
            <a:extLst>
              <a:ext uri="{FF2B5EF4-FFF2-40B4-BE49-F238E27FC236}">
                <a16:creationId xmlns:a16="http://schemas.microsoft.com/office/drawing/2014/main" id="{C3637747-C5B9-4583-8E05-02EAFC898A40}"/>
              </a:ext>
            </a:extLst>
          </p:cNvPr>
          <p:cNvGraphicFramePr>
            <a:graphicFrameLocks noGrp="1"/>
          </p:cNvGraphicFramePr>
          <p:nvPr>
            <p:ph idx="1"/>
            <p:extLst>
              <p:ext uri="{D42A27DB-BD31-4B8C-83A1-F6EECF244321}">
                <p14:modId xmlns:p14="http://schemas.microsoft.com/office/powerpoint/2010/main" val="98168846"/>
              </p:ext>
            </p:extLst>
          </p:nvPr>
        </p:nvGraphicFramePr>
        <p:xfrm>
          <a:off x="0" y="724260"/>
          <a:ext cx="11985009" cy="5969494"/>
        </p:xfrm>
        <a:graphic>
          <a:graphicData uri="http://schemas.openxmlformats.org/drawingml/2006/table">
            <a:tbl>
              <a:tblPr firstRow="1" bandRow="1">
                <a:tableStyleId>{FABFCF23-3B69-468F-B69F-88F6DE6A72F2}</a:tableStyleId>
              </a:tblPr>
              <a:tblGrid>
                <a:gridCol w="1910652">
                  <a:extLst>
                    <a:ext uri="{9D8B030D-6E8A-4147-A177-3AD203B41FA5}">
                      <a16:colId xmlns:a16="http://schemas.microsoft.com/office/drawing/2014/main" val="2856023917"/>
                    </a:ext>
                  </a:extLst>
                </a:gridCol>
                <a:gridCol w="3603044">
                  <a:extLst>
                    <a:ext uri="{9D8B030D-6E8A-4147-A177-3AD203B41FA5}">
                      <a16:colId xmlns:a16="http://schemas.microsoft.com/office/drawing/2014/main" val="3951551185"/>
                    </a:ext>
                  </a:extLst>
                </a:gridCol>
                <a:gridCol w="3555683">
                  <a:extLst>
                    <a:ext uri="{9D8B030D-6E8A-4147-A177-3AD203B41FA5}">
                      <a16:colId xmlns:a16="http://schemas.microsoft.com/office/drawing/2014/main" val="3283858985"/>
                    </a:ext>
                  </a:extLst>
                </a:gridCol>
                <a:gridCol w="2915630">
                  <a:extLst>
                    <a:ext uri="{9D8B030D-6E8A-4147-A177-3AD203B41FA5}">
                      <a16:colId xmlns:a16="http://schemas.microsoft.com/office/drawing/2014/main" val="1262213171"/>
                    </a:ext>
                  </a:extLst>
                </a:gridCol>
              </a:tblGrid>
              <a:tr h="720676">
                <a:tc gridSpan="2">
                  <a:txBody>
                    <a:bodyPr/>
                    <a:lstStyle/>
                    <a:p>
                      <a:pPr lvl="0" algn="ctr"/>
                      <a:r>
                        <a:rPr lang="en-GB" sz="2000" b="0" dirty="0"/>
                        <a:t>Subject Specific Vocabulary</a:t>
                      </a:r>
                      <a:endParaRPr lang="en-GB" sz="2000" b="0" dirty="0">
                        <a:latin typeface="Century Gothic" pitchFamily="34"/>
                      </a:endParaRPr>
                    </a:p>
                  </a:txBody>
                  <a:tcPr marT="45716" marB="45716">
                    <a:lnR w="12700" cap="flat" cmpd="sng" algn="ctr">
                      <a:solidFill>
                        <a:schemeClr val="accent5"/>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lvl="0" algn="ctr"/>
                      <a:r>
                        <a:rPr lang="en-GB" sz="1600" dirty="0">
                          <a:solidFill>
                            <a:schemeClr val="bg1"/>
                          </a:solidFill>
                          <a:latin typeface="Century Gothic" pitchFamily="34"/>
                        </a:rPr>
                        <a:t>By the end of this unit, I will be able to answer these questions:</a:t>
                      </a:r>
                    </a:p>
                  </a:txBody>
                  <a:tcPr marT="45716" marB="45716">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solidFill>
                  </a:tcPr>
                </a:tc>
                <a:tc>
                  <a:txBody>
                    <a:bodyPr/>
                    <a:lstStyle/>
                    <a:p>
                      <a:pPr lvl="0" algn="ctr"/>
                      <a:r>
                        <a:rPr lang="en-GB" sz="1600" b="0" dirty="0"/>
                        <a:t>Key Skills</a:t>
                      </a:r>
                      <a:endParaRPr lang="en-GB" sz="1600" b="0" dirty="0">
                        <a:latin typeface="Century Gothic" pitchFamily="34"/>
                      </a:endParaRPr>
                    </a:p>
                  </a:txBody>
                  <a:tcPr marT="45716" marB="45716">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554839317"/>
                  </a:ext>
                </a:extLst>
              </a:tr>
              <a:tr h="784280">
                <a:tc>
                  <a:txBody>
                    <a:bodyPr/>
                    <a:lstStyle/>
                    <a:p>
                      <a:pPr lvl="0"/>
                      <a:r>
                        <a:rPr lang="en-GB" sz="1600" b="1" dirty="0">
                          <a:solidFill>
                            <a:srgbClr val="0070C0"/>
                          </a:solidFill>
                          <a:latin typeface="Century Gothic" pitchFamily="34"/>
                        </a:rPr>
                        <a:t>Jew</a:t>
                      </a: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GB" sz="1600" b="0" dirty="0">
                          <a:solidFill>
                            <a:schemeClr val="tx1"/>
                          </a:solidFill>
                          <a:latin typeface="+mn-lt"/>
                        </a:rPr>
                        <a:t>A person whose religion is Judaism</a:t>
                      </a: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anose="05000000000000000000" pitchFamily="2" charset="2"/>
                        <a:buNone/>
                      </a:pPr>
                      <a:r>
                        <a:rPr lang="en-GB" sz="1600" dirty="0">
                          <a:latin typeface="+mj-lt"/>
                        </a:rPr>
                        <a:t>What does forgiveness mean?</a:t>
                      </a:r>
                    </a:p>
                  </a:txBody>
                  <a:tcPr marT="45716" marB="45716">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solidFill>
                  </a:tcPr>
                </a:tc>
                <a:tc rowSpan="4">
                  <a:txBody>
                    <a:bodyPr/>
                    <a:lstStyle/>
                    <a:p>
                      <a:pPr marL="171450" lvl="0" indent="-171450">
                        <a:buFont typeface="Arial" panose="020B0604020202020204" pitchFamily="34" charset="0"/>
                        <a:buChar char="•"/>
                      </a:pPr>
                      <a:r>
                        <a:rPr lang="en-GB" sz="1800" dirty="0"/>
                        <a:t>We are learning to empathise with Jewish children by understanding what Rosh Hashanah and Yom Kippur mean to them. </a:t>
                      </a:r>
                      <a:endParaRPr lang="en-GB" sz="1800" dirty="0">
                        <a:latin typeface="Century Gothic" pitchFamily="34"/>
                      </a:endParaRPr>
                    </a:p>
                  </a:txBody>
                  <a:tcPr marT="45716" marB="45716">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1"/>
                  </a:ext>
                </a:extLst>
              </a:tr>
              <a:tr h="784280">
                <a:tc>
                  <a:txBody>
                    <a:bodyPr/>
                    <a:lstStyle/>
                    <a:p>
                      <a:pPr lvl="0"/>
                      <a:r>
                        <a:rPr lang="en-GB" sz="1600" b="1" dirty="0">
                          <a:solidFill>
                            <a:srgbClr val="0070C0"/>
                          </a:solidFill>
                          <a:latin typeface="Century Gothic" pitchFamily="34"/>
                        </a:rPr>
                        <a:t>Judaism</a:t>
                      </a: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The religion of Jewish people</a:t>
                      </a: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anose="05000000000000000000" pitchFamily="2" charset="2"/>
                        <a:buNone/>
                      </a:pPr>
                      <a:r>
                        <a:rPr lang="en-GB" sz="1600" dirty="0">
                          <a:latin typeface="+mj-lt"/>
                        </a:rPr>
                        <a:t>What is Rosh </a:t>
                      </a:r>
                      <a:r>
                        <a:rPr lang="en-GB" sz="1600" dirty="0" err="1">
                          <a:latin typeface="+mj-lt"/>
                        </a:rPr>
                        <a:t>Hashannah</a:t>
                      </a:r>
                      <a:r>
                        <a:rPr lang="en-GB" sz="1600" dirty="0">
                          <a:latin typeface="+mj-lt"/>
                        </a:rPr>
                        <a:t>?</a:t>
                      </a:r>
                    </a:p>
                  </a:txBody>
                  <a:tcPr marT="45716" marB="45716">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solidFill>
                  </a:tcPr>
                </a:tc>
                <a:tc vMerge="1">
                  <a:txBody>
                    <a:bodyPr/>
                    <a:lstStyle/>
                    <a:p>
                      <a:endParaRPr lang="en-GB"/>
                    </a:p>
                  </a:txBody>
                  <a:tcPr/>
                </a:tc>
                <a:extLst>
                  <a:ext uri="{0D108BD9-81ED-4DB2-BD59-A6C34878D82A}">
                    <a16:rowId xmlns:a16="http://schemas.microsoft.com/office/drawing/2014/main" val="3641663132"/>
                  </a:ext>
                </a:extLst>
              </a:tr>
              <a:tr h="784280">
                <a:tc>
                  <a:txBody>
                    <a:bodyPr/>
                    <a:lstStyle/>
                    <a:p>
                      <a:pPr lvl="0"/>
                      <a:r>
                        <a:rPr lang="en-GB" sz="1600" b="1" dirty="0">
                          <a:solidFill>
                            <a:srgbClr val="0070C0"/>
                          </a:solidFill>
                          <a:latin typeface="Century Gothic" pitchFamily="34"/>
                        </a:rPr>
                        <a:t>Forgiveness</a:t>
                      </a: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GB" sz="1600" b="0" dirty="0">
                          <a:solidFill>
                            <a:schemeClr val="tx1"/>
                          </a:solidFill>
                          <a:latin typeface="+mn-lt"/>
                        </a:rPr>
                        <a:t>No longer feeling angry at another person, or at yourself.</a:t>
                      </a: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anose="05000000000000000000" pitchFamily="2" charset="2"/>
                        <a:buNone/>
                      </a:pPr>
                      <a:r>
                        <a:rPr lang="en-GB" sz="1600" dirty="0">
                          <a:latin typeface="+mj-lt"/>
                        </a:rPr>
                        <a:t>What is Yom Kippur?</a:t>
                      </a:r>
                    </a:p>
                  </a:txBody>
                  <a:tcPr marT="45716" marB="45716">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solidFill>
                  </a:tcPr>
                </a:tc>
                <a:tc vMerge="1">
                  <a:txBody>
                    <a:bodyPr/>
                    <a:lstStyle/>
                    <a:p>
                      <a:endParaRPr lang="en-GB"/>
                    </a:p>
                  </a:txBody>
                  <a:tcPr/>
                </a:tc>
                <a:extLst>
                  <a:ext uri="{0D108BD9-81ED-4DB2-BD59-A6C34878D82A}">
                    <a16:rowId xmlns:a16="http://schemas.microsoft.com/office/drawing/2014/main" val="4030990123"/>
                  </a:ext>
                </a:extLst>
              </a:tr>
              <a:tr h="826952">
                <a:tc>
                  <a:txBody>
                    <a:bodyPr/>
                    <a:lstStyle/>
                    <a:p>
                      <a:pPr lvl="0"/>
                      <a:r>
                        <a:rPr lang="en-GB" sz="1600" b="1" dirty="0">
                          <a:solidFill>
                            <a:srgbClr val="0070C0"/>
                          </a:solidFill>
                          <a:latin typeface="Century Gothic" pitchFamily="34"/>
                        </a:rPr>
                        <a:t>Rosh </a:t>
                      </a:r>
                      <a:r>
                        <a:rPr lang="en-GB" sz="1600" b="1" dirty="0" err="1">
                          <a:solidFill>
                            <a:srgbClr val="0070C0"/>
                          </a:solidFill>
                          <a:latin typeface="Century Gothic" pitchFamily="34"/>
                        </a:rPr>
                        <a:t>Hashannah</a:t>
                      </a:r>
                      <a:endParaRPr lang="en-GB" sz="1600" b="1" dirty="0">
                        <a:solidFill>
                          <a:srgbClr val="0070C0"/>
                        </a:solidFill>
                        <a:latin typeface="Century Gothic" pitchFamily="34"/>
                      </a:endParaRP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GB" sz="1600" b="0" i="0" kern="1200" dirty="0">
                          <a:solidFill>
                            <a:schemeClr val="dk1"/>
                          </a:solidFill>
                          <a:effectLst/>
                          <a:latin typeface="+mn-lt"/>
                          <a:ea typeface="+mn-ea"/>
                          <a:cs typeface="+mn-cs"/>
                        </a:rPr>
                        <a:t>The start of the religious new year for followers of Judaism</a:t>
                      </a:r>
                      <a:endParaRPr lang="en-GB" sz="1600" b="0" dirty="0">
                        <a:solidFill>
                          <a:schemeClr val="tx1"/>
                        </a:solidFill>
                        <a:latin typeface="+mn-lt"/>
                      </a:endParaRP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latin typeface="+mj-lt"/>
                        </a:rPr>
                        <a:t>Are Rosh Hashanah and Yom Kippur important to Jewish children?</a:t>
                      </a:r>
                    </a:p>
                  </a:txBody>
                  <a:tcPr marT="45716" marB="45716">
                    <a:lnL w="12700" cap="flat" cmpd="sng" algn="ctr">
                      <a:solidFill>
                        <a:schemeClr val="tx1"/>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1"/>
                    </a:solidFill>
                  </a:tcPr>
                </a:tc>
                <a:tc vMerge="1">
                  <a:txBody>
                    <a:bodyPr/>
                    <a:lstStyle/>
                    <a:p>
                      <a:endParaRPr lang="en-GB"/>
                    </a:p>
                  </a:txBody>
                  <a:tcPr/>
                </a:tc>
                <a:extLst>
                  <a:ext uri="{0D108BD9-81ED-4DB2-BD59-A6C34878D82A}">
                    <a16:rowId xmlns:a16="http://schemas.microsoft.com/office/drawing/2014/main" val="2239335589"/>
                  </a:ext>
                </a:extLst>
              </a:tr>
              <a:tr h="784280">
                <a:tc>
                  <a:txBody>
                    <a:bodyPr/>
                    <a:lstStyle/>
                    <a:p>
                      <a:pPr lvl="0"/>
                      <a:r>
                        <a:rPr lang="en-GB" sz="1600" b="1" dirty="0">
                          <a:solidFill>
                            <a:srgbClr val="0070C0"/>
                          </a:solidFill>
                          <a:latin typeface="Century Gothic" pitchFamily="34"/>
                        </a:rPr>
                        <a:t>Yom Kippur</a:t>
                      </a: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GB" sz="1600" b="0" i="0" kern="1200" dirty="0">
                          <a:solidFill>
                            <a:schemeClr val="dk1"/>
                          </a:solidFill>
                          <a:effectLst/>
                          <a:latin typeface="+mn-lt"/>
                          <a:ea typeface="+mn-ea"/>
                          <a:cs typeface="+mn-cs"/>
                        </a:rPr>
                        <a:t>The day when we try to make up for any wrong things we have done.</a:t>
                      </a:r>
                      <a:endParaRPr lang="en-GB" sz="1600" dirty="0">
                        <a:solidFill>
                          <a:schemeClr val="tx1"/>
                        </a:solidFill>
                        <a:latin typeface="+mn-lt"/>
                      </a:endParaRP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endParaRPr lang="en-GB" dirty="0"/>
                    </a:p>
                  </a:txBody>
                  <a:tcPr marT="45716" marB="45716">
                    <a:lnL w="12700" cap="flat" cmpd="sng" algn="ctr">
                      <a:solidFill>
                        <a:schemeClr val="tx1"/>
                      </a:solidFill>
                      <a:prstDash val="solid"/>
                      <a:round/>
                      <a:headEnd type="none" w="med" len="med"/>
                      <a:tailEnd type="none" w="med" len="med"/>
                    </a:lnL>
                    <a:solidFill>
                      <a:schemeClr val="bg1"/>
                    </a:solidFill>
                  </a:tcPr>
                </a:tc>
                <a:tc rowSpan="2" hMerge="1">
                  <a:txBody>
                    <a:bodyPr/>
                    <a:lstStyle/>
                    <a:p>
                      <a:endParaRPr lang="en-GB" dirty="0"/>
                    </a:p>
                  </a:txBody>
                  <a:tcPr marT="45716" marB="45716">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5"/>
                  </a:ext>
                </a:extLst>
              </a:tr>
              <a:tr h="1284746">
                <a:tc>
                  <a:txBody>
                    <a:bodyPr/>
                    <a:lstStyle/>
                    <a:p>
                      <a:pPr lvl="0"/>
                      <a:r>
                        <a:rPr lang="en-GB" sz="1600" b="1" dirty="0">
                          <a:solidFill>
                            <a:srgbClr val="0070C0"/>
                          </a:solidFill>
                          <a:latin typeface="Century Gothic" pitchFamily="34"/>
                        </a:rPr>
                        <a:t>Religion</a:t>
                      </a: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GB" sz="1600" b="0" i="0" kern="1200" dirty="0">
                          <a:solidFill>
                            <a:schemeClr val="dk1"/>
                          </a:solidFill>
                          <a:effectLst/>
                          <a:latin typeface="+mn-lt"/>
                          <a:ea typeface="+mn-ea"/>
                          <a:cs typeface="+mn-cs"/>
                        </a:rPr>
                        <a:t>Religion is belief in a god or gods and the activities that are connected with this belief, such as praying or worshipping in a building such as a church or temple</a:t>
                      </a:r>
                      <a:endParaRPr lang="en-GB" sz="1600" b="0" dirty="0">
                        <a:solidFill>
                          <a:schemeClr val="tx1"/>
                        </a:solidFill>
                        <a:latin typeface="+mn-lt"/>
                      </a:endParaRP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en-GB"/>
                    </a:p>
                  </a:txBody>
                  <a:tcPr/>
                </a:tc>
                <a:tc hMerge="1" vMerge="1">
                  <a:txBody>
                    <a:bodyPr/>
                    <a:lstStyle/>
                    <a:p>
                      <a:pPr lvl="0"/>
                      <a:endParaRPr lang="en-GB" sz="1100" dirty="0">
                        <a:latin typeface="Century Gothic" pitchFamily="34"/>
                      </a:endParaRPr>
                    </a:p>
                  </a:txBody>
                  <a:tcPr marT="45716" marB="45716">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2" name="Picture 1">
            <a:extLst>
              <a:ext uri="{FF2B5EF4-FFF2-40B4-BE49-F238E27FC236}">
                <a16:creationId xmlns:a16="http://schemas.microsoft.com/office/drawing/2014/main" id="{20EA2870-501F-4BB5-B675-F6AEEC8A55DC}"/>
              </a:ext>
            </a:extLst>
          </p:cNvPr>
          <p:cNvPicPr>
            <a:picLocks noChangeAspect="1"/>
          </p:cNvPicPr>
          <p:nvPr/>
        </p:nvPicPr>
        <p:blipFill>
          <a:blip r:embed="rId2"/>
          <a:stretch>
            <a:fillRect/>
          </a:stretch>
        </p:blipFill>
        <p:spPr>
          <a:xfrm>
            <a:off x="9184440" y="3062727"/>
            <a:ext cx="2633886" cy="1376206"/>
          </a:xfrm>
          <a:prstGeom prst="rect">
            <a:avLst/>
          </a:prstGeom>
        </p:spPr>
      </p:pic>
      <p:pic>
        <p:nvPicPr>
          <p:cNvPr id="4" name="Picture 3">
            <a:extLst>
              <a:ext uri="{FF2B5EF4-FFF2-40B4-BE49-F238E27FC236}">
                <a16:creationId xmlns:a16="http://schemas.microsoft.com/office/drawing/2014/main" id="{1D2A5BC7-E880-4B0D-A9CA-B3D7486C2941}"/>
              </a:ext>
            </a:extLst>
          </p:cNvPr>
          <p:cNvPicPr>
            <a:picLocks noChangeAspect="1"/>
          </p:cNvPicPr>
          <p:nvPr/>
        </p:nvPicPr>
        <p:blipFill>
          <a:blip r:embed="rId3"/>
          <a:stretch>
            <a:fillRect/>
          </a:stretch>
        </p:blipFill>
        <p:spPr>
          <a:xfrm>
            <a:off x="6096000" y="4618519"/>
            <a:ext cx="2143125" cy="2143125"/>
          </a:xfrm>
          <a:prstGeom prst="rect">
            <a:avLst/>
          </a:prstGeom>
        </p:spPr>
      </p:pic>
      <p:pic>
        <p:nvPicPr>
          <p:cNvPr id="2050" name="Picture 2" descr="1,000+ Free Judaism &amp; Jewish Images - Pixabay">
            <a:extLst>
              <a:ext uri="{FF2B5EF4-FFF2-40B4-BE49-F238E27FC236}">
                <a16:creationId xmlns:a16="http://schemas.microsoft.com/office/drawing/2014/main" id="{78D4C295-2D90-4F70-91A2-5E2C7258C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440" y="4438933"/>
            <a:ext cx="2419067" cy="241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318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noChangeArrowheads="1"/>
          </p:cNvSpPr>
          <p:nvPr>
            <p:ph type="title"/>
          </p:nvPr>
        </p:nvSpPr>
        <p:spPr>
          <a:xfrm>
            <a:off x="1126435" y="176278"/>
            <a:ext cx="9435548" cy="372924"/>
          </a:xfrm>
        </p:spPr>
        <p:txBody>
          <a:bodyPr anchorCtr="1">
            <a:noAutofit/>
          </a:bodyPr>
          <a:lstStyle/>
          <a:p>
            <a:pPr algn="ctr" eaLnBrk="1" hangingPunct="1"/>
            <a:r>
              <a:rPr lang="en-GB" altLang="en-US" sz="2400" b="1" dirty="0">
                <a:solidFill>
                  <a:srgbClr val="7030A0"/>
                </a:solidFill>
                <a:latin typeface="Century Gothic" panose="020B0502020202020204" pitchFamily="34" charset="0"/>
              </a:rPr>
              <a:t>Art – Carnival of the Animals </a:t>
            </a:r>
            <a:r>
              <a:rPr lang="en-GB" altLang="en-US" sz="2800" b="1" dirty="0">
                <a:solidFill>
                  <a:srgbClr val="7030A0"/>
                </a:solidFill>
                <a:latin typeface="Century Gothic" panose="020B0502020202020204" pitchFamily="34" charset="0"/>
              </a:rPr>
              <a:t>KS1 Knowledge Mat</a:t>
            </a:r>
          </a:p>
        </p:txBody>
      </p:sp>
      <p:graphicFrame>
        <p:nvGraphicFramePr>
          <p:cNvPr id="3" name="Content Placeholder 3">
            <a:extLst>
              <a:ext uri="{FF2B5EF4-FFF2-40B4-BE49-F238E27FC236}">
                <a16:creationId xmlns:a16="http://schemas.microsoft.com/office/drawing/2014/main" id="{19CD4200-EED8-46A5-81B6-5DBD0DD2F7B8}"/>
              </a:ext>
            </a:extLst>
          </p:cNvPr>
          <p:cNvGraphicFramePr>
            <a:graphicFrameLocks noGrp="1"/>
          </p:cNvGraphicFramePr>
          <p:nvPr>
            <p:ph idx="1"/>
            <p:extLst>
              <p:ext uri="{D42A27DB-BD31-4B8C-83A1-F6EECF244321}">
                <p14:modId xmlns:p14="http://schemas.microsoft.com/office/powerpoint/2010/main" val="2803982398"/>
              </p:ext>
            </p:extLst>
          </p:nvPr>
        </p:nvGraphicFramePr>
        <p:xfrm>
          <a:off x="119270" y="689112"/>
          <a:ext cx="11648661" cy="6039420"/>
        </p:xfrm>
        <a:graphic>
          <a:graphicData uri="http://schemas.openxmlformats.org/drawingml/2006/table">
            <a:tbl>
              <a:tblPr firstRow="1" bandRow="1">
                <a:effectLst/>
                <a:tableStyleId>{5C22544A-7EE6-4342-B048-85BDC9FD1C3A}</a:tableStyleId>
              </a:tblPr>
              <a:tblGrid>
                <a:gridCol w="1231159">
                  <a:extLst>
                    <a:ext uri="{9D8B030D-6E8A-4147-A177-3AD203B41FA5}">
                      <a16:colId xmlns:a16="http://schemas.microsoft.com/office/drawing/2014/main" val="4186730976"/>
                    </a:ext>
                  </a:extLst>
                </a:gridCol>
                <a:gridCol w="3512170">
                  <a:extLst>
                    <a:ext uri="{9D8B030D-6E8A-4147-A177-3AD203B41FA5}">
                      <a16:colId xmlns:a16="http://schemas.microsoft.com/office/drawing/2014/main" val="2628771195"/>
                    </a:ext>
                  </a:extLst>
                </a:gridCol>
                <a:gridCol w="3500499">
                  <a:extLst>
                    <a:ext uri="{9D8B030D-6E8A-4147-A177-3AD203B41FA5}">
                      <a16:colId xmlns:a16="http://schemas.microsoft.com/office/drawing/2014/main" val="308867682"/>
                    </a:ext>
                  </a:extLst>
                </a:gridCol>
                <a:gridCol w="3404833">
                  <a:extLst>
                    <a:ext uri="{9D8B030D-6E8A-4147-A177-3AD203B41FA5}">
                      <a16:colId xmlns:a16="http://schemas.microsoft.com/office/drawing/2014/main" val="3368322103"/>
                    </a:ext>
                  </a:extLst>
                </a:gridCol>
              </a:tblGrid>
              <a:tr h="776536">
                <a:tc gridSpan="2">
                  <a:txBody>
                    <a:bodyPr/>
                    <a:lstStyle/>
                    <a:p>
                      <a:pPr lvl="0" algn="ctr"/>
                      <a:r>
                        <a:rPr lang="en-GB" sz="1800" dirty="0">
                          <a:solidFill>
                            <a:schemeClr val="bg1"/>
                          </a:solidFill>
                          <a:latin typeface="Century Gothic" pitchFamily="34"/>
                        </a:rPr>
                        <a:t>Subject Specific Vocabulary</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30A0"/>
                    </a:solidFill>
                  </a:tcPr>
                </a:tc>
                <a:tc hMerge="1">
                  <a:txBody>
                    <a:bodyPr/>
                    <a:lstStyle/>
                    <a:p>
                      <a:endParaRPr lang="en-GB"/>
                    </a:p>
                  </a:txBody>
                  <a:tcPr/>
                </a:tc>
                <a:tc rowSpan="3">
                  <a:txBody>
                    <a:bodyPr/>
                    <a:lstStyle/>
                    <a:p>
                      <a:pPr lvl="0"/>
                      <a:endParaRPr lang="en-GB" sz="1400" dirty="0">
                        <a:solidFill>
                          <a:schemeClr val="tx1"/>
                        </a:solidFill>
                        <a:latin typeface="Century Gothic" pitchFamily="34"/>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GB" sz="1400" dirty="0">
                          <a:solidFill>
                            <a:schemeClr val="bg1"/>
                          </a:solidFill>
                          <a:latin typeface="Century Gothic" pitchFamily="34"/>
                        </a:rPr>
                        <a:t>By the end of this unit, I will be able to answer these questions:</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4195188173"/>
                  </a:ext>
                </a:extLst>
              </a:tr>
              <a:tr h="993626">
                <a:tc>
                  <a:txBody>
                    <a:bodyPr/>
                    <a:lstStyle/>
                    <a:p>
                      <a:r>
                        <a:rPr lang="en-GB" sz="1200" dirty="0">
                          <a:solidFill>
                            <a:srgbClr val="7030A0"/>
                          </a:solidFill>
                          <a:latin typeface="+mn-lt"/>
                        </a:rPr>
                        <a:t>Edward Tingatinga</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mn-lt"/>
                          <a:cs typeface="Calibri" panose="020F0502020204030204" pitchFamily="34" charset="0"/>
                        </a:rPr>
                        <a:t>Edward Tingatinga began the art movement in 1968 but died 4 years later. His style of work is now copied across Eastern Africa.</a:t>
                      </a:r>
                    </a:p>
                    <a:p>
                      <a:pPr lvl="0"/>
                      <a:endParaRPr lang="en-GB" sz="1200" b="0" dirty="0">
                        <a:solidFill>
                          <a:schemeClr val="tx1"/>
                        </a:solidFill>
                        <a:latin typeface="+mn-lt"/>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800" dirty="0">
                        <a:solidFill>
                          <a:schemeClr val="tx1"/>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5">
                  <a:txBody>
                    <a:bodyPr/>
                    <a:lstStyle/>
                    <a:p>
                      <a:pPr marL="285750" indent="-285750" algn="l">
                        <a:buFont typeface="Arial" panose="020B0604020202020204" pitchFamily="34" charset="0"/>
                        <a:buChar char="•"/>
                      </a:pPr>
                      <a:r>
                        <a:rPr lang="en-GB" sz="1400" kern="1200" dirty="0">
                          <a:solidFill>
                            <a:schemeClr val="dk1"/>
                          </a:solidFill>
                          <a:effectLst/>
                          <a:latin typeface="+mn-lt"/>
                          <a:ea typeface="+mn-ea"/>
                          <a:cs typeface="+mn-cs"/>
                        </a:rPr>
                        <a:t>Who was Edward </a:t>
                      </a:r>
                      <a:r>
                        <a:rPr lang="en-GB" sz="1400" kern="1200" dirty="0" err="1">
                          <a:solidFill>
                            <a:schemeClr val="dk1"/>
                          </a:solidFill>
                          <a:effectLst/>
                          <a:latin typeface="+mn-lt"/>
                          <a:ea typeface="+mn-ea"/>
                          <a:cs typeface="+mn-cs"/>
                        </a:rPr>
                        <a:t>Tingtinga</a:t>
                      </a:r>
                      <a:r>
                        <a:rPr lang="en-GB" sz="1400" kern="1200" dirty="0">
                          <a:solidFill>
                            <a:schemeClr val="dk1"/>
                          </a:solidFill>
                          <a:effectLst/>
                          <a:latin typeface="+mn-lt"/>
                          <a:ea typeface="+mn-ea"/>
                          <a:cs typeface="+mn-cs"/>
                        </a:rPr>
                        <a:t> and where was he from?</a:t>
                      </a:r>
                      <a:endParaRPr lang="en-GB" sz="1400" kern="1200" baseline="0" dirty="0">
                        <a:solidFill>
                          <a:schemeClr val="dk1"/>
                        </a:solidFill>
                        <a:effectLst/>
                        <a:latin typeface="+mn-lt"/>
                        <a:ea typeface="+mn-ea"/>
                        <a:cs typeface="+mn-cs"/>
                      </a:endParaRPr>
                    </a:p>
                    <a:p>
                      <a:pPr marL="171450" indent="-171450" algn="l">
                        <a:buFont typeface="Arial" panose="020B0604020202020204" pitchFamily="34" charset="0"/>
                        <a:buChar char="•"/>
                      </a:pPr>
                      <a:r>
                        <a:rPr lang="en-GB" sz="1400" kern="1200" baseline="0" dirty="0">
                          <a:solidFill>
                            <a:schemeClr val="dk1"/>
                          </a:solidFill>
                          <a:effectLst/>
                          <a:latin typeface="+mn-lt"/>
                          <a:ea typeface="+mn-ea"/>
                          <a:cs typeface="+mn-cs"/>
                        </a:rPr>
                        <a:t>How did Edward Tingatinga use</a:t>
                      </a:r>
                      <a:r>
                        <a:rPr lang="en-US" sz="1400" dirty="0">
                          <a:latin typeface="+mn-lt"/>
                        </a:rPr>
                        <a:t> </a:t>
                      </a:r>
                      <a:r>
                        <a:rPr lang="en-US" sz="1400" dirty="0" err="1">
                          <a:latin typeface="+mn-lt"/>
                        </a:rPr>
                        <a:t>colours</a:t>
                      </a:r>
                      <a:r>
                        <a:rPr lang="en-US" sz="1400" dirty="0">
                          <a:latin typeface="+mn-lt"/>
                        </a:rPr>
                        <a:t>, shapes, patterns and African animals to create his art?</a:t>
                      </a:r>
                      <a:endParaRPr lang="en-GB" sz="1400" kern="1200" baseline="0" dirty="0">
                        <a:solidFill>
                          <a:schemeClr val="dk1"/>
                        </a:solidFill>
                        <a:effectLst/>
                        <a:latin typeface="+mn-lt"/>
                        <a:ea typeface="+mn-ea"/>
                        <a:cs typeface="+mn-cs"/>
                      </a:endParaRPr>
                    </a:p>
                    <a:p>
                      <a:pPr marL="285750" indent="-285750" algn="l">
                        <a:buFont typeface="Arial" panose="020B0604020202020204" pitchFamily="34" charset="0"/>
                        <a:buChar char="•"/>
                      </a:pPr>
                      <a:r>
                        <a:rPr lang="en-GB" sz="1400" kern="1200" baseline="0" dirty="0">
                          <a:solidFill>
                            <a:schemeClr val="dk1"/>
                          </a:solidFill>
                          <a:effectLst/>
                          <a:latin typeface="+mn-lt"/>
                          <a:ea typeface="+mn-ea"/>
                          <a:cs typeface="+mn-cs"/>
                        </a:rPr>
                        <a:t>How can you create different paint techniques?</a:t>
                      </a:r>
                    </a:p>
                    <a:p>
                      <a:pPr marL="0" indent="0" algn="l">
                        <a:buFont typeface="Arial" panose="020B0604020202020204" pitchFamily="34" charset="0"/>
                        <a:buNone/>
                      </a:pPr>
                      <a:endParaRPr lang="en-GB" sz="1400" kern="1200" baseline="0" dirty="0">
                        <a:solidFill>
                          <a:schemeClr val="dk1"/>
                        </a:solidFill>
                        <a:effectLst/>
                        <a:latin typeface="+mn-lt"/>
                        <a:ea typeface="+mn-ea"/>
                        <a:cs typeface="+mn-cs"/>
                      </a:endParaRPr>
                    </a:p>
                    <a:p>
                      <a:pPr marL="285750" indent="-285750" algn="l">
                        <a:buFont typeface="Arial" panose="020B0604020202020204" pitchFamily="34" charset="0"/>
                        <a:buChar char="•"/>
                      </a:pPr>
                      <a:r>
                        <a:rPr lang="en-GB" sz="1400" kern="1200" baseline="0" dirty="0">
                          <a:solidFill>
                            <a:schemeClr val="dk1"/>
                          </a:solidFill>
                          <a:effectLst/>
                          <a:latin typeface="+mn-lt"/>
                          <a:ea typeface="+mn-ea"/>
                          <a:cs typeface="+mn-cs"/>
                        </a:rPr>
                        <a:t>What are primary colours and how can they make secondary colours? </a:t>
                      </a:r>
                      <a:endParaRPr lang="en-GB" sz="1400" kern="1200" dirty="0">
                        <a:solidFill>
                          <a:schemeClr val="dk1"/>
                        </a:solidFill>
                        <a:effectLst/>
                        <a:latin typeface="+mn-lt"/>
                        <a:ea typeface="+mn-ea"/>
                        <a:cs typeface="+mn-cs"/>
                      </a:endParaRPr>
                    </a:p>
                  </a:txBody>
                  <a:tcPr marL="68580" marR="68580" marT="34295" marB="3429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418414"/>
                  </a:ext>
                </a:extLst>
              </a:tr>
              <a:tr h="668239">
                <a:tc>
                  <a:txBody>
                    <a:bodyPr/>
                    <a:lstStyle/>
                    <a:p>
                      <a:r>
                        <a:rPr lang="en-GB" sz="1200" b="1" dirty="0">
                          <a:solidFill>
                            <a:srgbClr val="7030A0"/>
                          </a:solidFill>
                          <a:latin typeface="+mn-lt"/>
                        </a:rPr>
                        <a:t>Culture</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mn-lt"/>
                        </a:rPr>
                        <a:t>Many different things make up a society's culture. These things include food, language, clothing, tools, music, arts, customs, beliefs, and religion.</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48615508"/>
                  </a:ext>
                </a:extLst>
              </a:tr>
              <a:tr h="764011">
                <a:tc>
                  <a:txBody>
                    <a:bodyPr/>
                    <a:lstStyle/>
                    <a:p>
                      <a:pPr lvl="0"/>
                      <a:r>
                        <a:rPr lang="en-GB" sz="1200" b="1" dirty="0">
                          <a:solidFill>
                            <a:srgbClr val="7030A0"/>
                          </a:solidFill>
                          <a:latin typeface="+mn-lt"/>
                        </a:rPr>
                        <a:t>Africa</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dirty="0">
                          <a:latin typeface="+mn-lt"/>
                        </a:rPr>
                        <a:t>One of the hottest, driest continents in the world.</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vl="0" algn="ctr"/>
                      <a:r>
                        <a:rPr lang="en-GB" sz="1600" b="1" dirty="0">
                          <a:solidFill>
                            <a:srgbClr val="7030A0"/>
                          </a:solidFill>
                          <a:latin typeface="+mn-lt"/>
                        </a:rPr>
                        <a:t>Key</a:t>
                      </a:r>
                      <a:r>
                        <a:rPr lang="en-GB" sz="1600" b="1" baseline="0" dirty="0">
                          <a:solidFill>
                            <a:srgbClr val="7030A0"/>
                          </a:solidFill>
                          <a:latin typeface="+mn-lt"/>
                        </a:rPr>
                        <a:t> Skills</a:t>
                      </a:r>
                    </a:p>
                    <a:p>
                      <a:pPr lvl="0" algn="l"/>
                      <a:endParaRPr lang="en-GB" sz="1050" b="0" baseline="0" dirty="0">
                        <a:solidFill>
                          <a:srgbClr val="7030A0"/>
                        </a:solidFill>
                        <a:latin typeface="+mn-lt"/>
                      </a:endParaRPr>
                    </a:p>
                    <a:p>
                      <a:pPr lvl="0" algn="l"/>
                      <a:r>
                        <a:rPr lang="en-GB" sz="1050" dirty="0">
                          <a:effectLst/>
                          <a:latin typeface="+mn-lt"/>
                          <a:ea typeface="Calibri" panose="020F0502020204030204" pitchFamily="34" charset="0"/>
                          <a:cs typeface="Times New Roman" panose="02020603050405020304" pitchFamily="18" charset="0"/>
                        </a:rPr>
                        <a:t>To explore the work of artists, craftspeople and designers from different times and cultures for differences and similarities</a:t>
                      </a:r>
                      <a:endParaRPr lang="en-GB" sz="1050" b="0" baseline="0" dirty="0">
                        <a:solidFill>
                          <a:srgbClr val="7030A0"/>
                        </a:solidFill>
                        <a:latin typeface="+mn-lt"/>
                        <a:cs typeface="+mn-cs"/>
                      </a:endParaRP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GB"/>
                    </a:p>
                  </a:txBody>
                  <a:tcPr/>
                </a:tc>
                <a:extLst>
                  <a:ext uri="{0D108BD9-81ED-4DB2-BD59-A6C34878D82A}">
                    <a16:rowId xmlns:a16="http://schemas.microsoft.com/office/drawing/2014/main" val="1788719031"/>
                  </a:ext>
                </a:extLst>
              </a:tr>
              <a:tr h="383816">
                <a:tc>
                  <a:txBody>
                    <a:bodyPr/>
                    <a:lstStyle/>
                    <a:p>
                      <a:r>
                        <a:rPr lang="en-GB" sz="1200" b="1" dirty="0">
                          <a:solidFill>
                            <a:srgbClr val="7030A0"/>
                          </a:solidFill>
                          <a:latin typeface="+mn-lt"/>
                        </a:rPr>
                        <a:t>Patterns</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mn-lt"/>
                        </a:rPr>
                        <a:t>A design that included repeated shapes.</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07000"/>
                        </a:lnSpc>
                        <a:spcBef>
                          <a:spcPts val="500"/>
                        </a:spcBef>
                        <a:spcAft>
                          <a:spcPts val="500"/>
                        </a:spcAft>
                      </a:pPr>
                      <a:r>
                        <a:rPr lang="en-GB" sz="1050" dirty="0">
                          <a:effectLst/>
                          <a:latin typeface="+mn-lt"/>
                          <a:ea typeface="Calibri" panose="020F0502020204030204" pitchFamily="34" charset="0"/>
                          <a:cs typeface="Times New Roman" panose="02020603050405020304" pitchFamily="18" charset="0"/>
                        </a:rPr>
                        <a:t>To start to mix a range of secondary colours, moving towards predicting resulting colours.</a:t>
                      </a:r>
                    </a:p>
                  </a:txBody>
                  <a:tcPr marL="85725" marR="857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GB"/>
                    </a:p>
                  </a:txBody>
                  <a:tcPr/>
                </a:tc>
                <a:extLst>
                  <a:ext uri="{0D108BD9-81ED-4DB2-BD59-A6C34878D82A}">
                    <a16:rowId xmlns:a16="http://schemas.microsoft.com/office/drawing/2014/main" val="1833673628"/>
                  </a:ext>
                </a:extLst>
              </a:tr>
              <a:tr h="442550">
                <a:tc>
                  <a:txBody>
                    <a:bodyPr/>
                    <a:lstStyle/>
                    <a:p>
                      <a:pPr lvl="0"/>
                      <a:r>
                        <a:rPr lang="en-GB" sz="1200" b="1" dirty="0">
                          <a:solidFill>
                            <a:srgbClr val="7030A0"/>
                          </a:solidFill>
                          <a:latin typeface="+mn-lt"/>
                        </a:rPr>
                        <a:t>Paint techniques</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mn-lt"/>
                        </a:rPr>
                        <a:t>Different ways of applying paint to paper or different materials.</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GB" sz="1050" dirty="0">
                          <a:effectLst/>
                          <a:latin typeface="+mn-lt"/>
                          <a:ea typeface="Calibri" panose="020F0502020204030204" pitchFamily="34" charset="0"/>
                          <a:cs typeface="Times New Roman" panose="02020603050405020304" pitchFamily="18" charset="0"/>
                        </a:rPr>
                        <a:t>To use a variety of tools and techniques including different brush sizes and types</a:t>
                      </a:r>
                    </a:p>
                  </a:txBody>
                  <a:tcPr marL="85725" marR="857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pPr lvl="0" algn="ctr"/>
                      <a:endParaRPr lang="en-GB" sz="1200" b="1" dirty="0">
                        <a:solidFill>
                          <a:srgbClr val="C00000"/>
                        </a:solidFill>
                        <a:latin typeface="Century Gothic" pitchFamily="34"/>
                      </a:endParaRPr>
                    </a:p>
                  </a:txBody>
                  <a:tcPr marT="45726" marB="45726">
                    <a:solidFill>
                      <a:srgbClr val="F8CBAD"/>
                    </a:solidFill>
                  </a:tcPr>
                </a:tc>
                <a:extLst>
                  <a:ext uri="{0D108BD9-81ED-4DB2-BD59-A6C34878D82A}">
                    <a16:rowId xmlns:a16="http://schemas.microsoft.com/office/drawing/2014/main" val="528166014"/>
                  </a:ext>
                </a:extLst>
              </a:tr>
              <a:tr h="442550">
                <a:tc>
                  <a:txBody>
                    <a:bodyPr/>
                    <a:lstStyle/>
                    <a:p>
                      <a:pPr lvl="0"/>
                      <a:r>
                        <a:rPr lang="en-GB" sz="1200" b="1" dirty="0">
                          <a:solidFill>
                            <a:srgbClr val="7030A0"/>
                          </a:solidFill>
                          <a:latin typeface="+mn-lt"/>
                        </a:rPr>
                        <a:t>Media</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dirty="0">
                          <a:solidFill>
                            <a:schemeClr val="tx1"/>
                          </a:solidFill>
                          <a:latin typeface="+mn-lt"/>
                        </a:rPr>
                        <a:t>The different tools and materials used by an artist.</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50" dirty="0">
                          <a:effectLst/>
                          <a:latin typeface="+mn-lt"/>
                          <a:ea typeface="Calibri" panose="020F0502020204030204" pitchFamily="34" charset="0"/>
                          <a:cs typeface="Times New Roman" panose="02020603050405020304" pitchFamily="18" charset="0"/>
                        </a:rPr>
                        <a:t>To name the primary and secondary colours.</a:t>
                      </a:r>
                    </a:p>
                    <a:p>
                      <a:pPr algn="l">
                        <a:lnSpc>
                          <a:spcPct val="115000"/>
                        </a:lnSpc>
                        <a:spcAft>
                          <a:spcPts val="0"/>
                        </a:spcAft>
                      </a:pPr>
                      <a:endParaRPr lang="en-GB" sz="1050" dirty="0">
                        <a:effectLst/>
                        <a:latin typeface="+mn-lt"/>
                        <a:ea typeface="Calibri" panose="020F0502020204030204" pitchFamily="34" charset="0"/>
                        <a:cs typeface="Times New Roman" panose="02020603050405020304" pitchFamily="18" charset="0"/>
                      </a:endParaRPr>
                    </a:p>
                  </a:txBody>
                  <a:tcPr marL="85725" marR="857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rowSpan="4">
                  <a:txBody>
                    <a:bodyPr/>
                    <a:lstStyle/>
                    <a:p>
                      <a:pPr marL="0" lvl="0" indent="0" algn="ctr">
                        <a:buFont typeface="Arial" panose="020B0604020202020204" pitchFamily="34" charset="0"/>
                        <a:buNone/>
                      </a:pPr>
                      <a:endParaRPr lang="en-GB" sz="1100" b="1" dirty="0">
                        <a:solidFill>
                          <a:schemeClr val="bg1"/>
                        </a:solidFill>
                        <a:latin typeface="Century Gothic" panose="020B0502020202020204" pitchFamily="34" charset="0"/>
                      </a:endParaRPr>
                    </a:p>
                  </a:txBody>
                  <a:tcPr marL="68580" marR="68580" marT="34295" marB="34295"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809690"/>
                  </a:ext>
                </a:extLst>
              </a:tr>
              <a:tr h="442550">
                <a:tc>
                  <a:txBody>
                    <a:bodyPr/>
                    <a:lstStyle/>
                    <a:p>
                      <a:pPr lvl="0"/>
                      <a:r>
                        <a:rPr lang="en-GB" sz="1200" b="1" dirty="0">
                          <a:solidFill>
                            <a:srgbClr val="7030A0"/>
                          </a:solidFill>
                          <a:latin typeface="+mn-lt"/>
                        </a:rPr>
                        <a:t>Prime colours</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mn-lt"/>
                        </a:rPr>
                        <a:t>Red, yellow and blue – they can be used to make new colours.</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t"/>
                      <a:r>
                        <a:rPr lang="en-GB" sz="1050" b="0" i="0" u="none" strike="noStrike" dirty="0">
                          <a:solidFill>
                            <a:srgbClr val="000000"/>
                          </a:solidFill>
                          <a:effectLst/>
                          <a:latin typeface="+mn-lt"/>
                        </a:rPr>
                        <a:t>To be an Independent Artist he/she can help prepare and clear away his/her work area.</a:t>
                      </a: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pPr marL="171450" lvl="0" indent="-171450">
                        <a:buFont typeface="Arial" panose="020B0604020202020204" pitchFamily="34" charset="0"/>
                        <a:buChar char="•"/>
                      </a:pPr>
                      <a:endParaRPr lang="en-GB" sz="120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645658"/>
                  </a:ext>
                </a:extLst>
              </a:tr>
              <a:tr h="442550">
                <a:tc>
                  <a:txBody>
                    <a:bodyPr/>
                    <a:lstStyle/>
                    <a:p>
                      <a:pPr lvl="0"/>
                      <a:r>
                        <a:rPr lang="en-GB" sz="1200" b="1" dirty="0">
                          <a:solidFill>
                            <a:srgbClr val="7030A0"/>
                          </a:solidFill>
                          <a:latin typeface="+mn-lt"/>
                        </a:rPr>
                        <a:t>Secondary colours</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fontAlgn="auto" hangingPunct="1">
                        <a:lnSpc>
                          <a:spcPct val="100000"/>
                        </a:lnSpc>
                        <a:spcBef>
                          <a:spcPts val="0"/>
                        </a:spcBef>
                        <a:spcAft>
                          <a:spcPts val="0"/>
                        </a:spcAft>
                        <a:buNone/>
                        <a:tabLst/>
                      </a:pPr>
                      <a:r>
                        <a:rPr lang="en-GB" sz="1200" b="0" dirty="0">
                          <a:solidFill>
                            <a:schemeClr val="tx1"/>
                          </a:solidFill>
                          <a:latin typeface="+mn-lt"/>
                        </a:rPr>
                        <a:t>Orange, green and violet - colours made  by mixing the primary colours.</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lnSpc>
                          <a:spcPct val="107000"/>
                        </a:lnSpc>
                        <a:spcBef>
                          <a:spcPts val="500"/>
                        </a:spcBef>
                        <a:spcAft>
                          <a:spcPts val="500"/>
                        </a:spcAft>
                      </a:pPr>
                      <a:r>
                        <a:rPr lang="en-GB" sz="1050" dirty="0">
                          <a:effectLst/>
                          <a:latin typeface="+mn-lt"/>
                          <a:ea typeface="Calibri" panose="020F0502020204030204" pitchFamily="34" charset="0"/>
                          <a:cs typeface="Times New Roman" panose="02020603050405020304" pitchFamily="18" charset="0"/>
                        </a:rPr>
                        <a:t>To begin to control the types of marks made with the range of media.</a:t>
                      </a:r>
                    </a:p>
                  </a:txBody>
                  <a:tcPr marL="85725" marR="857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pPr marL="171450" indent="-171450">
                        <a:buFont typeface="Arial" panose="020B0604020202020204" pitchFamily="34" charset="0"/>
                        <a:buChar char="•"/>
                      </a:pPr>
                      <a:endParaRPr lang="en-GB" sz="1200" dirty="0">
                        <a:solidFill>
                          <a:srgbClr val="C00000"/>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46336988"/>
                  </a:ext>
                </a:extLst>
              </a:tr>
              <a:tr h="494485">
                <a:tc>
                  <a:txBody>
                    <a:bodyPr/>
                    <a:lstStyle/>
                    <a:p>
                      <a:r>
                        <a:rPr lang="en-GB" sz="1200" b="1" dirty="0">
                          <a:solidFill>
                            <a:srgbClr val="7030A0"/>
                          </a:solidFill>
                          <a:latin typeface="+mn-lt"/>
                        </a:rPr>
                        <a:t>Tools</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baseline="0" dirty="0">
                          <a:latin typeface="+mn-lt"/>
                        </a:rPr>
                        <a:t>Pencils, paint brushes, cotton buds – objects that can be used to create a piece of art.</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GB" sz="1050" dirty="0">
                          <a:effectLst/>
                          <a:latin typeface="+mn-lt"/>
                          <a:ea typeface="Calibri" panose="020F0502020204030204" pitchFamily="34" charset="0"/>
                          <a:cs typeface="Times New Roman" panose="02020603050405020304" pitchFamily="18" charset="0"/>
                        </a:rPr>
                        <a:t>To review what they and others have done and say what they think and feel about it.</a:t>
                      </a:r>
                    </a:p>
                  </a:txBody>
                  <a:tcPr marL="85725" marR="857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pPr marL="171450" lvl="0" indent="-171450">
                        <a:buFont typeface="Arial" panose="020B0604020202020204" pitchFamily="34" charset="0"/>
                        <a:buChar char="•"/>
                      </a:pPr>
                      <a:endParaRPr lang="en-GB" sz="1200" b="0" dirty="0">
                        <a:solidFill>
                          <a:srgbClr val="C00000"/>
                        </a:solidFill>
                        <a:latin typeface="Century Gothic" pitchFamily="34"/>
                      </a:endParaRPr>
                    </a:p>
                  </a:txBody>
                  <a:tcPr marT="45727" marB="4572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72392962"/>
                  </a:ext>
                </a:extLst>
              </a:tr>
            </a:tbl>
          </a:graphicData>
        </a:graphic>
      </p:graphicFrame>
      <p:pic>
        <p:nvPicPr>
          <p:cNvPr id="4" name="Picture 3">
            <a:extLst>
              <a:ext uri="{FF2B5EF4-FFF2-40B4-BE49-F238E27FC236}">
                <a16:creationId xmlns:a16="http://schemas.microsoft.com/office/drawing/2014/main" id="{691B23B3-CDED-4E3B-993B-7CCFE14508FA}"/>
              </a:ext>
            </a:extLst>
          </p:cNvPr>
          <p:cNvPicPr>
            <a:picLocks noChangeAspect="1"/>
          </p:cNvPicPr>
          <p:nvPr/>
        </p:nvPicPr>
        <p:blipFill>
          <a:blip r:embed="rId2"/>
          <a:stretch>
            <a:fillRect/>
          </a:stretch>
        </p:blipFill>
        <p:spPr>
          <a:xfrm>
            <a:off x="9170466" y="3790122"/>
            <a:ext cx="2173280" cy="2684532"/>
          </a:xfrm>
          <a:prstGeom prst="rect">
            <a:avLst/>
          </a:prstGeom>
        </p:spPr>
      </p:pic>
      <p:pic>
        <p:nvPicPr>
          <p:cNvPr id="5" name="Picture 4">
            <a:extLst>
              <a:ext uri="{FF2B5EF4-FFF2-40B4-BE49-F238E27FC236}">
                <a16:creationId xmlns:a16="http://schemas.microsoft.com/office/drawing/2014/main" id="{23AF2454-207F-4244-8902-3D56175F9F31}"/>
              </a:ext>
            </a:extLst>
          </p:cNvPr>
          <p:cNvPicPr>
            <a:picLocks noChangeAspect="1"/>
          </p:cNvPicPr>
          <p:nvPr/>
        </p:nvPicPr>
        <p:blipFill rotWithShape="1">
          <a:blip r:embed="rId3"/>
          <a:srcRect b="31312"/>
          <a:stretch/>
        </p:blipFill>
        <p:spPr>
          <a:xfrm>
            <a:off x="4979348" y="954157"/>
            <a:ext cx="3154484" cy="2012434"/>
          </a:xfrm>
          <a:prstGeom prst="rect">
            <a:avLst/>
          </a:prstGeom>
        </p:spPr>
      </p:pic>
    </p:spTree>
    <p:extLst>
      <p:ext uri="{BB962C8B-B14F-4D97-AF65-F5344CB8AC3E}">
        <p14:creationId xmlns:p14="http://schemas.microsoft.com/office/powerpoint/2010/main" val="329560891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noChangeArrowheads="1"/>
          </p:cNvSpPr>
          <p:nvPr>
            <p:ph type="title"/>
          </p:nvPr>
        </p:nvSpPr>
        <p:spPr>
          <a:xfrm>
            <a:off x="2152650" y="144289"/>
            <a:ext cx="7886700" cy="492125"/>
          </a:xfrm>
        </p:spPr>
        <p:txBody>
          <a:bodyPr anchorCtr="1">
            <a:normAutofit fontScale="90000"/>
          </a:bodyPr>
          <a:lstStyle/>
          <a:p>
            <a:r>
              <a:rPr lang="en-GB" altLang="en-US" sz="2000" b="1" dirty="0">
                <a:solidFill>
                  <a:srgbClr val="00B050"/>
                </a:solidFill>
                <a:latin typeface="Century Gothic" panose="020B0502020202020204" pitchFamily="34" charset="0"/>
              </a:rPr>
              <a:t>Year 1 :Programming B – Introduction to animation</a:t>
            </a:r>
            <a:br>
              <a:rPr lang="en-GB" altLang="en-US" sz="2000" b="1" dirty="0">
                <a:solidFill>
                  <a:srgbClr val="00B050"/>
                </a:solidFill>
                <a:latin typeface="Century Gothic" panose="020B0502020202020204" pitchFamily="34" charset="0"/>
              </a:rPr>
            </a:br>
            <a:endParaRPr lang="en-GB" altLang="en-US" sz="2200" b="1" dirty="0">
              <a:solidFill>
                <a:srgbClr val="00B050"/>
              </a:solidFill>
              <a:latin typeface="Century Gothic" panose="020B0502020202020204" pitchFamily="34" charset="0"/>
            </a:endParaRPr>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1746927006"/>
              </p:ext>
            </p:extLst>
          </p:nvPr>
        </p:nvGraphicFramePr>
        <p:xfrm>
          <a:off x="0" y="652190"/>
          <a:ext cx="12192000" cy="6020536"/>
        </p:xfrm>
        <a:graphic>
          <a:graphicData uri="http://schemas.openxmlformats.org/drawingml/2006/table">
            <a:tbl>
              <a:tblPr firstRow="1" bandRow="1">
                <a:effectLst/>
                <a:tableStyleId>{5C22544A-7EE6-4342-B048-85BDC9FD1C3A}</a:tableStyleId>
              </a:tblPr>
              <a:tblGrid>
                <a:gridCol w="1595677">
                  <a:extLst>
                    <a:ext uri="{9D8B030D-6E8A-4147-A177-3AD203B41FA5}">
                      <a16:colId xmlns:a16="http://schemas.microsoft.com/office/drawing/2014/main" val="20000"/>
                    </a:ext>
                  </a:extLst>
                </a:gridCol>
                <a:gridCol w="3115830">
                  <a:extLst>
                    <a:ext uri="{9D8B030D-6E8A-4147-A177-3AD203B41FA5}">
                      <a16:colId xmlns:a16="http://schemas.microsoft.com/office/drawing/2014/main" val="4221574533"/>
                    </a:ext>
                  </a:extLst>
                </a:gridCol>
                <a:gridCol w="3755445">
                  <a:extLst>
                    <a:ext uri="{9D8B030D-6E8A-4147-A177-3AD203B41FA5}">
                      <a16:colId xmlns:a16="http://schemas.microsoft.com/office/drawing/2014/main" val="20002"/>
                    </a:ext>
                  </a:extLst>
                </a:gridCol>
                <a:gridCol w="3725048">
                  <a:extLst>
                    <a:ext uri="{9D8B030D-6E8A-4147-A177-3AD203B41FA5}">
                      <a16:colId xmlns:a16="http://schemas.microsoft.com/office/drawing/2014/main" val="20004"/>
                    </a:ext>
                  </a:extLst>
                </a:gridCol>
              </a:tblGrid>
              <a:tr h="656034">
                <a:tc gridSpan="2">
                  <a:txBody>
                    <a:bodyPr/>
                    <a:lstStyle/>
                    <a:p>
                      <a:pPr lvl="0" algn="ctr"/>
                      <a:r>
                        <a:rPr lang="en-GB" sz="1400" dirty="0">
                          <a:solidFill>
                            <a:srgbClr val="00B050"/>
                          </a:solidFill>
                          <a:latin typeface="Century Gothic" pitchFamily="34"/>
                        </a:rPr>
                        <a:t>Subject Specific Vocabulary</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solidFill>
                            <a:srgbClr val="00B050"/>
                          </a:solidFill>
                          <a:latin typeface="Century Gothic" pitchFamily="34"/>
                        </a:rPr>
                        <a:t>Software and Tools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lvl="0" algn="ctr"/>
                      <a:r>
                        <a:rPr lang="en-GB" sz="1400" dirty="0">
                          <a:solidFill>
                            <a:srgbClr val="00B050"/>
                          </a:solidFill>
                          <a:latin typeface="Century Gothic" pitchFamily="34"/>
                        </a:rPr>
                        <a:t>By the end of this unit, I will be able to answer these questions: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625441">
                <a:tc>
                  <a:txBody>
                    <a:bodyPr/>
                    <a:lstStyle/>
                    <a:p>
                      <a:pPr lvl="0"/>
                      <a:r>
                        <a:rPr lang="en-GB" sz="1300" b="0" dirty="0">
                          <a:solidFill>
                            <a:schemeClr val="tx1"/>
                          </a:solidFill>
                          <a:latin typeface="Century Gothic" panose="020B0502020202020204" pitchFamily="34" charset="0"/>
                        </a:rPr>
                        <a:t>Programming</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lvl="0"/>
                      <a:r>
                        <a:rPr lang="en-GB" sz="1600" b="0" i="0" kern="1200" dirty="0">
                          <a:solidFill>
                            <a:schemeClr val="dk1"/>
                          </a:solidFill>
                          <a:effectLst/>
                          <a:latin typeface="+mj-lt"/>
                          <a:ea typeface="+mn-ea"/>
                          <a:cs typeface="+mn-cs"/>
                        </a:rPr>
                        <a:t>writing a group of instructions for a computer to process/execute</a:t>
                      </a:r>
                      <a:endParaRPr lang="en-GB" sz="1100" b="0" dirty="0">
                        <a:solidFill>
                          <a:schemeClr val="tx1"/>
                        </a:solidFill>
                        <a:latin typeface="+mj-lt"/>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9">
                  <a:txBody>
                    <a:bodyPr/>
                    <a:lstStyle/>
                    <a:p>
                      <a:pPr marL="0" indent="0">
                        <a:buFont typeface="Arial" panose="020B0604020202020204" pitchFamily="34" charset="0"/>
                        <a:buNone/>
                      </a:pPr>
                      <a:r>
                        <a:rPr lang="en-GB" sz="1400" b="0" i="0" u="none" strike="noStrike" kern="1200" baseline="0" dirty="0">
                          <a:solidFill>
                            <a:schemeClr val="dk1"/>
                          </a:solidFill>
                          <a:latin typeface="Century Gothic" panose="020B0502020202020204" pitchFamily="34" charset="0"/>
                          <a:ea typeface="+mn-ea"/>
                          <a:cs typeface="+mn-cs"/>
                        </a:rPr>
                        <a:t>Laptop with mouse </a:t>
                      </a:r>
                    </a:p>
                    <a:p>
                      <a:pPr marL="0" indent="0">
                        <a:buFont typeface="Arial" panose="020B0604020202020204" pitchFamily="34" charset="0"/>
                        <a:buNone/>
                      </a:pPr>
                      <a:r>
                        <a:rPr lang="en-GB" sz="1400" b="0" i="0" u="none" strike="noStrike" kern="1200" baseline="0" dirty="0">
                          <a:solidFill>
                            <a:schemeClr val="dk1"/>
                          </a:solidFill>
                          <a:latin typeface="Century Gothic" panose="020B0502020202020204" pitchFamily="34" charset="0"/>
                          <a:ea typeface="+mn-ea"/>
                          <a:cs typeface="+mn-cs"/>
                        </a:rPr>
                        <a:t>Scratch Jr</a:t>
                      </a: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baseline="0" dirty="0">
                          <a:solidFill>
                            <a:srgbClr val="00B050"/>
                          </a:solidFill>
                          <a:latin typeface="Century Gothic" panose="020B0502020202020204" pitchFamily="34" charset="0"/>
                        </a:rPr>
                        <a:t>E-Safety</a:t>
                      </a:r>
                      <a:endParaRPr lang="en-GB" sz="1600" u="sng" kern="1200" dirty="0">
                        <a:solidFill>
                          <a:schemeClr val="dk1"/>
                        </a:solidFill>
                        <a:effectLst/>
                        <a:latin typeface="+mn-lt"/>
                        <a:ea typeface="+mn-ea"/>
                        <a:cs typeface="+mn-cs"/>
                      </a:endParaRPr>
                    </a:p>
                    <a:p>
                      <a:r>
                        <a:rPr lang="en-GB" sz="1400" u="sng" kern="1200" dirty="0">
                          <a:solidFill>
                            <a:schemeClr val="dk1"/>
                          </a:solidFill>
                          <a:effectLst/>
                          <a:latin typeface="+mn-lt"/>
                          <a:ea typeface="+mn-ea"/>
                          <a:cs typeface="+mn-cs"/>
                        </a:rPr>
                        <a:t>Online Relationships</a:t>
                      </a:r>
                    </a:p>
                    <a:p>
                      <a:r>
                        <a:rPr lang="en-GB" sz="1400" kern="1200" dirty="0">
                          <a:solidFill>
                            <a:schemeClr val="dk1"/>
                          </a:solidFill>
                          <a:effectLst/>
                          <a:latin typeface="+mn-lt"/>
                          <a:ea typeface="+mn-ea"/>
                          <a:cs typeface="+mn-cs"/>
                        </a:rPr>
                        <a:t> I can give examples of when I should ask permission to do something online and explain why this is important.</a:t>
                      </a:r>
                    </a:p>
                    <a:p>
                      <a:r>
                        <a:rPr lang="en-GB" sz="1400" kern="1200" dirty="0">
                          <a:solidFill>
                            <a:schemeClr val="dk1"/>
                          </a:solidFill>
                          <a:effectLst/>
                          <a:latin typeface="+mn-lt"/>
                          <a:ea typeface="+mn-ea"/>
                          <a:cs typeface="+mn-cs"/>
                        </a:rPr>
                        <a:t>I can use the internet with adult support to communicate with people I know</a:t>
                      </a:r>
                    </a:p>
                    <a:p>
                      <a:r>
                        <a:rPr lang="en-GB" sz="1400" kern="1200" dirty="0">
                          <a:solidFill>
                            <a:schemeClr val="dk1"/>
                          </a:solidFill>
                          <a:effectLst/>
                          <a:latin typeface="+mn-lt"/>
                          <a:ea typeface="+mn-ea"/>
                          <a:cs typeface="+mn-cs"/>
                        </a:rPr>
                        <a:t>I can explain why it is important to be considerate and kind to people online and to respect their choices.</a:t>
                      </a:r>
                    </a:p>
                    <a:p>
                      <a:endParaRPr lang="en-GB" sz="1400" kern="1200" dirty="0">
                        <a:solidFill>
                          <a:schemeClr val="dk1"/>
                        </a:solidFill>
                        <a:effectLst/>
                        <a:latin typeface="+mn-lt"/>
                        <a:ea typeface="+mn-ea"/>
                        <a:cs typeface="+mn-cs"/>
                      </a:endParaRPr>
                    </a:p>
                    <a:p>
                      <a:r>
                        <a:rPr lang="en-GB" sz="1400" u="sng" kern="1200" dirty="0">
                          <a:solidFill>
                            <a:schemeClr val="dk1"/>
                          </a:solidFill>
                          <a:effectLst/>
                          <a:latin typeface="+mn-lt"/>
                          <a:ea typeface="+mn-ea"/>
                          <a:cs typeface="+mn-cs"/>
                        </a:rPr>
                        <a:t>Managing Online Information</a:t>
                      </a:r>
                    </a:p>
                    <a:p>
                      <a:r>
                        <a:rPr lang="en-GB" sz="1400" u="none" kern="1200" dirty="0">
                          <a:solidFill>
                            <a:schemeClr val="dk1"/>
                          </a:solidFill>
                          <a:effectLst/>
                          <a:latin typeface="+mn-lt"/>
                          <a:ea typeface="+mn-ea"/>
                          <a:cs typeface="+mn-cs"/>
                        </a:rPr>
                        <a:t>I can give simple examples of how to find information using digital technologies</a:t>
                      </a:r>
                    </a:p>
                    <a:p>
                      <a:r>
                        <a:rPr lang="en-GB" sz="1400" u="none" kern="1200" dirty="0">
                          <a:solidFill>
                            <a:schemeClr val="dk1"/>
                          </a:solidFill>
                          <a:effectLst/>
                          <a:latin typeface="+mn-lt"/>
                          <a:ea typeface="+mn-ea"/>
                          <a:cs typeface="+mn-cs"/>
                        </a:rPr>
                        <a:t>I know / understand that we can encounter a range of things online including things we like and don’t like as well as things which are real or make believe / a joke.</a:t>
                      </a:r>
                    </a:p>
                    <a:p>
                      <a:r>
                        <a:rPr lang="en-GB" sz="1400" u="none" kern="1200" dirty="0">
                          <a:solidFill>
                            <a:schemeClr val="dk1"/>
                          </a:solidFill>
                          <a:effectLst/>
                          <a:latin typeface="+mn-lt"/>
                          <a:ea typeface="+mn-ea"/>
                          <a:cs typeface="+mn-cs"/>
                        </a:rPr>
                        <a:t>I know how to get help from a trusted adult if we see content that makes us feel sad, uncomfortable, worried or frightened.</a:t>
                      </a:r>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How can I move a character on a screen?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178593">
                <a:tc rowSpan="2">
                  <a:txBody>
                    <a:bodyPr/>
                    <a:lstStyle/>
                    <a:p>
                      <a:pPr lvl="0"/>
                      <a:r>
                        <a:rPr lang="en-GB" sz="1300" b="0" dirty="0">
                          <a:solidFill>
                            <a:schemeClr val="tx1"/>
                          </a:solidFill>
                          <a:latin typeface="Century Gothic" panose="020B0502020202020204" pitchFamily="34" charset="0"/>
                        </a:rPr>
                        <a:t>Algorithm</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lvl="0"/>
                      <a:r>
                        <a:rPr lang="en-GB" sz="1600" b="0" i="0" kern="1200" dirty="0">
                          <a:solidFill>
                            <a:schemeClr val="dk1"/>
                          </a:solidFill>
                          <a:effectLst/>
                          <a:latin typeface="+mj-lt"/>
                          <a:ea typeface="+mn-ea"/>
                          <a:cs typeface="+mn-cs"/>
                        </a:rPr>
                        <a:t>a set of step-by-step instructions that describe how to perform a task</a:t>
                      </a:r>
                      <a:endParaRPr lang="en-GB" sz="1100" b="0" dirty="0">
                        <a:solidFill>
                          <a:schemeClr val="tx1"/>
                        </a:solidFill>
                        <a:latin typeface="+mj-lt"/>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pPr>
                        <a:lnSpc>
                          <a:spcPct val="107000"/>
                        </a:lnSpc>
                        <a:spcAft>
                          <a:spcPts val="0"/>
                        </a:spcAft>
                      </a:pP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846620190"/>
                  </a:ext>
                </a:extLst>
              </a:tr>
              <a:tr h="529941">
                <a:tc vMerge="1">
                  <a:txBody>
                    <a:bodyPr/>
                    <a:lstStyle/>
                    <a:p>
                      <a:endParaRPr lang="en-GB"/>
                    </a:p>
                  </a:txBody>
                  <a:tcPr/>
                </a:tc>
                <a:tc vMerge="1">
                  <a:txBody>
                    <a:bodyPr/>
                    <a:lstStyle/>
                    <a:p>
                      <a:endParaRPr lang="en-GB"/>
                    </a:p>
                  </a:txBody>
                  <a:tcPr/>
                </a:tc>
                <a:tc vMerge="1">
                  <a:txBody>
                    <a:bodyPr/>
                    <a:lstStyle/>
                    <a:p>
                      <a:pPr marL="0" indent="0">
                        <a:buFont typeface="Arial" panose="020B0604020202020204" pitchFamily="34" charset="0"/>
                        <a:buNone/>
                      </a:pPr>
                      <a:endParaRPr lang="en-GB" sz="800" b="0" i="0" u="none" strike="noStrike" kern="1200" baseline="0" dirty="0">
                        <a:solidFill>
                          <a:schemeClr val="dk1"/>
                        </a:solidFill>
                        <a:latin typeface="Century Gothic" panose="020B0502020202020204" pitchFamily="34" charset="0"/>
                        <a:ea typeface="+mn-ea"/>
                        <a:cs typeface="+mn-cs"/>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latin typeface="Century Gothic" panose="020B0502020202020204" pitchFamily="34" charset="0"/>
                        </a:rPr>
                        <a:t>Can a series of commands be joined together to move a character?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23454479"/>
                  </a:ext>
                </a:extLst>
              </a:tr>
              <a:tr h="578673">
                <a:tc rowSpan="2">
                  <a:txBody>
                    <a:bodyPr/>
                    <a:lstStyle/>
                    <a:p>
                      <a:pPr lvl="0"/>
                      <a:r>
                        <a:rPr lang="en-GB" sz="1300" b="0" dirty="0">
                          <a:solidFill>
                            <a:schemeClr val="tx1"/>
                          </a:solidFill>
                          <a:latin typeface="Century Gothic" panose="020B0502020202020204" pitchFamily="34" charset="0"/>
                        </a:rPr>
                        <a:t>Sprite</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lvl="0"/>
                      <a:r>
                        <a:rPr lang="en-GB" sz="1600" b="0" i="0" kern="1200" dirty="0">
                          <a:solidFill>
                            <a:schemeClr val="dk1"/>
                          </a:solidFill>
                          <a:effectLst/>
                          <a:latin typeface="+mj-lt"/>
                          <a:ea typeface="+mn-ea"/>
                          <a:cs typeface="+mn-cs"/>
                        </a:rPr>
                        <a:t>images children can create and program in the Scratch interface</a:t>
                      </a:r>
                      <a:endParaRPr lang="en-GB" sz="1100" b="0" dirty="0">
                        <a:solidFill>
                          <a:schemeClr val="tx1"/>
                        </a:solidFill>
                        <a:latin typeface="+mj-lt"/>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63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Can I add and delete characters?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09419298"/>
                  </a:ext>
                </a:extLst>
              </a:tr>
              <a:tr h="223821">
                <a:tc vMerge="1">
                  <a:txBody>
                    <a:bodyPr/>
                    <a:lstStyle/>
                    <a:p>
                      <a:pPr lvl="0"/>
                      <a:endParaRPr lang="en-GB" sz="13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lvl="0"/>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rowSpan="2">
                  <a:txBody>
                    <a:bodyPr/>
                    <a:lstStyle/>
                    <a:p>
                      <a:r>
                        <a:rPr lang="en-GB" sz="1400" dirty="0">
                          <a:latin typeface="Century Gothic" panose="020B0502020202020204" pitchFamily="34" charset="0"/>
                        </a:rPr>
                        <a:t>How can I get help if I see something online that makes me feel uncomfortable?</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35686793"/>
                  </a:ext>
                </a:extLst>
              </a:tr>
              <a:tr h="136219">
                <a:tc rowSpan="2">
                  <a:txBody>
                    <a:bodyPr/>
                    <a:lstStyle/>
                    <a:p>
                      <a:pPr lvl="0"/>
                      <a:r>
                        <a:rPr lang="en-GB" sz="1300" b="0" dirty="0">
                          <a:solidFill>
                            <a:schemeClr val="tx1"/>
                          </a:solidFill>
                          <a:latin typeface="Century Gothic" panose="020B0502020202020204" pitchFamily="34" charset="0"/>
                        </a:rPr>
                        <a:t>Coding</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lvl="0"/>
                      <a:r>
                        <a:rPr lang="en-GB" sz="1600" b="0" dirty="0">
                          <a:solidFill>
                            <a:schemeClr val="tx1"/>
                          </a:solidFill>
                          <a:latin typeface="Calibri Light" panose="020F0302020204030204" pitchFamily="34" charset="0"/>
                          <a:cs typeface="Calibri Light" panose="020F0302020204030204" pitchFamily="34" charset="0"/>
                        </a:rPr>
                        <a:t>the process of writing instructions for a computer to follow</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nSpc>
                          <a:spcPct val="107000"/>
                        </a:lnSpc>
                        <a:spcAft>
                          <a:spcPts val="0"/>
                        </a:spcAft>
                      </a:pP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can a mouse be used?</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95227321"/>
                  </a:ext>
                </a:extLst>
              </a:tr>
              <a:tr h="508119">
                <a:tc vMerge="1">
                  <a:txBody>
                    <a:bodyPr/>
                    <a:lstStyle/>
                    <a:p>
                      <a:pPr lvl="0"/>
                      <a:endParaRPr lang="en-GB" sz="13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lvl="0"/>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rowSpan="2">
                  <a:txBody>
                    <a:bodyPr/>
                    <a:lstStyle/>
                    <a:p>
                      <a:pP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Why is it important to be considerate and kind to people online?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54546672"/>
                  </a:ext>
                </a:extLst>
              </a:tr>
              <a:tr h="139953">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sng" dirty="0">
                          <a:solidFill>
                            <a:schemeClr val="tx1"/>
                          </a:solidFill>
                          <a:latin typeface="Century Gothic" panose="020B0502020202020204" pitchFamily="34" charset="0"/>
                        </a:rPr>
                        <a:t>Unit Overview:</a:t>
                      </a:r>
                      <a:r>
                        <a:rPr lang="en-GB" sz="1400" b="0" u="sng" baseline="0" dirty="0">
                          <a:solidFill>
                            <a:schemeClr val="tx1"/>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u="sng" baseline="0" dirty="0">
                        <a:solidFill>
                          <a:schemeClr val="tx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mn-lt"/>
                          <a:ea typeface="+mn-ea"/>
                          <a:cs typeface="+mn-cs"/>
                        </a:rPr>
                        <a:t>Learners will be introduced to on-screen programming through </a:t>
                      </a:r>
                      <a:r>
                        <a:rPr lang="en-GB" sz="1600" b="0" i="0" kern="1200" dirty="0" err="1">
                          <a:solidFill>
                            <a:schemeClr val="dk1"/>
                          </a:solidFill>
                          <a:effectLst/>
                          <a:latin typeface="+mn-lt"/>
                          <a:ea typeface="+mn-ea"/>
                          <a:cs typeface="+mn-cs"/>
                        </a:rPr>
                        <a:t>ScratchJr</a:t>
                      </a:r>
                      <a:r>
                        <a:rPr lang="en-GB" sz="1600" b="0" i="0" kern="1200" dirty="0">
                          <a:solidFill>
                            <a:schemeClr val="dk1"/>
                          </a:solidFill>
                          <a:effectLst/>
                          <a:latin typeface="+mn-lt"/>
                          <a:ea typeface="+mn-ea"/>
                          <a:cs typeface="+mn-cs"/>
                        </a:rPr>
                        <a:t>. Learners will explore the way a project looks by investigating sprites and backgrounds. They will use programming blocks to use, modify, and create programs. Learners will also be introduced to the early stages of program design through the introduction of algorithms. </a:t>
                      </a:r>
                      <a:endParaRPr lang="en-GB" sz="14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2" hMerge="1">
                  <a:txBody>
                    <a:bodyPr/>
                    <a:lstStyle/>
                    <a:p>
                      <a:pPr lvl="0"/>
                      <a:endParaRPr lang="en-GB" sz="1800" b="0" dirty="0">
                        <a:solidFill>
                          <a:schemeClr val="tx1"/>
                        </a:solidFill>
                        <a:latin typeface="Calibri Light" panose="020F0302020204030204" pitchFamily="34" charset="0"/>
                        <a:cs typeface="Calibri Light" panose="020F030202020403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pPr>
                        <a:lnSpc>
                          <a:spcPct val="107000"/>
                        </a:lnSpc>
                        <a:spcAft>
                          <a:spcPts val="0"/>
                        </a:spcAft>
                      </a:pP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35894937"/>
                  </a:ext>
                </a:extLst>
              </a:tr>
              <a:tr h="2028076">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u="sng" dirty="0">
                          <a:solidFill>
                            <a:schemeClr val="tx1"/>
                          </a:solidFill>
                          <a:latin typeface="Century Gothic" panose="020B0502020202020204" pitchFamily="34" charset="0"/>
                        </a:rPr>
                        <a:t>Unit Overview:</a:t>
                      </a:r>
                      <a:r>
                        <a:rPr lang="en-GB" sz="900" b="0" u="sng" baseline="0" dirty="0">
                          <a:solidFill>
                            <a:schemeClr val="tx1"/>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Learners will be introduced to on-screen programming through </a:t>
                      </a:r>
                      <a:r>
                        <a:rPr lang="en-GB" sz="1400" b="0" i="0" kern="1200" dirty="0" err="1">
                          <a:solidFill>
                            <a:schemeClr val="dk1"/>
                          </a:solidFill>
                          <a:effectLst/>
                          <a:latin typeface="+mn-lt"/>
                          <a:ea typeface="+mn-ea"/>
                          <a:cs typeface="+mn-cs"/>
                        </a:rPr>
                        <a:t>ScratchJr</a:t>
                      </a:r>
                      <a:r>
                        <a:rPr lang="en-GB" sz="1400" b="0" i="0" kern="1200" dirty="0">
                          <a:solidFill>
                            <a:schemeClr val="dk1"/>
                          </a:solidFill>
                          <a:effectLst/>
                          <a:latin typeface="+mn-lt"/>
                          <a:ea typeface="+mn-ea"/>
                          <a:cs typeface="+mn-cs"/>
                        </a:rPr>
                        <a:t>. Learners will explore the way a project looks by investigating sprites and backgrounds. They will use programming blocks to use, modify, and create programs. Learners will also be introduced to the early stages of program design through the introduction of algorithms. </a:t>
                      </a:r>
                      <a:endParaRPr lang="en-GB" sz="13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hMerge="1" vMerge="1">
                  <a:txBody>
                    <a:bodyPr/>
                    <a:lstStyle/>
                    <a:p>
                      <a:pPr lvl="0"/>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nSpc>
                          <a:spcPct val="107000"/>
                        </a:lnSpc>
                        <a:spcAft>
                          <a:spcPts val="0"/>
                        </a:spcAft>
                      </a:pP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994011280"/>
                  </a:ext>
                </a:extLst>
              </a:tr>
            </a:tbl>
          </a:graphicData>
        </a:graphic>
      </p:graphicFrame>
      <p:pic>
        <p:nvPicPr>
          <p:cNvPr id="1026" name="Picture 2" descr="Scratch Jr Programming – Damien Kee">
            <a:extLst>
              <a:ext uri="{FF2B5EF4-FFF2-40B4-BE49-F238E27FC236}">
                <a16:creationId xmlns:a16="http://schemas.microsoft.com/office/drawing/2014/main" id="{AA72D27B-C88B-4B46-93B9-0D03BD393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9172" y="4407082"/>
            <a:ext cx="3204380" cy="226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64375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B116-8D97-4A4C-929E-8C60BA2EA58E}"/>
              </a:ext>
            </a:extLst>
          </p:cNvPr>
          <p:cNvSpPr txBox="1">
            <a:spLocks noChangeArrowheads="1"/>
          </p:cNvSpPr>
          <p:nvPr/>
        </p:nvSpPr>
        <p:spPr>
          <a:xfrm>
            <a:off x="1388889" y="132196"/>
            <a:ext cx="8867775" cy="492125"/>
          </a:xfrm>
          <a:prstGeom prst="rect">
            <a:avLst/>
          </a:prstGeom>
        </p:spPr>
        <p:txBody>
          <a:bodyPr anchorCtr="1">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b="1">
                <a:solidFill>
                  <a:srgbClr val="0070C0"/>
                </a:solidFill>
                <a:latin typeface="Century Gothic" panose="020B0502020202020204" pitchFamily="34" charset="0"/>
              </a:rPr>
              <a:t>Year 1: PSHE Knowledge Mat</a:t>
            </a:r>
            <a:br>
              <a:rPr lang="en-GB" altLang="en-US" sz="3200" b="1">
                <a:solidFill>
                  <a:srgbClr val="0070C0"/>
                </a:solidFill>
                <a:latin typeface="Century Gothic" panose="020B0502020202020204" pitchFamily="34" charset="0"/>
              </a:rPr>
            </a:br>
            <a:r>
              <a:rPr lang="en-GB" altLang="en-US" sz="2700" b="1">
                <a:solidFill>
                  <a:srgbClr val="0070C0"/>
                </a:solidFill>
                <a:latin typeface="Century Gothic" panose="020B0502020202020204" pitchFamily="34" charset="0"/>
              </a:rPr>
              <a:t>Growing and Changing </a:t>
            </a:r>
            <a:endParaRPr lang="en-GB" altLang="en-US" sz="2700" b="1" dirty="0">
              <a:solidFill>
                <a:srgbClr val="0070C0"/>
              </a:solidFill>
              <a:latin typeface="Century Gothic" panose="020B0502020202020204" pitchFamily="34" charset="0"/>
            </a:endParaRPr>
          </a:p>
        </p:txBody>
      </p:sp>
      <p:graphicFrame>
        <p:nvGraphicFramePr>
          <p:cNvPr id="3" name="Content Placeholder 3">
            <a:extLst>
              <a:ext uri="{FF2B5EF4-FFF2-40B4-BE49-F238E27FC236}">
                <a16:creationId xmlns:a16="http://schemas.microsoft.com/office/drawing/2014/main" id="{67BC6ED4-E09F-4455-B907-F4D7507F5A2C}"/>
              </a:ext>
            </a:extLst>
          </p:cNvPr>
          <p:cNvGraphicFramePr>
            <a:graphicFrameLocks/>
          </p:cNvGraphicFramePr>
          <p:nvPr>
            <p:extLst>
              <p:ext uri="{D42A27DB-BD31-4B8C-83A1-F6EECF244321}">
                <p14:modId xmlns:p14="http://schemas.microsoft.com/office/powerpoint/2010/main" val="1923361004"/>
              </p:ext>
            </p:extLst>
          </p:nvPr>
        </p:nvGraphicFramePr>
        <p:xfrm>
          <a:off x="1496038" y="833899"/>
          <a:ext cx="8867776" cy="5779017"/>
        </p:xfrm>
        <a:graphic>
          <a:graphicData uri="http://schemas.openxmlformats.org/drawingml/2006/table">
            <a:tbl>
              <a:tblPr firstRow="1" bandRow="1">
                <a:effectLst/>
                <a:tableStyleId>{5C22544A-7EE6-4342-B048-85BDC9FD1C3A}</a:tableStyleId>
              </a:tblPr>
              <a:tblGrid>
                <a:gridCol w="1130617">
                  <a:extLst>
                    <a:ext uri="{9D8B030D-6E8A-4147-A177-3AD203B41FA5}">
                      <a16:colId xmlns:a16="http://schemas.microsoft.com/office/drawing/2014/main" val="20000"/>
                    </a:ext>
                  </a:extLst>
                </a:gridCol>
                <a:gridCol w="2049242">
                  <a:extLst>
                    <a:ext uri="{9D8B030D-6E8A-4147-A177-3AD203B41FA5}">
                      <a16:colId xmlns:a16="http://schemas.microsoft.com/office/drawing/2014/main" val="20001"/>
                    </a:ext>
                  </a:extLst>
                </a:gridCol>
                <a:gridCol w="3012828">
                  <a:extLst>
                    <a:ext uri="{9D8B030D-6E8A-4147-A177-3AD203B41FA5}">
                      <a16:colId xmlns:a16="http://schemas.microsoft.com/office/drawing/2014/main" val="20002"/>
                    </a:ext>
                  </a:extLst>
                </a:gridCol>
                <a:gridCol w="2675089">
                  <a:extLst>
                    <a:ext uri="{9D8B030D-6E8A-4147-A177-3AD203B41FA5}">
                      <a16:colId xmlns:a16="http://schemas.microsoft.com/office/drawing/2014/main" val="20003"/>
                    </a:ext>
                  </a:extLst>
                </a:gridCol>
              </a:tblGrid>
              <a:tr h="802622">
                <a:tc gridSpan="2">
                  <a:txBody>
                    <a:bodyPr/>
                    <a:lstStyle/>
                    <a:p>
                      <a:pPr lvl="0" algn="ctr"/>
                      <a:r>
                        <a:rPr lang="en-GB" sz="1600" dirty="0">
                          <a:solidFill>
                            <a:schemeClr val="bg1"/>
                          </a:solidFill>
                          <a:latin typeface="Century Gothic" pitchFamily="34"/>
                        </a:rPr>
                        <a:t>Subject Specific Vocabulary</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GB"/>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bg1"/>
                        </a:solidFill>
                        <a:latin typeface="Century Gothic" pitchFamily="34"/>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lvl="0" algn="ctr"/>
                      <a:r>
                        <a:rPr lang="en-GB" sz="1600" dirty="0">
                          <a:solidFill>
                            <a:srgbClr val="0070C0"/>
                          </a:solidFill>
                          <a:latin typeface="Century Gothic" pitchFamily="34"/>
                        </a:rPr>
                        <a:t>By the end of this unit, I will be able to answer these questions:</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713445">
                <a:tc>
                  <a:txBody>
                    <a:bodyPr/>
                    <a:lstStyle/>
                    <a:p>
                      <a:r>
                        <a:rPr lang="en-GB" sz="1600" b="0" dirty="0">
                          <a:solidFill>
                            <a:srgbClr val="002060"/>
                          </a:solidFill>
                          <a:latin typeface="+mn-lt"/>
                        </a:rPr>
                        <a:t>Adult </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lvl="0" indent="0" algn="l">
                        <a:buFont typeface="Wingdings" panose="05000000000000000000" pitchFamily="2" charset="2"/>
                        <a:buNone/>
                      </a:pPr>
                      <a:r>
                        <a:rPr lang="en-GB" sz="1400" b="0" i="0" kern="1200" dirty="0">
                          <a:solidFill>
                            <a:srgbClr val="002060"/>
                          </a:solidFill>
                          <a:effectLst/>
                          <a:latin typeface="+mj-lt"/>
                          <a:ea typeface="+mn-ea"/>
                          <a:cs typeface="+mn-cs"/>
                        </a:rPr>
                        <a:t>a person who is fully grown or developed.</a:t>
                      </a:r>
                      <a:endParaRPr lang="en-GB" sz="1400" dirty="0">
                        <a:solidFill>
                          <a:srgbClr val="002060"/>
                        </a:solidFill>
                        <a:latin typeface="+mj-lt"/>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dirty="0"/>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Getting Help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What is a trusted adult?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Which adults at home can I ask for help?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Which adults at school can I ask for help? </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730539359"/>
                  </a:ext>
                </a:extLst>
              </a:tr>
              <a:tr h="713445">
                <a:tc>
                  <a:txBody>
                    <a:bodyPr/>
                    <a:lstStyle/>
                    <a:p>
                      <a:r>
                        <a:rPr lang="en-GB" sz="1600">
                          <a:solidFill>
                            <a:srgbClr val="002060"/>
                          </a:solidFill>
                          <a:latin typeface="+mn-lt"/>
                        </a:rPr>
                        <a:t>Trusted </a:t>
                      </a:r>
                      <a:endParaRPr lang="en-GB"/>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lvl="0" indent="0" algn="l">
                        <a:buFont typeface="Wingdings" panose="05000000000000000000" pitchFamily="2" charset="2"/>
                        <a:buNone/>
                      </a:pPr>
                      <a:r>
                        <a:rPr lang="en-GB" sz="1400" dirty="0">
                          <a:solidFill>
                            <a:srgbClr val="002060"/>
                          </a:solidFill>
                          <a:latin typeface="+mj-lt"/>
                        </a:rPr>
                        <a:t>Someone who is there and believes in you</a:t>
                      </a:r>
                    </a:p>
                    <a:p>
                      <a:pPr marL="0" lvl="0" indent="0" algn="l">
                        <a:buFont typeface="Wingdings" panose="05000000000000000000" pitchFamily="2" charset="2"/>
                        <a:buNone/>
                      </a:pPr>
                      <a:endParaRPr lang="en-GB" sz="1400" dirty="0">
                        <a:solidFill>
                          <a:srgbClr val="002060"/>
                        </a:solidFill>
                        <a:latin typeface="+mj-lt"/>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dirty="0"/>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vMerge="1">
                  <a:txBody>
                    <a:bodyPr/>
                    <a:lstStyle/>
                    <a:p>
                      <a:endParaRPr lang="en-GB"/>
                    </a:p>
                  </a:txBody>
                  <a:tcPr/>
                </a:tc>
                <a:extLst>
                  <a:ext uri="{0D108BD9-81ED-4DB2-BD59-A6C34878D82A}">
                    <a16:rowId xmlns:a16="http://schemas.microsoft.com/office/drawing/2014/main" val="2791738243"/>
                  </a:ext>
                </a:extLst>
              </a:tr>
              <a:tr h="667672">
                <a:tc>
                  <a:txBody>
                    <a:bodyPr/>
                    <a:lstStyle/>
                    <a:p>
                      <a:r>
                        <a:rPr lang="en-GB" sz="1600" b="0">
                          <a:solidFill>
                            <a:srgbClr val="002060"/>
                          </a:solidFill>
                          <a:latin typeface="+mn-lt"/>
                        </a:rPr>
                        <a:t>Growing </a:t>
                      </a:r>
                      <a:endParaRPr lang="en-GB" sz="1600" dirty="0">
                        <a:solidFill>
                          <a:srgbClr val="002060"/>
                        </a:solidFill>
                        <a:latin typeface="+mn-lt"/>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lvl="0" indent="0" algn="l">
                        <a:buFont typeface="Wingdings" panose="05000000000000000000" pitchFamily="2" charset="2"/>
                        <a:buNone/>
                      </a:pPr>
                      <a:r>
                        <a:rPr lang="en-GB" sz="1400" b="0" i="0" kern="1200" dirty="0">
                          <a:solidFill>
                            <a:srgbClr val="002060"/>
                          </a:solidFill>
                          <a:effectLst/>
                          <a:latin typeface="+mj-lt"/>
                          <a:ea typeface="+mn-ea"/>
                          <a:cs typeface="+mn-cs"/>
                        </a:rPr>
                        <a:t>to become larger by natural development</a:t>
                      </a:r>
                      <a:endParaRPr lang="en-GB" sz="1400" dirty="0">
                        <a:solidFill>
                          <a:srgbClr val="002060"/>
                        </a:solidFill>
                        <a:latin typeface="+mj-lt"/>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6">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bg1"/>
                          </a:solidFill>
                          <a:latin typeface="Century Gothic" pitchFamily="34"/>
                        </a:rPr>
                        <a:t>Key objectives:</a:t>
                      </a:r>
                      <a:endParaRPr lang="en-GB"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I can identify an adult I can talk to at both home and school if I need help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I can tell you some things I can do now that I couldn’t do when I was a toddler.</a:t>
                      </a:r>
                      <a:endParaRPr lang="en-GB" sz="1400" b="0" i="0" u="none" strike="noStrike" kern="1200" dirty="0">
                        <a:solidFill>
                          <a:srgbClr val="0070C0"/>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I can tell you what some of my body parts do.</a:t>
                      </a:r>
                      <a:endParaRPr lang="en-GB" dirty="0"/>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40000"/>
                        <a:lumOff val="6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Becoming Independent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What can I do now, that I couldn’t do as a baby?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What can I do now, that I couldn’t do as a toddler?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What can I do now, that I couldn’t do last year in Reception?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What am I still learning to do? </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582614590"/>
                  </a:ext>
                </a:extLst>
              </a:tr>
              <a:tr h="944910">
                <a:tc>
                  <a:txBody>
                    <a:bodyPr/>
                    <a:lstStyle/>
                    <a:p>
                      <a:r>
                        <a:rPr lang="en-GB" sz="1600">
                          <a:solidFill>
                            <a:srgbClr val="002060"/>
                          </a:solidFill>
                          <a:latin typeface="+mn-lt"/>
                        </a:rPr>
                        <a:t>Heart</a:t>
                      </a:r>
                      <a:endParaRPr lang="en-GB" sz="1600" dirty="0">
                        <a:solidFill>
                          <a:srgbClr val="002060"/>
                        </a:solidFill>
                        <a:latin typeface="+mn-lt"/>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400" b="0" i="0" kern="1200" dirty="0">
                          <a:solidFill>
                            <a:srgbClr val="002060"/>
                          </a:solidFill>
                          <a:effectLst/>
                          <a:latin typeface="+mj-lt"/>
                          <a:ea typeface="+mn-ea"/>
                          <a:cs typeface="+mn-cs"/>
                        </a:rPr>
                        <a:t>the organ that pumps blood through the body of a person or animal.</a:t>
                      </a:r>
                    </a:p>
                    <a:p>
                      <a:pPr algn="l"/>
                      <a:endParaRPr lang="en-GB" sz="1400" dirty="0">
                        <a:solidFill>
                          <a:srgbClr val="002060"/>
                        </a:solidFill>
                        <a:latin typeface="+mj-lt"/>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txBody>
                  <a:tcPr marT="45735" marB="4573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551123503"/>
                  </a:ext>
                </a:extLst>
              </a:tr>
              <a:tr h="242266">
                <a:tc rowSpan="2">
                  <a:txBody>
                    <a:bodyPr/>
                    <a:lstStyle/>
                    <a:p>
                      <a:r>
                        <a:rPr lang="en-GB" sz="1600" dirty="0">
                          <a:solidFill>
                            <a:srgbClr val="002060"/>
                          </a:solidFill>
                          <a:latin typeface="+mn-lt"/>
                        </a:rPr>
                        <a:t>Lungs </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indent="0">
                        <a:buFont typeface="Wingdings" panose="05000000000000000000" pitchFamily="2" charset="2"/>
                        <a:buNone/>
                      </a:pPr>
                      <a:r>
                        <a:rPr lang="en-GB" sz="1400" b="0" i="0" kern="1200" dirty="0">
                          <a:solidFill>
                            <a:srgbClr val="002060"/>
                          </a:solidFill>
                          <a:effectLst/>
                          <a:latin typeface="+mj-lt"/>
                          <a:ea typeface="+mn-ea"/>
                          <a:cs typeface="+mn-cs"/>
                        </a:rPr>
                        <a:t>two organs in the chest that are used in breathing</a:t>
                      </a:r>
                      <a:endParaRPr lang="en-GB" sz="1400" b="0" i="0" u="none" strike="noStrike" kern="1200" dirty="0">
                        <a:solidFill>
                          <a:srgbClr val="002060"/>
                        </a:solidFill>
                        <a:effectLst/>
                        <a:latin typeface="+mj-lt"/>
                        <a:ea typeface="+mn-ea"/>
                        <a:cs typeface="+mn-cs"/>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81522256"/>
                  </a:ext>
                </a:extLst>
              </a:tr>
              <a:tr h="672164">
                <a:tc vMerge="1">
                  <a:txBody>
                    <a:bodyPr/>
                    <a:lstStyle/>
                    <a:p>
                      <a:endParaRPr lang="en-GB" sz="1600" dirty="0">
                        <a:solidFill>
                          <a:srgbClr val="002060"/>
                        </a:solidFill>
                        <a:latin typeface="+mn-lt"/>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marL="0" indent="0">
                        <a:buFont typeface="Wingdings" panose="05000000000000000000" pitchFamily="2" charset="2"/>
                        <a:buNone/>
                      </a:pPr>
                      <a:endParaRPr lang="en-GB" sz="1200" b="0" i="0" u="none" strike="noStrike" kern="1200" dirty="0">
                        <a:solidFill>
                          <a:srgbClr val="0070C0"/>
                        </a:solidFill>
                        <a:effectLst/>
                        <a:latin typeface="Century Gothic" panose="020B0502020202020204" pitchFamily="34" charset="0"/>
                        <a:ea typeface="+mn-ea"/>
                        <a:cs typeface="+mn-cs"/>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Body Parts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Which body parts are on the inside? Which body parts are on the outside?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How do different body parts work</a:t>
                      </a:r>
                      <a:r>
                        <a:rPr lang="en-GB" sz="120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Are </a:t>
                      </a:r>
                      <a:r>
                        <a:rPr lang="en-GB" sz="1200" dirty="0"/>
                        <a:t>girls’ and boys’ bodies the same? Which parts are different? </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4178103729"/>
                  </a:ext>
                </a:extLst>
              </a:tr>
              <a:tr h="506729">
                <a:tc>
                  <a:txBody>
                    <a:bodyPr/>
                    <a:lstStyle/>
                    <a:p>
                      <a:r>
                        <a:rPr lang="en-GB" sz="1600" b="0">
                          <a:solidFill>
                            <a:srgbClr val="002060"/>
                          </a:solidFill>
                          <a:latin typeface="+mn-lt"/>
                        </a:rPr>
                        <a:t>Penis </a:t>
                      </a:r>
                      <a:endParaRPr lang="en-GB"/>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solidFill>
                            <a:srgbClr val="002060"/>
                          </a:solidFill>
                          <a:latin typeface="+mj-lt"/>
                        </a:rPr>
                        <a:t>The male organ </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171450" indent="-171450">
                        <a:buFont typeface="Wingdings" panose="05000000000000000000" pitchFamily="2" charset="2"/>
                        <a:buChar char="q"/>
                      </a:pPr>
                      <a:endParaRPr lang="en-GB" sz="1200" b="0" i="0" u="none" strike="noStrike" kern="1200" dirty="0">
                        <a:solidFill>
                          <a:srgbClr val="0070C0"/>
                        </a:solidFill>
                        <a:effectLst/>
                        <a:latin typeface="Century Gothic" panose="020B0502020202020204" pitchFamily="34" charset="0"/>
                        <a:ea typeface="+mn-ea"/>
                        <a:cs typeface="+mn-cs"/>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394594075"/>
                  </a:ext>
                </a:extLst>
              </a:tr>
              <a:tr h="477291">
                <a:tc>
                  <a:txBody>
                    <a:bodyPr/>
                    <a:lstStyle/>
                    <a:p>
                      <a:r>
                        <a:rPr lang="en-GB" sz="1600" dirty="0">
                          <a:solidFill>
                            <a:srgbClr val="002060"/>
                          </a:solidFill>
                          <a:latin typeface="+mn-lt"/>
                        </a:rPr>
                        <a:t>Vulva </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a:solidFill>
                            <a:srgbClr val="002060"/>
                          </a:solidFill>
                          <a:latin typeface="+mj-lt"/>
                        </a:rPr>
                        <a:t>The female organ </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pPr marL="171450" indent="-171450">
                        <a:buFont typeface="Wingdings" panose="05000000000000000000" pitchFamily="2" charset="2"/>
                        <a:buChar char="q"/>
                      </a:pPr>
                      <a:endParaRPr lang="en-GB" sz="1200" dirty="0">
                        <a:solidFill>
                          <a:srgbClr val="0070C0"/>
                        </a:solidFill>
                        <a:latin typeface="Century Gothic" panose="020B0502020202020204" pitchFamily="34" charset="0"/>
                      </a:endParaRPr>
                    </a:p>
                  </a:txBody>
                  <a:tcPr marT="45735" marB="4573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362178680"/>
                  </a:ext>
                </a:extLst>
              </a:tr>
            </a:tbl>
          </a:graphicData>
        </a:graphic>
      </p:graphicFrame>
      <p:pic>
        <p:nvPicPr>
          <p:cNvPr id="4" name="Picture 3">
            <a:extLst>
              <a:ext uri="{FF2B5EF4-FFF2-40B4-BE49-F238E27FC236}">
                <a16:creationId xmlns:a16="http://schemas.microsoft.com/office/drawing/2014/main" id="{F2278F4B-115A-4C4F-83CC-3D1F983D79C5}"/>
              </a:ext>
            </a:extLst>
          </p:cNvPr>
          <p:cNvPicPr>
            <a:picLocks noChangeAspect="1"/>
          </p:cNvPicPr>
          <p:nvPr/>
        </p:nvPicPr>
        <p:blipFill>
          <a:blip r:embed="rId2"/>
          <a:stretch>
            <a:fillRect/>
          </a:stretch>
        </p:blipFill>
        <p:spPr>
          <a:xfrm>
            <a:off x="5024429" y="838980"/>
            <a:ext cx="2341240" cy="2240458"/>
          </a:xfrm>
          <a:prstGeom prst="rect">
            <a:avLst/>
          </a:prstGeom>
        </p:spPr>
      </p:pic>
    </p:spTree>
    <p:extLst>
      <p:ext uri="{BB962C8B-B14F-4D97-AF65-F5344CB8AC3E}">
        <p14:creationId xmlns:p14="http://schemas.microsoft.com/office/powerpoint/2010/main" val="397106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365A-FAFD-42D3-B298-E889C4B2E82B}"/>
              </a:ext>
            </a:extLst>
          </p:cNvPr>
          <p:cNvSpPr txBox="1">
            <a:spLocks/>
          </p:cNvSpPr>
          <p:nvPr/>
        </p:nvSpPr>
        <p:spPr>
          <a:xfrm>
            <a:off x="2214842" y="343637"/>
            <a:ext cx="8064896" cy="6962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altLang="en-US" sz="2000" b="1" dirty="0">
                <a:solidFill>
                  <a:srgbClr val="FF0066"/>
                </a:solidFill>
                <a:latin typeface="Century Gothic" panose="020B0502020202020204" pitchFamily="34" charset="0"/>
              </a:rPr>
            </a:br>
            <a:br>
              <a:rPr lang="en-GB" altLang="en-US" sz="2000" b="1" dirty="0">
                <a:solidFill>
                  <a:srgbClr val="FF0066"/>
                </a:solidFill>
                <a:latin typeface="Century Gothic" panose="020B0502020202020204" pitchFamily="34" charset="0"/>
              </a:rPr>
            </a:br>
            <a:r>
              <a:rPr lang="en-GB" altLang="en-US" sz="2000" b="1" dirty="0">
                <a:solidFill>
                  <a:srgbClr val="FF0066"/>
                </a:solidFill>
                <a:latin typeface="Century Gothic" panose="020B0502020202020204" pitchFamily="34" charset="0"/>
              </a:rPr>
              <a:t>Music: </a:t>
            </a:r>
            <a:r>
              <a:rPr lang="en-GB" sz="2000" b="1" dirty="0">
                <a:solidFill>
                  <a:srgbClr val="FF0066"/>
                </a:solidFill>
              </a:rPr>
              <a:t>How Does Music Connect Us With The Environment?</a:t>
            </a:r>
            <a:br>
              <a:rPr lang="en-GB" sz="2000" b="1" dirty="0">
                <a:solidFill>
                  <a:srgbClr val="FF0066"/>
                </a:solidFill>
              </a:rPr>
            </a:br>
            <a:r>
              <a:rPr lang="en-GB" sz="2000" b="1" dirty="0">
                <a:solidFill>
                  <a:srgbClr val="FF0066"/>
                </a:solidFill>
              </a:rPr>
              <a:t>Explore Sound and Create a Story</a:t>
            </a:r>
            <a:br>
              <a:rPr lang="en-GB" b="1" dirty="0"/>
            </a:br>
            <a:br>
              <a:rPr lang="en-GB" sz="2000" b="1" dirty="0">
                <a:solidFill>
                  <a:srgbClr val="FF0066"/>
                </a:solidFill>
              </a:rPr>
            </a:br>
            <a:endParaRPr lang="en-GB" sz="2000" b="1" dirty="0">
              <a:solidFill>
                <a:srgbClr val="FF0066"/>
              </a:solidFill>
            </a:endParaRPr>
          </a:p>
        </p:txBody>
      </p:sp>
      <p:graphicFrame>
        <p:nvGraphicFramePr>
          <p:cNvPr id="3" name="Table 2">
            <a:extLst>
              <a:ext uri="{FF2B5EF4-FFF2-40B4-BE49-F238E27FC236}">
                <a16:creationId xmlns:a16="http://schemas.microsoft.com/office/drawing/2014/main" id="{51F9B3B2-7D1C-4749-B7B8-7071DF75D960}"/>
              </a:ext>
            </a:extLst>
          </p:cNvPr>
          <p:cNvGraphicFramePr>
            <a:graphicFrameLocks noGrp="1"/>
          </p:cNvGraphicFramePr>
          <p:nvPr>
            <p:extLst>
              <p:ext uri="{D42A27DB-BD31-4B8C-83A1-F6EECF244321}">
                <p14:modId xmlns:p14="http://schemas.microsoft.com/office/powerpoint/2010/main" val="3772630383"/>
              </p:ext>
            </p:extLst>
          </p:nvPr>
        </p:nvGraphicFramePr>
        <p:xfrm>
          <a:off x="1975980" y="1516570"/>
          <a:ext cx="2808313" cy="4954437"/>
        </p:xfrm>
        <a:graphic>
          <a:graphicData uri="http://schemas.openxmlformats.org/drawingml/2006/table">
            <a:tbl>
              <a:tblPr firstRow="1" bandRow="1">
                <a:tableStyleId>{8A107856-5554-42FB-B03E-39F5DBC370BA}</a:tableStyleId>
              </a:tblPr>
              <a:tblGrid>
                <a:gridCol w="952006">
                  <a:extLst>
                    <a:ext uri="{9D8B030D-6E8A-4147-A177-3AD203B41FA5}">
                      <a16:colId xmlns:a16="http://schemas.microsoft.com/office/drawing/2014/main" val="1599323569"/>
                    </a:ext>
                  </a:extLst>
                </a:gridCol>
                <a:gridCol w="1856307">
                  <a:extLst>
                    <a:ext uri="{9D8B030D-6E8A-4147-A177-3AD203B41FA5}">
                      <a16:colId xmlns:a16="http://schemas.microsoft.com/office/drawing/2014/main" val="3962258476"/>
                    </a:ext>
                  </a:extLst>
                </a:gridCol>
              </a:tblGrid>
              <a:tr h="366804">
                <a:tc gridSpan="2">
                  <a:txBody>
                    <a:bodyPr/>
                    <a:lstStyle/>
                    <a:p>
                      <a:pPr algn="ctr"/>
                      <a:r>
                        <a:rPr lang="en-GB" sz="900" dirty="0">
                          <a:solidFill>
                            <a:srgbClr val="FF0066"/>
                          </a:solidFill>
                          <a:latin typeface="Century Gothic" panose="020B0502020202020204" pitchFamily="34" charset="0"/>
                        </a:rPr>
                        <a:t>Subject specific vocabulary</a:t>
                      </a:r>
                    </a:p>
                  </a:txBody>
                  <a:tcPr marL="51435" marR="51435" marT="25718" marB="25718"/>
                </a:tc>
                <a:tc hMerge="1">
                  <a:txBody>
                    <a:bodyPr/>
                    <a:lstStyle/>
                    <a:p>
                      <a:endParaRPr lang="en-GB" dirty="0"/>
                    </a:p>
                  </a:txBody>
                  <a:tcPr/>
                </a:tc>
                <a:extLst>
                  <a:ext uri="{0D108BD9-81ED-4DB2-BD59-A6C34878D82A}">
                    <a16:rowId xmlns:a16="http://schemas.microsoft.com/office/drawing/2014/main" val="1202931783"/>
                  </a:ext>
                </a:extLst>
              </a:tr>
              <a:tr h="911286">
                <a:tc>
                  <a:txBody>
                    <a:bodyPr/>
                    <a:lstStyle/>
                    <a:p>
                      <a:r>
                        <a:rPr lang="en-GB" sz="1200" dirty="0">
                          <a:solidFill>
                            <a:srgbClr val="FF0066"/>
                          </a:solidFill>
                          <a:latin typeface="Century Gothic" panose="020B0502020202020204" pitchFamily="34" charset="0"/>
                        </a:rPr>
                        <a:t>Tempo</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FF0066"/>
                          </a:solidFill>
                          <a:effectLst/>
                          <a:latin typeface="+mn-lt"/>
                          <a:ea typeface="+mn-ea"/>
                          <a:cs typeface="+mn-cs"/>
                        </a:rPr>
                        <a:t>the speed at which a musical piece is to be played.</a:t>
                      </a:r>
                      <a:endParaRPr lang="en-GB" sz="1200" b="0" dirty="0">
                        <a:solidFill>
                          <a:srgbClr val="FF0066"/>
                        </a:solidFill>
                        <a:latin typeface="Century Gothic" panose="020B0502020202020204" pitchFamily="34" charset="0"/>
                      </a:endParaRPr>
                    </a:p>
                  </a:txBody>
                  <a:tcPr marL="51435" marR="51435" marT="25718" marB="25718"/>
                </a:tc>
                <a:extLst>
                  <a:ext uri="{0D108BD9-81ED-4DB2-BD59-A6C34878D82A}">
                    <a16:rowId xmlns:a16="http://schemas.microsoft.com/office/drawing/2014/main" val="577042982"/>
                  </a:ext>
                </a:extLst>
              </a:tr>
              <a:tr h="633569">
                <a:tc>
                  <a:txBody>
                    <a:bodyPr/>
                    <a:lstStyle/>
                    <a:p>
                      <a:r>
                        <a:rPr lang="en-GB" sz="1200" dirty="0">
                          <a:solidFill>
                            <a:srgbClr val="FF0066"/>
                          </a:solidFill>
                          <a:latin typeface="Century Gothic" panose="020B0502020202020204" pitchFamily="34" charset="0"/>
                        </a:rPr>
                        <a:t>Pitch</a:t>
                      </a:r>
                    </a:p>
                  </a:txBody>
                  <a:tcPr marL="51435" marR="51435" marT="25718" marB="25718"/>
                </a:tc>
                <a:tc>
                  <a:txBody>
                    <a:bodyPr/>
                    <a:lstStyle/>
                    <a:p>
                      <a:r>
                        <a:rPr lang="en-GB" sz="1200" dirty="0">
                          <a:solidFill>
                            <a:srgbClr val="FF0066"/>
                          </a:solidFill>
                          <a:latin typeface="Century Gothic" panose="020B0502020202020204" pitchFamily="34" charset="0"/>
                        </a:rPr>
                        <a:t>How high or low a note sounds </a:t>
                      </a:r>
                    </a:p>
                  </a:txBody>
                  <a:tcPr marL="51435" marR="51435" marT="25718" marB="25718"/>
                </a:tc>
                <a:extLst>
                  <a:ext uri="{0D108BD9-81ED-4DB2-BD59-A6C34878D82A}">
                    <a16:rowId xmlns:a16="http://schemas.microsoft.com/office/drawing/2014/main" val="455867984"/>
                  </a:ext>
                </a:extLst>
              </a:tr>
              <a:tr h="1107829">
                <a:tc>
                  <a:txBody>
                    <a:bodyPr/>
                    <a:lstStyle/>
                    <a:p>
                      <a:r>
                        <a:rPr lang="en-GB" sz="1200" dirty="0">
                          <a:solidFill>
                            <a:srgbClr val="FF0066"/>
                          </a:solidFill>
                          <a:latin typeface="Century Gothic" panose="020B0502020202020204" pitchFamily="34" charset="0"/>
                        </a:rPr>
                        <a:t>Beat </a:t>
                      </a:r>
                    </a:p>
                  </a:txBody>
                  <a:tcPr marL="51435" marR="51435" marT="25718" marB="25718"/>
                </a:tc>
                <a:tc>
                  <a:txBody>
                    <a:bodyPr/>
                    <a:lstStyle/>
                    <a:p>
                      <a:r>
                        <a:rPr lang="en-GB" sz="1200" b="0" i="0" kern="1200" dirty="0">
                          <a:solidFill>
                            <a:srgbClr val="FF0066"/>
                          </a:solidFill>
                          <a:effectLst/>
                          <a:latin typeface="+mn-lt"/>
                          <a:ea typeface="+mn-ea"/>
                          <a:cs typeface="+mn-cs"/>
                        </a:rPr>
                        <a:t>The beat is the steady pulse that you feel in the tune, like a clock's tick</a:t>
                      </a:r>
                      <a:endParaRPr lang="en-GB" sz="1200" dirty="0">
                        <a:solidFill>
                          <a:srgbClr val="FF0066"/>
                        </a:solidFill>
                        <a:latin typeface="Century Gothic" panose="020B0502020202020204" pitchFamily="34" charset="0"/>
                      </a:endParaRPr>
                    </a:p>
                  </a:txBody>
                  <a:tcPr marL="51435" marR="51435" marT="25718" marB="25718"/>
                </a:tc>
                <a:extLst>
                  <a:ext uri="{0D108BD9-81ED-4DB2-BD59-A6C34878D82A}">
                    <a16:rowId xmlns:a16="http://schemas.microsoft.com/office/drawing/2014/main" val="3309869659"/>
                  </a:ext>
                </a:extLst>
              </a:tr>
              <a:tr h="771381">
                <a:tc>
                  <a:txBody>
                    <a:bodyPr/>
                    <a:lstStyle/>
                    <a:p>
                      <a:r>
                        <a:rPr lang="en-GB" sz="1200" dirty="0">
                          <a:solidFill>
                            <a:srgbClr val="FF0066"/>
                          </a:solidFill>
                          <a:latin typeface="Century Gothic" panose="020B0502020202020204" pitchFamily="34" charset="0"/>
                        </a:rPr>
                        <a:t>Instrument </a:t>
                      </a:r>
                    </a:p>
                  </a:txBody>
                  <a:tcPr marL="51435" marR="51435" marT="25718" marB="25718"/>
                </a:tc>
                <a:tc>
                  <a:txBody>
                    <a:bodyPr/>
                    <a:lstStyle/>
                    <a:p>
                      <a:r>
                        <a:rPr lang="en-GB" sz="1200" b="0" i="0" kern="1200" dirty="0">
                          <a:solidFill>
                            <a:srgbClr val="FF0066"/>
                          </a:solidFill>
                          <a:effectLst/>
                          <a:latin typeface="+mn-lt"/>
                          <a:ea typeface="+mn-ea"/>
                          <a:cs typeface="+mn-cs"/>
                        </a:rPr>
                        <a:t>An instrument is usually a tool for making music, </a:t>
                      </a:r>
                      <a:endParaRPr lang="en-GB" sz="1200" dirty="0">
                        <a:solidFill>
                          <a:srgbClr val="FF0066"/>
                        </a:solidFill>
                        <a:latin typeface="Century Gothic" panose="020B0502020202020204" pitchFamily="34" charset="0"/>
                      </a:endParaRPr>
                    </a:p>
                  </a:txBody>
                  <a:tcPr marL="51435" marR="51435" marT="25718" marB="25718"/>
                </a:tc>
                <a:extLst>
                  <a:ext uri="{0D108BD9-81ED-4DB2-BD59-A6C34878D82A}">
                    <a16:rowId xmlns:a16="http://schemas.microsoft.com/office/drawing/2014/main" val="1068883065"/>
                  </a:ext>
                </a:extLst>
              </a:tr>
              <a:tr h="529999">
                <a:tc>
                  <a:txBody>
                    <a:bodyPr/>
                    <a:lstStyle/>
                    <a:p>
                      <a:r>
                        <a:rPr lang="en-GB" sz="1200" dirty="0">
                          <a:solidFill>
                            <a:srgbClr val="FF0066"/>
                          </a:solidFill>
                          <a:latin typeface="Century Gothic" panose="020B0502020202020204" pitchFamily="34" charset="0"/>
                        </a:rPr>
                        <a:t>Duration</a:t>
                      </a:r>
                    </a:p>
                  </a:txBody>
                  <a:tcPr marL="51435" marR="51435" marT="25718" marB="25718"/>
                </a:tc>
                <a:tc>
                  <a:txBody>
                    <a:bodyPr/>
                    <a:lstStyle/>
                    <a:p>
                      <a:r>
                        <a:rPr lang="en-GB" sz="1200" dirty="0">
                          <a:solidFill>
                            <a:srgbClr val="FF0066"/>
                          </a:solidFill>
                          <a:latin typeface="Century Gothic" panose="020B0502020202020204" pitchFamily="34" charset="0"/>
                        </a:rPr>
                        <a:t>How long a sound lasts </a:t>
                      </a:r>
                    </a:p>
                  </a:txBody>
                  <a:tcPr marL="51435" marR="51435" marT="25718" marB="25718"/>
                </a:tc>
                <a:extLst>
                  <a:ext uri="{0D108BD9-81ED-4DB2-BD59-A6C34878D82A}">
                    <a16:rowId xmlns:a16="http://schemas.microsoft.com/office/drawing/2014/main" val="1158583104"/>
                  </a:ext>
                </a:extLst>
              </a:tr>
              <a:tr h="633569">
                <a:tc>
                  <a:txBody>
                    <a:bodyPr/>
                    <a:lstStyle/>
                    <a:p>
                      <a:r>
                        <a:rPr lang="en-GB" sz="1200" dirty="0">
                          <a:solidFill>
                            <a:srgbClr val="FF0066"/>
                          </a:solidFill>
                          <a:latin typeface="Century Gothic" panose="020B0502020202020204" pitchFamily="34" charset="0"/>
                        </a:rPr>
                        <a:t>Posture </a:t>
                      </a:r>
                    </a:p>
                  </a:txBody>
                  <a:tcPr marL="51435" marR="51435" marT="25718" marB="25718"/>
                </a:tc>
                <a:tc>
                  <a:txBody>
                    <a:bodyPr/>
                    <a:lstStyle/>
                    <a:p>
                      <a:r>
                        <a:rPr lang="en-GB" sz="1200" dirty="0">
                          <a:solidFill>
                            <a:srgbClr val="FF0066"/>
                          </a:solidFill>
                          <a:latin typeface="Century Gothic" panose="020B0502020202020204" pitchFamily="34" charset="0"/>
                        </a:rPr>
                        <a:t>How to stand while singing </a:t>
                      </a:r>
                    </a:p>
                  </a:txBody>
                  <a:tcPr marL="51435" marR="51435" marT="25718" marB="25718"/>
                </a:tc>
                <a:extLst>
                  <a:ext uri="{0D108BD9-81ED-4DB2-BD59-A6C34878D82A}">
                    <a16:rowId xmlns:a16="http://schemas.microsoft.com/office/drawing/2014/main" val="1291848277"/>
                  </a:ext>
                </a:extLst>
              </a:tr>
            </a:tbl>
          </a:graphicData>
        </a:graphic>
      </p:graphicFrame>
      <p:graphicFrame>
        <p:nvGraphicFramePr>
          <p:cNvPr id="4" name="Table 3">
            <a:extLst>
              <a:ext uri="{FF2B5EF4-FFF2-40B4-BE49-F238E27FC236}">
                <a16:creationId xmlns:a16="http://schemas.microsoft.com/office/drawing/2014/main" id="{38289086-DED6-4336-9638-34FAFB2050A5}"/>
              </a:ext>
            </a:extLst>
          </p:cNvPr>
          <p:cNvGraphicFramePr>
            <a:graphicFrameLocks noGrp="1"/>
          </p:cNvGraphicFramePr>
          <p:nvPr>
            <p:extLst>
              <p:ext uri="{D42A27DB-BD31-4B8C-83A1-F6EECF244321}">
                <p14:modId xmlns:p14="http://schemas.microsoft.com/office/powerpoint/2010/main" val="2315816771"/>
              </p:ext>
            </p:extLst>
          </p:nvPr>
        </p:nvGraphicFramePr>
        <p:xfrm>
          <a:off x="6584492" y="5237700"/>
          <a:ext cx="3858456" cy="1276352"/>
        </p:xfrm>
        <a:graphic>
          <a:graphicData uri="http://schemas.openxmlformats.org/drawingml/2006/table">
            <a:tbl>
              <a:tblPr firstRow="1" bandRow="1">
                <a:tableStyleId>{21E4AEA4-8DFA-4A89-87EB-49C32662AFE0}</a:tableStyleId>
              </a:tblPr>
              <a:tblGrid>
                <a:gridCol w="3858456">
                  <a:extLst>
                    <a:ext uri="{9D8B030D-6E8A-4147-A177-3AD203B41FA5}">
                      <a16:colId xmlns:a16="http://schemas.microsoft.com/office/drawing/2014/main" val="785938140"/>
                    </a:ext>
                  </a:extLst>
                </a:gridCol>
              </a:tblGrid>
              <a:tr h="371475">
                <a:tc>
                  <a:txBody>
                    <a:bodyPr/>
                    <a:lstStyle/>
                    <a:p>
                      <a:pPr lvl="0" algn="ctr"/>
                      <a:r>
                        <a:rPr lang="en-GB" sz="1100" dirty="0">
                          <a:solidFill>
                            <a:schemeClr val="bg1"/>
                          </a:solidFill>
                          <a:latin typeface="Century Gothic" pitchFamily="34"/>
                        </a:rPr>
                        <a:t>By the end of this unit, I will be able to answer these questions:</a:t>
                      </a:r>
                    </a:p>
                  </a:txBody>
                  <a:tcPr marL="51435" marR="51435" marT="25718" marB="25718">
                    <a:solidFill>
                      <a:srgbClr val="FF0066"/>
                    </a:solidFill>
                  </a:tcPr>
                </a:tc>
                <a:extLst>
                  <a:ext uri="{0D108BD9-81ED-4DB2-BD59-A6C34878D82A}">
                    <a16:rowId xmlns:a16="http://schemas.microsoft.com/office/drawing/2014/main" val="548842755"/>
                  </a:ext>
                </a:extLst>
              </a:tr>
              <a:tr h="691515">
                <a:tc>
                  <a:txBody>
                    <a:bodyPr/>
                    <a:lstStyle/>
                    <a:p>
                      <a:pPr marL="171450" indent="-171450">
                        <a:buFont typeface="Arial" panose="020B0604020202020204" pitchFamily="34" charset="0"/>
                        <a:buChar char="•"/>
                      </a:pPr>
                      <a:r>
                        <a:rPr lang="en-GB" sz="1100" dirty="0">
                          <a:solidFill>
                            <a:schemeClr val="bg1"/>
                          </a:solidFill>
                        </a:rPr>
                        <a:t>How does this music make you feel?</a:t>
                      </a:r>
                    </a:p>
                    <a:p>
                      <a:pPr marL="171450" indent="-171450">
                        <a:buFont typeface="Arial" panose="020B0604020202020204" pitchFamily="34" charset="0"/>
                        <a:buChar char="•"/>
                      </a:pPr>
                      <a:r>
                        <a:rPr lang="en-GB" sz="1100" dirty="0">
                          <a:solidFill>
                            <a:schemeClr val="bg1"/>
                          </a:solidFill>
                        </a:rPr>
                        <a:t>Why do you like/dislike this piece of music?</a:t>
                      </a:r>
                    </a:p>
                    <a:p>
                      <a:pPr marL="171450" indent="-171450">
                        <a:buFont typeface="Arial" panose="020B0604020202020204" pitchFamily="34" charset="0"/>
                        <a:buChar char="•"/>
                      </a:pPr>
                      <a:r>
                        <a:rPr lang="en-GB" sz="1100" dirty="0">
                          <a:solidFill>
                            <a:schemeClr val="bg1"/>
                          </a:solidFill>
                        </a:rPr>
                        <a:t>What instruments can you hear in this piece of music?</a:t>
                      </a:r>
                    </a:p>
                    <a:p>
                      <a:pPr marL="171450" indent="-171450">
                        <a:buFont typeface="Arial" panose="020B0604020202020204" pitchFamily="34" charset="0"/>
                        <a:buChar char="•"/>
                      </a:pPr>
                      <a:r>
                        <a:rPr lang="en-GB" sz="1100" dirty="0">
                          <a:solidFill>
                            <a:schemeClr val="bg1"/>
                          </a:solidFill>
                        </a:rPr>
                        <a:t>Can you keep the beat to this piece of music?</a:t>
                      </a:r>
                    </a:p>
                    <a:p>
                      <a:pPr marL="171450" indent="-171450">
                        <a:buFont typeface="Arial" panose="020B0604020202020204" pitchFamily="34" charset="0"/>
                        <a:buChar char="•"/>
                      </a:pPr>
                      <a:r>
                        <a:rPr lang="en-GB" sz="1100" dirty="0">
                          <a:solidFill>
                            <a:schemeClr val="bg1"/>
                          </a:solidFill>
                        </a:rPr>
                        <a:t>Is the tempo fast or slow? </a:t>
                      </a:r>
                    </a:p>
                  </a:txBody>
                  <a:tcPr marL="51435" marR="51435" marT="25718" marB="25718">
                    <a:solidFill>
                      <a:srgbClr val="FF0066"/>
                    </a:solidFill>
                  </a:tcPr>
                </a:tc>
                <a:extLst>
                  <a:ext uri="{0D108BD9-81ED-4DB2-BD59-A6C34878D82A}">
                    <a16:rowId xmlns:a16="http://schemas.microsoft.com/office/drawing/2014/main" val="3194108412"/>
                  </a:ext>
                </a:extLst>
              </a:tr>
            </a:tbl>
          </a:graphicData>
        </a:graphic>
      </p:graphicFrame>
      <p:graphicFrame>
        <p:nvGraphicFramePr>
          <p:cNvPr id="5" name="Table 4">
            <a:extLst>
              <a:ext uri="{FF2B5EF4-FFF2-40B4-BE49-F238E27FC236}">
                <a16:creationId xmlns:a16="http://schemas.microsoft.com/office/drawing/2014/main" id="{B1262364-CBD0-4187-9E72-3648DE6E9B28}"/>
              </a:ext>
            </a:extLst>
          </p:cNvPr>
          <p:cNvGraphicFramePr>
            <a:graphicFrameLocks noGrp="1"/>
          </p:cNvGraphicFramePr>
          <p:nvPr>
            <p:extLst>
              <p:ext uri="{D42A27DB-BD31-4B8C-83A1-F6EECF244321}">
                <p14:modId xmlns:p14="http://schemas.microsoft.com/office/powerpoint/2010/main" val="1479082063"/>
              </p:ext>
            </p:extLst>
          </p:nvPr>
        </p:nvGraphicFramePr>
        <p:xfrm>
          <a:off x="6656500" y="1495326"/>
          <a:ext cx="3858456" cy="3036183"/>
        </p:xfrm>
        <a:graphic>
          <a:graphicData uri="http://schemas.openxmlformats.org/drawingml/2006/table">
            <a:tbl>
              <a:tblPr firstRow="1" bandRow="1">
                <a:tableStyleId>{21E4AEA4-8DFA-4A89-87EB-49C32662AFE0}</a:tableStyleId>
              </a:tblPr>
              <a:tblGrid>
                <a:gridCol w="3858456">
                  <a:extLst>
                    <a:ext uri="{9D8B030D-6E8A-4147-A177-3AD203B41FA5}">
                      <a16:colId xmlns:a16="http://schemas.microsoft.com/office/drawing/2014/main" val="876411865"/>
                    </a:ext>
                  </a:extLst>
                </a:gridCol>
              </a:tblGrid>
              <a:tr h="424427">
                <a:tc>
                  <a:txBody>
                    <a:bodyPr/>
                    <a:lstStyle/>
                    <a:p>
                      <a:pPr algn="ctr"/>
                      <a:r>
                        <a:rPr lang="en-GB" sz="1100" dirty="0">
                          <a:solidFill>
                            <a:srgbClr val="FF0066"/>
                          </a:solidFill>
                        </a:rPr>
                        <a:t>Key Objectives</a:t>
                      </a:r>
                    </a:p>
                  </a:txBody>
                  <a:tcPr marL="51435" marR="51435" marT="25718" marB="25718">
                    <a:solidFill>
                      <a:srgbClr val="FF9999"/>
                    </a:solidFill>
                  </a:tcPr>
                </a:tc>
                <a:extLst>
                  <a:ext uri="{0D108BD9-81ED-4DB2-BD59-A6C34878D82A}">
                    <a16:rowId xmlns:a16="http://schemas.microsoft.com/office/drawing/2014/main" val="4261023385"/>
                  </a:ext>
                </a:extLst>
              </a:tr>
              <a:tr h="1524932">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FF0066"/>
                          </a:solidFill>
                        </a:rPr>
                        <a:t>● Demonstrate an awareness of pulse/beat when listening, moving to and performing music.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FF0066"/>
                          </a:solidFill>
                        </a:rPr>
                        <a:t> ● Demonstrate an understanding and use of basic differences in pitch (high and low) and note duration (long and short).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FF0066"/>
                          </a:solidFill>
                        </a:rPr>
                        <a:t>● Demonstrate a basic understanding of the importance of posture and technique when performing.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FF0066"/>
                          </a:solidFill>
                        </a:rPr>
                        <a:t>● Demonstrate an understanding of the basic concepts of improvisation and composition.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FF0066"/>
                          </a:solidFill>
                        </a:rPr>
                        <a:t>● Introduce the performance (any connection to the Social Theme is an added bonus). </a:t>
                      </a:r>
                    </a:p>
                  </a:txBody>
                  <a:tcPr marL="51435" marR="51435" marT="25718" marB="25718"/>
                </a:tc>
                <a:extLst>
                  <a:ext uri="{0D108BD9-81ED-4DB2-BD59-A6C34878D82A}">
                    <a16:rowId xmlns:a16="http://schemas.microsoft.com/office/drawing/2014/main" val="497410831"/>
                  </a:ext>
                </a:extLst>
              </a:tr>
            </a:tbl>
          </a:graphicData>
        </a:graphic>
      </p:graphicFrame>
      <p:pic>
        <p:nvPicPr>
          <p:cNvPr id="6" name="Picture 5">
            <a:extLst>
              <a:ext uri="{FF2B5EF4-FFF2-40B4-BE49-F238E27FC236}">
                <a16:creationId xmlns:a16="http://schemas.microsoft.com/office/drawing/2014/main" id="{D9F7897F-B341-4796-983B-4C8390A57086}"/>
              </a:ext>
            </a:extLst>
          </p:cNvPr>
          <p:cNvPicPr>
            <a:picLocks noChangeAspect="1"/>
          </p:cNvPicPr>
          <p:nvPr/>
        </p:nvPicPr>
        <p:blipFill>
          <a:blip r:embed="rId2"/>
          <a:stretch>
            <a:fillRect/>
          </a:stretch>
        </p:blipFill>
        <p:spPr>
          <a:xfrm>
            <a:off x="4894400" y="1495326"/>
            <a:ext cx="1739852" cy="1276353"/>
          </a:xfrm>
          <a:prstGeom prst="rect">
            <a:avLst/>
          </a:prstGeom>
        </p:spPr>
      </p:pic>
      <p:pic>
        <p:nvPicPr>
          <p:cNvPr id="7" name="Picture 6">
            <a:extLst>
              <a:ext uri="{FF2B5EF4-FFF2-40B4-BE49-F238E27FC236}">
                <a16:creationId xmlns:a16="http://schemas.microsoft.com/office/drawing/2014/main" id="{E315B862-A2B5-4D16-922E-0A0F03628858}"/>
              </a:ext>
            </a:extLst>
          </p:cNvPr>
          <p:cNvPicPr>
            <a:picLocks noChangeAspect="1"/>
          </p:cNvPicPr>
          <p:nvPr/>
        </p:nvPicPr>
        <p:blipFill>
          <a:blip r:embed="rId3"/>
          <a:stretch>
            <a:fillRect/>
          </a:stretch>
        </p:blipFill>
        <p:spPr>
          <a:xfrm>
            <a:off x="4951450" y="3496421"/>
            <a:ext cx="1438144" cy="1276353"/>
          </a:xfrm>
          <a:prstGeom prst="rect">
            <a:avLst/>
          </a:prstGeom>
        </p:spPr>
      </p:pic>
    </p:spTree>
    <p:extLst>
      <p:ext uri="{BB962C8B-B14F-4D97-AF65-F5344CB8AC3E}">
        <p14:creationId xmlns:p14="http://schemas.microsoft.com/office/powerpoint/2010/main" val="306822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CABF2-CFED-4A8F-ADA7-12B45C367937}"/>
              </a:ext>
            </a:extLst>
          </p:cNvPr>
          <p:cNvSpPr txBox="1">
            <a:spLocks noChangeArrowheads="1"/>
          </p:cNvSpPr>
          <p:nvPr/>
        </p:nvSpPr>
        <p:spPr>
          <a:xfrm>
            <a:off x="1908881" y="219437"/>
            <a:ext cx="7886700" cy="492125"/>
          </a:xfrm>
          <a:prstGeom prst="rect">
            <a:avLst/>
          </a:prstGeom>
        </p:spPr>
        <p:txBody>
          <a:bodyPr vert="horz" lIns="91440" tIns="45720" rIns="91440" bIns="45720" rtlCol="0" anchor="ctr" anchorCtr="1">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b="1">
                <a:solidFill>
                  <a:srgbClr val="00B0F0"/>
                </a:solidFill>
                <a:latin typeface="Century Gothic" panose="020B0502020202020204" pitchFamily="34" charset="0"/>
              </a:rPr>
              <a:t>Year 1: PE - Athletics</a:t>
            </a:r>
            <a:endParaRPr lang="en-GB" altLang="en-US" sz="3200" b="1" dirty="0">
              <a:solidFill>
                <a:srgbClr val="00B0F0"/>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53957A06-5AB1-4CB5-9052-DEE8A25A0E95}"/>
              </a:ext>
            </a:extLst>
          </p:cNvPr>
          <p:cNvGraphicFramePr>
            <a:graphicFrameLocks noGrp="1"/>
          </p:cNvGraphicFramePr>
          <p:nvPr>
            <p:extLst>
              <p:ext uri="{D42A27DB-BD31-4B8C-83A1-F6EECF244321}">
                <p14:modId xmlns:p14="http://schemas.microsoft.com/office/powerpoint/2010/main" val="2565441881"/>
              </p:ext>
            </p:extLst>
          </p:nvPr>
        </p:nvGraphicFramePr>
        <p:xfrm>
          <a:off x="1583356" y="804753"/>
          <a:ext cx="2831976" cy="3789151"/>
        </p:xfrm>
        <a:graphic>
          <a:graphicData uri="http://schemas.openxmlformats.org/drawingml/2006/table">
            <a:tbl>
              <a:tblPr firstRow="1" bandRow="1">
                <a:tableStyleId>{5C22544A-7EE6-4342-B048-85BDC9FD1C3A}</a:tableStyleId>
              </a:tblPr>
              <a:tblGrid>
                <a:gridCol w="796616">
                  <a:extLst>
                    <a:ext uri="{9D8B030D-6E8A-4147-A177-3AD203B41FA5}">
                      <a16:colId xmlns:a16="http://schemas.microsoft.com/office/drawing/2014/main" val="20000"/>
                    </a:ext>
                  </a:extLst>
                </a:gridCol>
                <a:gridCol w="2035360">
                  <a:extLst>
                    <a:ext uri="{9D8B030D-6E8A-4147-A177-3AD203B41FA5}">
                      <a16:colId xmlns:a16="http://schemas.microsoft.com/office/drawing/2014/main" val="20001"/>
                    </a:ext>
                  </a:extLst>
                </a:gridCol>
              </a:tblGrid>
              <a:tr h="381579">
                <a:tc gridSpan="2">
                  <a:txBody>
                    <a:bodyPr/>
                    <a:lstStyle/>
                    <a:p>
                      <a:pPr algn="ctr"/>
                      <a:r>
                        <a:rPr lang="en-GB" sz="1200" dirty="0"/>
                        <a:t>Subject Specific Vocabulary – Key words </a:t>
                      </a:r>
                    </a:p>
                  </a:txBody>
                  <a:tcPr/>
                </a:tc>
                <a:tc hMerge="1">
                  <a:txBody>
                    <a:bodyPr/>
                    <a:lstStyle/>
                    <a:p>
                      <a:pPr algn="ctr"/>
                      <a:endParaRPr lang="en-GB" dirty="0"/>
                    </a:p>
                  </a:txBody>
                  <a:tcPr/>
                </a:tc>
                <a:extLst>
                  <a:ext uri="{0D108BD9-81ED-4DB2-BD59-A6C34878D82A}">
                    <a16:rowId xmlns:a16="http://schemas.microsoft.com/office/drawing/2014/main" val="10000"/>
                  </a:ext>
                </a:extLst>
              </a:tr>
              <a:tr h="360040">
                <a:tc>
                  <a:txBody>
                    <a:bodyPr/>
                    <a:lstStyle/>
                    <a:p>
                      <a:r>
                        <a:rPr lang="en-GB" sz="1000" dirty="0"/>
                        <a:t>Obstacles</a:t>
                      </a:r>
                    </a:p>
                  </a:txBody>
                  <a:tcPr/>
                </a:tc>
                <a:tc>
                  <a:txBody>
                    <a:bodyPr/>
                    <a:lstStyle/>
                    <a:p>
                      <a:r>
                        <a:rPr lang="en-GB" sz="900" dirty="0"/>
                        <a:t>An object that blocks your way.</a:t>
                      </a:r>
                    </a:p>
                  </a:txBody>
                  <a:tcPr/>
                </a:tc>
                <a:extLst>
                  <a:ext uri="{0D108BD9-81ED-4DB2-BD59-A6C34878D82A}">
                    <a16:rowId xmlns:a16="http://schemas.microsoft.com/office/drawing/2014/main" val="4015303017"/>
                  </a:ext>
                </a:extLst>
              </a:tr>
              <a:tr h="407715">
                <a:tc>
                  <a:txBody>
                    <a:bodyPr/>
                    <a:lstStyle/>
                    <a:p>
                      <a:r>
                        <a:rPr lang="en-GB" sz="1000" dirty="0"/>
                        <a:t>Technique</a:t>
                      </a:r>
                    </a:p>
                  </a:txBody>
                  <a:tcPr/>
                </a:tc>
                <a:tc>
                  <a:txBody>
                    <a:bodyPr/>
                    <a:lstStyle/>
                    <a:p>
                      <a:r>
                        <a:rPr lang="en-GB" sz="1000" dirty="0"/>
                        <a:t>A skilful way of doing or achieving something.</a:t>
                      </a:r>
                    </a:p>
                  </a:txBody>
                  <a:tcPr/>
                </a:tc>
                <a:extLst>
                  <a:ext uri="{0D108BD9-81ED-4DB2-BD59-A6C34878D82A}">
                    <a16:rowId xmlns:a16="http://schemas.microsoft.com/office/drawing/2014/main" val="1607323143"/>
                  </a:ext>
                </a:extLst>
              </a:tr>
              <a:tr h="407715">
                <a:tc>
                  <a:txBody>
                    <a:bodyPr/>
                    <a:lstStyle/>
                    <a:p>
                      <a:r>
                        <a:rPr lang="en-GB" sz="900" dirty="0"/>
                        <a:t>Performance</a:t>
                      </a:r>
                    </a:p>
                  </a:txBody>
                  <a:tcPr/>
                </a:tc>
                <a:tc>
                  <a:txBody>
                    <a:bodyPr/>
                    <a:lstStyle/>
                    <a:p>
                      <a:r>
                        <a:rPr lang="en-GB" sz="1000" dirty="0"/>
                        <a:t>How</a:t>
                      </a:r>
                      <a:r>
                        <a:rPr lang="en-GB" sz="1000" baseline="0" dirty="0"/>
                        <a:t> well you carry out an action or sport.</a:t>
                      </a:r>
                      <a:endParaRPr lang="en-GB" sz="1000" dirty="0"/>
                    </a:p>
                  </a:txBody>
                  <a:tcPr/>
                </a:tc>
                <a:extLst>
                  <a:ext uri="{0D108BD9-81ED-4DB2-BD59-A6C34878D82A}">
                    <a16:rowId xmlns:a16="http://schemas.microsoft.com/office/drawing/2014/main" val="4218577326"/>
                  </a:ext>
                </a:extLst>
              </a:tr>
              <a:tr h="250902">
                <a:tc>
                  <a:txBody>
                    <a:bodyPr/>
                    <a:lstStyle/>
                    <a:p>
                      <a:r>
                        <a:rPr lang="en-GB" sz="1000" dirty="0"/>
                        <a:t>High jump</a:t>
                      </a:r>
                    </a:p>
                  </a:txBody>
                  <a:tcPr/>
                </a:tc>
                <a:tc>
                  <a:txBody>
                    <a:bodyPr/>
                    <a:lstStyle/>
                    <a:p>
                      <a:r>
                        <a:rPr lang="en-GB" sz="1000" dirty="0"/>
                        <a:t>Jumping,</a:t>
                      </a:r>
                      <a:r>
                        <a:rPr lang="en-GB" sz="1000" baseline="0" dirty="0"/>
                        <a:t> without help, over a bar.</a:t>
                      </a:r>
                      <a:endParaRPr lang="en-GB" sz="1000" dirty="0"/>
                    </a:p>
                  </a:txBody>
                  <a:tcPr/>
                </a:tc>
                <a:extLst>
                  <a:ext uri="{0D108BD9-81ED-4DB2-BD59-A6C34878D82A}">
                    <a16:rowId xmlns:a16="http://schemas.microsoft.com/office/drawing/2014/main" val="4178054893"/>
                  </a:ext>
                </a:extLst>
              </a:tr>
              <a:tr h="250902">
                <a:tc>
                  <a:txBody>
                    <a:bodyPr/>
                    <a:lstStyle/>
                    <a:p>
                      <a:r>
                        <a:rPr lang="en-GB" sz="1000" dirty="0"/>
                        <a:t>Distance</a:t>
                      </a:r>
                    </a:p>
                  </a:txBody>
                  <a:tcPr/>
                </a:tc>
                <a:tc>
                  <a:txBody>
                    <a:bodyPr/>
                    <a:lstStyle/>
                    <a:p>
                      <a:r>
                        <a:rPr lang="en-GB" sz="1000" dirty="0"/>
                        <a:t>How far someone or something has travelled.</a:t>
                      </a:r>
                    </a:p>
                  </a:txBody>
                  <a:tcPr/>
                </a:tc>
                <a:extLst>
                  <a:ext uri="{0D108BD9-81ED-4DB2-BD59-A6C34878D82A}">
                    <a16:rowId xmlns:a16="http://schemas.microsoft.com/office/drawing/2014/main" val="480936472"/>
                  </a:ext>
                </a:extLst>
              </a:tr>
              <a:tr h="250902">
                <a:tc>
                  <a:txBody>
                    <a:bodyPr/>
                    <a:lstStyle/>
                    <a:p>
                      <a:r>
                        <a:rPr lang="en-GB" sz="1000" dirty="0"/>
                        <a:t>Javelin</a:t>
                      </a:r>
                    </a:p>
                  </a:txBody>
                  <a:tcPr/>
                </a:tc>
                <a:tc>
                  <a:txBody>
                    <a:bodyPr/>
                    <a:lstStyle/>
                    <a:p>
                      <a:r>
                        <a:rPr lang="en-GB" sz="1000" dirty="0"/>
                        <a:t>A spear like piece</a:t>
                      </a:r>
                      <a:r>
                        <a:rPr lang="en-GB" sz="1000" baseline="0" dirty="0"/>
                        <a:t> of equipment that is thrown.</a:t>
                      </a:r>
                      <a:endParaRPr lang="en-GB" sz="1000" dirty="0"/>
                    </a:p>
                  </a:txBody>
                  <a:tcPr/>
                </a:tc>
                <a:extLst>
                  <a:ext uri="{0D108BD9-81ED-4DB2-BD59-A6C34878D82A}">
                    <a16:rowId xmlns:a16="http://schemas.microsoft.com/office/drawing/2014/main" val="1166766078"/>
                  </a:ext>
                </a:extLst>
              </a:tr>
              <a:tr h="250902">
                <a:tc>
                  <a:txBody>
                    <a:bodyPr/>
                    <a:lstStyle/>
                    <a:p>
                      <a:r>
                        <a:rPr lang="en-GB" sz="1000" dirty="0"/>
                        <a:t>Shotput</a:t>
                      </a:r>
                    </a:p>
                  </a:txBody>
                  <a:tcPr/>
                </a:tc>
                <a:tc>
                  <a:txBody>
                    <a:bodyPr/>
                    <a:lstStyle/>
                    <a:p>
                      <a:r>
                        <a:rPr lang="en-GB" sz="1000" dirty="0"/>
                        <a:t>A sport involving pushing a heavy ball as far as possible.</a:t>
                      </a:r>
                    </a:p>
                  </a:txBody>
                  <a:tcPr/>
                </a:tc>
                <a:extLst>
                  <a:ext uri="{0D108BD9-81ED-4DB2-BD59-A6C34878D82A}">
                    <a16:rowId xmlns:a16="http://schemas.microsoft.com/office/drawing/2014/main" val="3157906028"/>
                  </a:ext>
                </a:extLst>
              </a:tr>
              <a:tr h="250902">
                <a:tc>
                  <a:txBody>
                    <a:bodyPr/>
                    <a:lstStyle/>
                    <a:p>
                      <a:r>
                        <a:rPr lang="en-GB" sz="1000" dirty="0"/>
                        <a:t>Long jump</a:t>
                      </a:r>
                    </a:p>
                  </a:txBody>
                  <a:tcPr/>
                </a:tc>
                <a:tc>
                  <a:txBody>
                    <a:bodyPr/>
                    <a:lstStyle/>
                    <a:p>
                      <a:r>
                        <a:rPr lang="en-GB" sz="1000" dirty="0"/>
                        <a:t>A sport that</a:t>
                      </a:r>
                      <a:r>
                        <a:rPr lang="en-GB" sz="1000" baseline="0" dirty="0"/>
                        <a:t> requires you to jump as far as possible in one leap.</a:t>
                      </a:r>
                      <a:endParaRPr lang="en-GB" sz="1000" dirty="0"/>
                    </a:p>
                  </a:txBody>
                  <a:tcPr/>
                </a:tc>
                <a:extLst>
                  <a:ext uri="{0D108BD9-81ED-4DB2-BD59-A6C34878D82A}">
                    <a16:rowId xmlns:a16="http://schemas.microsoft.com/office/drawing/2014/main" val="1447017636"/>
                  </a:ext>
                </a:extLst>
              </a:tr>
              <a:tr h="250902">
                <a:tc>
                  <a:txBody>
                    <a:bodyPr/>
                    <a:lstStyle/>
                    <a:p>
                      <a:r>
                        <a:rPr lang="en-GB" sz="1000" dirty="0"/>
                        <a:t>Athletics</a:t>
                      </a:r>
                    </a:p>
                  </a:txBody>
                  <a:tcPr/>
                </a:tc>
                <a:tc>
                  <a:txBody>
                    <a:bodyPr/>
                    <a:lstStyle/>
                    <a:p>
                      <a:r>
                        <a:rPr lang="en-GB" sz="1000" dirty="0"/>
                        <a:t>Sports including running, jumping, throwing</a:t>
                      </a:r>
                    </a:p>
                  </a:txBody>
                  <a:tcPr/>
                </a:tc>
                <a:extLst>
                  <a:ext uri="{0D108BD9-81ED-4DB2-BD59-A6C34878D82A}">
                    <a16:rowId xmlns:a16="http://schemas.microsoft.com/office/drawing/2014/main" val="3208286048"/>
                  </a:ext>
                </a:extLst>
              </a:tr>
            </a:tbl>
          </a:graphicData>
        </a:graphic>
      </p:graphicFrame>
      <p:graphicFrame>
        <p:nvGraphicFramePr>
          <p:cNvPr id="4" name="Table 3">
            <a:extLst>
              <a:ext uri="{FF2B5EF4-FFF2-40B4-BE49-F238E27FC236}">
                <a16:creationId xmlns:a16="http://schemas.microsoft.com/office/drawing/2014/main" id="{692E257A-651E-4D62-9757-C7DF06514209}"/>
              </a:ext>
            </a:extLst>
          </p:cNvPr>
          <p:cNvGraphicFramePr>
            <a:graphicFrameLocks noGrp="1"/>
          </p:cNvGraphicFramePr>
          <p:nvPr>
            <p:extLst>
              <p:ext uri="{D42A27DB-BD31-4B8C-83A1-F6EECF244321}">
                <p14:modId xmlns:p14="http://schemas.microsoft.com/office/powerpoint/2010/main" val="1509176571"/>
              </p:ext>
            </p:extLst>
          </p:nvPr>
        </p:nvGraphicFramePr>
        <p:xfrm>
          <a:off x="4468204" y="804753"/>
          <a:ext cx="2831976" cy="429768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287177">
                <a:tc>
                  <a:txBody>
                    <a:bodyPr/>
                    <a:lstStyle/>
                    <a:p>
                      <a:pPr algn="ctr"/>
                      <a:r>
                        <a:rPr lang="en-GB" dirty="0"/>
                        <a:t>Key Skills - Objectives</a:t>
                      </a:r>
                    </a:p>
                  </a:txBody>
                  <a:tcPr/>
                </a:tc>
                <a:extLst>
                  <a:ext uri="{0D108BD9-81ED-4DB2-BD59-A6C34878D82A}">
                    <a16:rowId xmlns:a16="http://schemas.microsoft.com/office/drawing/2014/main" val="10000"/>
                  </a:ext>
                </a:extLst>
              </a:tr>
              <a:tr h="306846">
                <a:tc>
                  <a:txBody>
                    <a:bodyPr/>
                    <a:lstStyle/>
                    <a:p>
                      <a:r>
                        <a:rPr lang="en-GB" sz="1000" dirty="0"/>
                        <a:t>Running</a:t>
                      </a:r>
                    </a:p>
                    <a:p>
                      <a:r>
                        <a:rPr lang="en-GB" sz="1000" dirty="0"/>
                        <a:t>To run over different distances and obstacles</a:t>
                      </a:r>
                    </a:p>
                    <a:p>
                      <a:r>
                        <a:rPr lang="en-GB" sz="1000" dirty="0"/>
                        <a:t>To run as a  team.</a:t>
                      </a:r>
                    </a:p>
                    <a:p>
                      <a:r>
                        <a:rPr lang="en-GB" sz="1000" dirty="0"/>
                        <a:t>To understand how technique</a:t>
                      </a:r>
                      <a:r>
                        <a:rPr lang="en-GB" sz="1000" baseline="0" dirty="0"/>
                        <a:t> </a:t>
                      </a:r>
                      <a:r>
                        <a:rPr lang="en-GB" sz="1000" dirty="0"/>
                        <a:t> can affect performance.</a:t>
                      </a:r>
                    </a:p>
                    <a:p>
                      <a:endParaRPr lang="en-GB" sz="1000" dirty="0"/>
                    </a:p>
                  </a:txBody>
                  <a:tcPr/>
                </a:tc>
                <a:extLst>
                  <a:ext uri="{0D108BD9-81ED-4DB2-BD59-A6C34878D82A}">
                    <a16:rowId xmlns:a16="http://schemas.microsoft.com/office/drawing/2014/main" val="10001"/>
                  </a:ext>
                </a:extLst>
              </a:tr>
              <a:tr h="188829">
                <a:tc>
                  <a:txBody>
                    <a:bodyPr/>
                    <a:lstStyle/>
                    <a:p>
                      <a:r>
                        <a:rPr lang="en-GB" sz="1000" dirty="0"/>
                        <a:t>Jumping</a:t>
                      </a:r>
                    </a:p>
                    <a:p>
                      <a:r>
                        <a:rPr lang="en-GB" sz="1000" dirty="0"/>
                        <a:t>To</a:t>
                      </a:r>
                      <a:r>
                        <a:rPr lang="en-GB" sz="1000" baseline="0" dirty="0"/>
                        <a:t> apply the </a:t>
                      </a:r>
                      <a:r>
                        <a:rPr lang="en-GB" sz="1000" dirty="0"/>
                        <a:t> take-off  position.</a:t>
                      </a:r>
                    </a:p>
                    <a:p>
                      <a:r>
                        <a:rPr lang="en-GB" sz="1000" dirty="0"/>
                        <a:t>To know</a:t>
                      </a:r>
                      <a:r>
                        <a:rPr lang="en-GB" sz="1000" baseline="0" dirty="0"/>
                        <a:t> how to land.</a:t>
                      </a:r>
                    </a:p>
                    <a:p>
                      <a:r>
                        <a:rPr lang="en-GB" sz="1000" baseline="0" dirty="0"/>
                        <a:t>To know</a:t>
                      </a:r>
                      <a:r>
                        <a:rPr lang="en-GB" sz="1000" dirty="0"/>
                        <a:t> how some jumps are better for height and others for distance, how they can join some jumps together.</a:t>
                      </a:r>
                    </a:p>
                    <a:p>
                      <a:r>
                        <a:rPr lang="en-GB" sz="1000" dirty="0"/>
                        <a:t>To</a:t>
                      </a:r>
                      <a:r>
                        <a:rPr lang="en-GB" sz="1000" baseline="0" dirty="0"/>
                        <a:t> know how </a:t>
                      </a:r>
                      <a:r>
                        <a:rPr lang="en-GB" sz="1000" dirty="0"/>
                        <a:t> jumping can be improved, through the development of technique</a:t>
                      </a:r>
                    </a:p>
                  </a:txBody>
                  <a:tcPr/>
                </a:tc>
                <a:extLst>
                  <a:ext uri="{0D108BD9-81ED-4DB2-BD59-A6C34878D82A}">
                    <a16:rowId xmlns:a16="http://schemas.microsoft.com/office/drawing/2014/main" val="10002"/>
                  </a:ext>
                </a:extLst>
              </a:tr>
              <a:tr h="188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3D3D3D"/>
                        </a:solidFill>
                        <a:latin typeface="source-sans-pro"/>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D3D3D"/>
                          </a:solidFill>
                          <a:latin typeface="Calibri" panose="020F0502020204030204" pitchFamily="34" charset="0"/>
                          <a:cs typeface="Calibri" panose="020F0502020204030204" pitchFamily="34" charset="0"/>
                        </a:rPr>
                        <a:t>Throwing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D3D3D"/>
                          </a:solidFill>
                          <a:latin typeface="Calibri" panose="020F0502020204030204" pitchFamily="34" charset="0"/>
                          <a:cs typeface="Calibri" panose="020F0502020204030204" pitchFamily="34" charset="0"/>
                        </a:rPr>
                        <a:t>To know a range of throwing actions-fling, pull, push.</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D3D3D"/>
                          </a:solidFill>
                          <a:latin typeface="Calibri" panose="020F0502020204030204" pitchFamily="34" charset="0"/>
                          <a:cs typeface="Calibri" panose="020F0502020204030204" pitchFamily="34" charset="0"/>
                        </a:rPr>
                        <a:t>To be able to use a variety of softer, lighter, smaller equipment.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3D3D3D"/>
                          </a:solidFill>
                          <a:latin typeface="Calibri" panose="020F0502020204030204" pitchFamily="34" charset="0"/>
                          <a:cs typeface="Calibri" panose="020F0502020204030204" pitchFamily="34" charset="0"/>
                        </a:rPr>
                        <a:t>To recognise how accuracy and distance can be increased through the development of throwing technique.</a:t>
                      </a:r>
                      <a:endParaRPr lang="en-GB" sz="1000" b="0" i="0" dirty="0">
                        <a:solidFill>
                          <a:srgbClr val="3D3D3D"/>
                        </a:solidFill>
                        <a:effectLst/>
                        <a:latin typeface="Calibri" panose="020F0502020204030204" pitchFamily="34" charset="0"/>
                        <a:cs typeface="Calibri" panose="020F0502020204030204" pitchFamily="34" charset="0"/>
                      </a:endParaRPr>
                    </a:p>
                    <a:p>
                      <a:endParaRPr lang="en-GB" sz="1000" dirty="0"/>
                    </a:p>
                  </a:txBody>
                  <a:tcPr/>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B4B06E78-08C7-4106-8D27-B955526E76B5}"/>
              </a:ext>
            </a:extLst>
          </p:cNvPr>
          <p:cNvGraphicFramePr>
            <a:graphicFrameLocks noGrp="1"/>
          </p:cNvGraphicFramePr>
          <p:nvPr>
            <p:extLst>
              <p:ext uri="{D42A27DB-BD31-4B8C-83A1-F6EECF244321}">
                <p14:modId xmlns:p14="http://schemas.microsoft.com/office/powerpoint/2010/main" val="4218501183"/>
              </p:ext>
            </p:extLst>
          </p:nvPr>
        </p:nvGraphicFramePr>
        <p:xfrm>
          <a:off x="7368394" y="3568216"/>
          <a:ext cx="2831976" cy="1009535"/>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369455">
                <a:tc>
                  <a:txBody>
                    <a:bodyPr/>
                    <a:lstStyle/>
                    <a:p>
                      <a:pPr algn="ctr"/>
                      <a:r>
                        <a:rPr lang="en-GB" dirty="0"/>
                        <a:t>Team Work / Fair Play</a:t>
                      </a:r>
                    </a:p>
                  </a:txBody>
                  <a:tcPr/>
                </a:tc>
                <a:extLst>
                  <a:ext uri="{0D108BD9-81ED-4DB2-BD59-A6C34878D82A}">
                    <a16:rowId xmlns:a16="http://schemas.microsoft.com/office/drawing/2014/main" val="10000"/>
                  </a:ext>
                </a:extLst>
              </a:tr>
              <a:tr h="210304">
                <a:tc>
                  <a:txBody>
                    <a:bodyPr/>
                    <a:lstStyle/>
                    <a:p>
                      <a:r>
                        <a:rPr lang="en-GB" sz="1000" dirty="0"/>
                        <a:t>Fair Play is an essential value in all sport.</a:t>
                      </a:r>
                    </a:p>
                  </a:txBody>
                  <a:tcPr/>
                </a:tc>
                <a:extLst>
                  <a:ext uri="{0D108BD9-81ED-4DB2-BD59-A6C34878D82A}">
                    <a16:rowId xmlns:a16="http://schemas.microsoft.com/office/drawing/2014/main" val="10001"/>
                  </a:ext>
                </a:extLst>
              </a:tr>
              <a:tr h="182488">
                <a:tc>
                  <a:txBody>
                    <a:bodyPr/>
                    <a:lstStyle/>
                    <a:p>
                      <a:r>
                        <a:rPr lang="en-GB" sz="1000" dirty="0"/>
                        <a:t>Fair Play includes: Good sportsmanship, honesty and respect whether you win or lose.</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9692AFE0-DFDF-4640-8282-7B43096DA45B}"/>
              </a:ext>
            </a:extLst>
          </p:cNvPr>
          <p:cNvGraphicFramePr>
            <a:graphicFrameLocks noGrp="1"/>
          </p:cNvGraphicFramePr>
          <p:nvPr>
            <p:extLst>
              <p:ext uri="{D42A27DB-BD31-4B8C-83A1-F6EECF244321}">
                <p14:modId xmlns:p14="http://schemas.microsoft.com/office/powerpoint/2010/main" val="2203369734"/>
              </p:ext>
            </p:extLst>
          </p:nvPr>
        </p:nvGraphicFramePr>
        <p:xfrm>
          <a:off x="4415332" y="5300873"/>
          <a:ext cx="2831976" cy="134112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256172">
                <a:tc>
                  <a:txBody>
                    <a:bodyPr/>
                    <a:lstStyle/>
                    <a:p>
                      <a:pPr algn="ctr"/>
                      <a:r>
                        <a:rPr lang="en-GB" dirty="0"/>
                        <a:t>Famous People/Teams</a:t>
                      </a:r>
                    </a:p>
                  </a:txBody>
                  <a:tcPr/>
                </a:tc>
                <a:extLst>
                  <a:ext uri="{0D108BD9-81ED-4DB2-BD59-A6C34878D82A}">
                    <a16:rowId xmlns:a16="http://schemas.microsoft.com/office/drawing/2014/main" val="10000"/>
                  </a:ext>
                </a:extLst>
              </a:tr>
              <a:tr h="170781">
                <a:tc>
                  <a:txBody>
                    <a:bodyPr/>
                    <a:lstStyle/>
                    <a:p>
                      <a:r>
                        <a:rPr lang="en-GB" sz="1000" dirty="0"/>
                        <a:t>Usain Bolt</a:t>
                      </a:r>
                    </a:p>
                  </a:txBody>
                  <a:tcPr/>
                </a:tc>
                <a:extLst>
                  <a:ext uri="{0D108BD9-81ED-4DB2-BD59-A6C34878D82A}">
                    <a16:rowId xmlns:a16="http://schemas.microsoft.com/office/drawing/2014/main" val="10001"/>
                  </a:ext>
                </a:extLst>
              </a:tr>
              <a:tr h="170781">
                <a:tc>
                  <a:txBody>
                    <a:bodyPr/>
                    <a:lstStyle/>
                    <a:p>
                      <a:r>
                        <a:rPr lang="en-GB" sz="1000" dirty="0"/>
                        <a:t>Mo</a:t>
                      </a:r>
                      <a:r>
                        <a:rPr lang="en-GB" sz="1000" baseline="0" dirty="0"/>
                        <a:t> Farah</a:t>
                      </a:r>
                      <a:endParaRPr lang="en-GB" sz="1000" dirty="0"/>
                    </a:p>
                  </a:txBody>
                  <a:tcPr/>
                </a:tc>
                <a:extLst>
                  <a:ext uri="{0D108BD9-81ED-4DB2-BD59-A6C34878D82A}">
                    <a16:rowId xmlns:a16="http://schemas.microsoft.com/office/drawing/2014/main" val="2551171515"/>
                  </a:ext>
                </a:extLst>
              </a:tr>
              <a:tr h="170781">
                <a:tc>
                  <a:txBody>
                    <a:bodyPr/>
                    <a:lstStyle/>
                    <a:p>
                      <a:r>
                        <a:rPr lang="en-GB" sz="1000" dirty="0"/>
                        <a:t>Chris Hoy</a:t>
                      </a:r>
                    </a:p>
                  </a:txBody>
                  <a:tcPr/>
                </a:tc>
                <a:extLst>
                  <a:ext uri="{0D108BD9-81ED-4DB2-BD59-A6C34878D82A}">
                    <a16:rowId xmlns:a16="http://schemas.microsoft.com/office/drawing/2014/main" val="2135349385"/>
                  </a:ext>
                </a:extLst>
              </a:tr>
              <a:tr h="170781">
                <a:tc>
                  <a:txBody>
                    <a:bodyPr/>
                    <a:lstStyle/>
                    <a:p>
                      <a:r>
                        <a:rPr lang="en-GB" sz="1000" dirty="0"/>
                        <a:t>Dame Kelly Holmes</a:t>
                      </a:r>
                    </a:p>
                  </a:txBody>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52471E3A-73A7-473F-B679-ADF0EEEBFDE0}"/>
              </a:ext>
            </a:extLst>
          </p:cNvPr>
          <p:cNvGraphicFramePr>
            <a:graphicFrameLocks noGrp="1"/>
          </p:cNvGraphicFramePr>
          <p:nvPr>
            <p:extLst>
              <p:ext uri="{D42A27DB-BD31-4B8C-83A1-F6EECF244321}">
                <p14:modId xmlns:p14="http://schemas.microsoft.com/office/powerpoint/2010/main" val="3488475026"/>
              </p:ext>
            </p:extLst>
          </p:nvPr>
        </p:nvGraphicFramePr>
        <p:xfrm>
          <a:off x="1460604" y="5935381"/>
          <a:ext cx="2831976" cy="648072"/>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20000"/>
                    </a:ext>
                  </a:extLst>
                </a:gridCol>
              </a:tblGrid>
              <a:tr h="198022">
                <a:tc>
                  <a:txBody>
                    <a:bodyPr/>
                    <a:lstStyle/>
                    <a:p>
                      <a:pPr algn="ctr"/>
                      <a:r>
                        <a:rPr lang="en-GB" dirty="0"/>
                        <a:t>Local Clubs</a:t>
                      </a:r>
                    </a:p>
                  </a:txBody>
                  <a:tcPr/>
                </a:tc>
                <a:extLst>
                  <a:ext uri="{0D108BD9-81ED-4DB2-BD59-A6C34878D82A}">
                    <a16:rowId xmlns:a16="http://schemas.microsoft.com/office/drawing/2014/main" val="10000"/>
                  </a:ext>
                </a:extLst>
              </a:tr>
              <a:tr h="282312">
                <a:tc>
                  <a:txBody>
                    <a:bodyPr/>
                    <a:lstStyle/>
                    <a:p>
                      <a:r>
                        <a:rPr lang="en-GB" sz="1000" dirty="0"/>
                        <a:t>Medway and Maidstone</a:t>
                      </a:r>
                      <a:r>
                        <a:rPr lang="en-GB" sz="1000" baseline="0" dirty="0"/>
                        <a:t> AC</a:t>
                      </a:r>
                      <a:endParaRPr lang="en-GB" sz="1000" dirty="0"/>
                    </a:p>
                  </a:txBody>
                  <a:tcPr/>
                </a:tc>
                <a:extLst>
                  <a:ext uri="{0D108BD9-81ED-4DB2-BD59-A6C34878D82A}">
                    <a16:rowId xmlns:a16="http://schemas.microsoft.com/office/drawing/2014/main" val="10001"/>
                  </a:ext>
                </a:extLst>
              </a:tr>
            </a:tbl>
          </a:graphicData>
        </a:graphic>
      </p:graphicFrame>
      <p:pic>
        <p:nvPicPr>
          <p:cNvPr id="8" name="Picture 7">
            <a:extLst>
              <a:ext uri="{FF2B5EF4-FFF2-40B4-BE49-F238E27FC236}">
                <a16:creationId xmlns:a16="http://schemas.microsoft.com/office/drawing/2014/main" id="{DC5F76BF-44BA-4977-BBC2-8698B02DA80D}"/>
              </a:ext>
            </a:extLst>
          </p:cNvPr>
          <p:cNvPicPr>
            <a:picLocks noChangeAspect="1"/>
          </p:cNvPicPr>
          <p:nvPr/>
        </p:nvPicPr>
        <p:blipFill>
          <a:blip r:embed="rId2"/>
          <a:stretch>
            <a:fillRect/>
          </a:stretch>
        </p:blipFill>
        <p:spPr>
          <a:xfrm>
            <a:off x="7550894" y="804753"/>
            <a:ext cx="2466975" cy="2387811"/>
          </a:xfrm>
          <a:prstGeom prst="rect">
            <a:avLst/>
          </a:prstGeom>
        </p:spPr>
      </p:pic>
      <p:pic>
        <p:nvPicPr>
          <p:cNvPr id="9" name="Picture 8">
            <a:extLst>
              <a:ext uri="{FF2B5EF4-FFF2-40B4-BE49-F238E27FC236}">
                <a16:creationId xmlns:a16="http://schemas.microsoft.com/office/drawing/2014/main" id="{0B8140F8-D244-4E05-BA1B-011FF2550087}"/>
              </a:ext>
            </a:extLst>
          </p:cNvPr>
          <p:cNvPicPr>
            <a:picLocks noChangeAspect="1"/>
          </p:cNvPicPr>
          <p:nvPr/>
        </p:nvPicPr>
        <p:blipFill>
          <a:blip r:embed="rId3"/>
          <a:stretch>
            <a:fillRect/>
          </a:stretch>
        </p:blipFill>
        <p:spPr>
          <a:xfrm>
            <a:off x="7368394" y="5084866"/>
            <a:ext cx="3023193" cy="1773134"/>
          </a:xfrm>
          <a:prstGeom prst="rect">
            <a:avLst/>
          </a:prstGeom>
        </p:spPr>
      </p:pic>
      <p:pic>
        <p:nvPicPr>
          <p:cNvPr id="10" name="Picture 9">
            <a:extLst>
              <a:ext uri="{FF2B5EF4-FFF2-40B4-BE49-F238E27FC236}">
                <a16:creationId xmlns:a16="http://schemas.microsoft.com/office/drawing/2014/main" id="{D8C79761-C94E-45A8-8C87-4015A42F9E6A}"/>
              </a:ext>
            </a:extLst>
          </p:cNvPr>
          <p:cNvPicPr>
            <a:picLocks noChangeAspect="1"/>
          </p:cNvPicPr>
          <p:nvPr/>
        </p:nvPicPr>
        <p:blipFill>
          <a:blip r:embed="rId4"/>
          <a:stretch>
            <a:fillRect/>
          </a:stretch>
        </p:blipFill>
        <p:spPr>
          <a:xfrm>
            <a:off x="1933716" y="4699468"/>
            <a:ext cx="1885752" cy="1254882"/>
          </a:xfrm>
          <a:prstGeom prst="rect">
            <a:avLst/>
          </a:prstGeom>
        </p:spPr>
      </p:pic>
    </p:spTree>
    <p:extLst>
      <p:ext uri="{BB962C8B-B14F-4D97-AF65-F5344CB8AC3E}">
        <p14:creationId xmlns:p14="http://schemas.microsoft.com/office/powerpoint/2010/main" val="3244201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b41393-8a06-40d9-8b96-2dd5565d32e1" xsi:nil="true"/>
    <lcf76f155ced4ddcb4097134ff3c332f xmlns="1bfd5f07-a558-44fe-8fd3-13be045d5ca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4576469B206F4397078BCFA0C84513" ma:contentTypeVersion="18" ma:contentTypeDescription="Create a new document." ma:contentTypeScope="" ma:versionID="e2d95787a7f2fc4585577e7606ff80ec">
  <xsd:schema xmlns:xsd="http://www.w3.org/2001/XMLSchema" xmlns:xs="http://www.w3.org/2001/XMLSchema" xmlns:p="http://schemas.microsoft.com/office/2006/metadata/properties" xmlns:ns2="1bfd5f07-a558-44fe-8fd3-13be045d5caf" xmlns:ns3="cab41393-8a06-40d9-8b96-2dd5565d32e1" targetNamespace="http://schemas.microsoft.com/office/2006/metadata/properties" ma:root="true" ma:fieldsID="0edd8f5b84a8b9a2fcd29a966e95c371" ns2:_="" ns3:_="">
    <xsd:import namespace="1bfd5f07-a558-44fe-8fd3-13be045d5caf"/>
    <xsd:import namespace="cab41393-8a06-40d9-8b96-2dd5565d3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d5f07-a558-44fe-8fd3-13be045d5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e9846c-2547-4ad3-b10d-ccbfcc032a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b41393-8a06-40d9-8b96-2dd5565d32e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e349ec-265a-4a2e-aff2-cef3c217d8de}" ma:internalName="TaxCatchAll" ma:showField="CatchAllData" ma:web="cab41393-8a06-40d9-8b96-2dd5565d32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FFF6FE-CB3B-4E30-8912-F4D69F68DA90}">
  <ds:schemaRefs>
    <ds:schemaRef ds:uri="http://purl.org/dc/dcmitype/"/>
    <ds:schemaRef ds:uri="http://schemas.microsoft.com/office/2006/documentManagement/types"/>
    <ds:schemaRef ds:uri="cab41393-8a06-40d9-8b96-2dd5565d32e1"/>
    <ds:schemaRef ds:uri="http://schemas.microsoft.com/office/infopath/2007/PartnerControls"/>
    <ds:schemaRef ds:uri="1bfd5f07-a558-44fe-8fd3-13be045d5caf"/>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4D692A2-57A1-4833-84C7-B813C9517B32}">
  <ds:schemaRefs>
    <ds:schemaRef ds:uri="http://schemas.microsoft.com/sharepoint/v3/contenttype/forms"/>
  </ds:schemaRefs>
</ds:datastoreItem>
</file>

<file path=customXml/itemProps3.xml><?xml version="1.0" encoding="utf-8"?>
<ds:datastoreItem xmlns:ds="http://schemas.openxmlformats.org/officeDocument/2006/customXml" ds:itemID="{4F721343-8CF8-4F4F-98F0-6C443796F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d5f07-a558-44fe-8fd3-13be045d5caf"/>
    <ds:schemaRef ds:uri="cab41393-8a06-40d9-8b96-2dd5565d3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TotalTime>
  <Words>2357</Words>
  <Application>Microsoft Office PowerPoint</Application>
  <PresentationFormat>Widescreen</PresentationFormat>
  <Paragraphs>286</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Century Gothic</vt:lpstr>
      <vt:lpstr>HelveticaNeueLT Std</vt:lpstr>
      <vt:lpstr>source-sans-pro</vt:lpstr>
      <vt:lpstr>Times New Roman</vt:lpstr>
      <vt:lpstr>Wingdings</vt:lpstr>
      <vt:lpstr>Office Theme</vt:lpstr>
      <vt:lpstr>History – The Great Fire of London – What was London like in 1666?</vt:lpstr>
      <vt:lpstr>Year 1: Science- Holiday </vt:lpstr>
      <vt:lpstr>Year 1: PE- Dance Get Set 4 PE – On Safari</vt:lpstr>
      <vt:lpstr>Year 1 RE: Judaism – Are Rosh Hashanah and Yom Kippur important to Jewish children?</vt:lpstr>
      <vt:lpstr>Art – Carnival of the Animals KS1 Knowledge Mat</vt:lpstr>
      <vt:lpstr>Year 1 :Programming B – Introduction to animation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 The Great Fire of London – What was London like in 1666?</dc:title>
  <dc:creator>Joanne Collins</dc:creator>
  <cp:lastModifiedBy>LAcott</cp:lastModifiedBy>
  <cp:revision>7</cp:revision>
  <dcterms:created xsi:type="dcterms:W3CDTF">2023-05-17T15:30:12Z</dcterms:created>
  <dcterms:modified xsi:type="dcterms:W3CDTF">2025-05-19T12:47:53Z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0x010100024576469B206F4397078BCFA0C84513</vt:lpwstr>
  </property>
  <property fmtid="{D5CDD505-2E9C-101B-9397-08002B2CF9AE}" pid="3" name="MediaServiceImageTags">
    <vt:lpwstr/>
  </property>
</Properties>
</file>