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9" r:id="rId5"/>
    <p:sldId id="278" r:id="rId6"/>
    <p:sldId id="271" r:id="rId7"/>
    <p:sldId id="283" r:id="rId8"/>
    <p:sldId id="274" r:id="rId9"/>
    <p:sldId id="284" r:id="rId10"/>
    <p:sldId id="276" r:id="rId11"/>
    <p:sldId id="285" r:id="rId12"/>
    <p:sldId id="258" r:id="rId13"/>
    <p:sldId id="286" r:id="rId14"/>
    <p:sldId id="277" r:id="rId15"/>
    <p:sldId id="287" r:id="rId16"/>
    <p:sldId id="280" r:id="rId17"/>
    <p:sldId id="288" r:id="rId18"/>
    <p:sldId id="281" r:id="rId19"/>
    <p:sldId id="289" r:id="rId20"/>
    <p:sldId id="282" r:id="rId21"/>
    <p:sldId id="290" r:id="rId2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Acott" userId="5bcfd184-2c90-4c65-b11e-96d9d6c9291e" providerId="ADAL" clId="{4FA02084-0558-4836-9E47-734B4D375752}"/>
  </pc:docChgLst>
  <pc:docChgLst>
    <pc:chgData name="Lisa Acott" userId="5bcfd184-2c90-4c65-b11e-96d9d6c9291e" providerId="ADAL" clId="{B9932D8D-CC28-4D8A-A163-482894088BBA}"/>
    <pc:docChg chg="custSel modSld">
      <pc:chgData name="Lisa Acott" userId="5bcfd184-2c90-4c65-b11e-96d9d6c9291e" providerId="ADAL" clId="{B9932D8D-CC28-4D8A-A163-482894088BBA}" dt="2025-02-07T14:39:33.777" v="161" actId="207"/>
      <pc:docMkLst>
        <pc:docMk/>
      </pc:docMkLst>
      <pc:sldChg chg="modSp mod">
        <pc:chgData name="Lisa Acott" userId="5bcfd184-2c90-4c65-b11e-96d9d6c9291e" providerId="ADAL" clId="{B9932D8D-CC28-4D8A-A163-482894088BBA}" dt="2025-02-07T14:38:31.599" v="159" actId="20577"/>
        <pc:sldMkLst>
          <pc:docMk/>
          <pc:sldMk cId="2253745152" sldId="277"/>
        </pc:sldMkLst>
        <pc:graphicFrameChg chg="modGraphic">
          <ac:chgData name="Lisa Acott" userId="5bcfd184-2c90-4c65-b11e-96d9d6c9291e" providerId="ADAL" clId="{B9932D8D-CC28-4D8A-A163-482894088BBA}" dt="2025-02-07T14:38:31.599" v="159" actId="20577"/>
          <ac:graphicFrameMkLst>
            <pc:docMk/>
            <pc:sldMk cId="2253745152" sldId="277"/>
            <ac:graphicFrameMk id="4" creationId="{9B9F5369-130C-4BDF-BFFE-439F55031D92}"/>
          </ac:graphicFrameMkLst>
        </pc:graphicFrameChg>
      </pc:sldChg>
      <pc:sldChg chg="modSp mod">
        <pc:chgData name="Lisa Acott" userId="5bcfd184-2c90-4c65-b11e-96d9d6c9291e" providerId="ADAL" clId="{B9932D8D-CC28-4D8A-A163-482894088BBA}" dt="2025-02-07T14:39:33.777" v="161" actId="207"/>
        <pc:sldMkLst>
          <pc:docMk/>
          <pc:sldMk cId="4151576586" sldId="280"/>
        </pc:sldMkLst>
        <pc:graphicFrameChg chg="modGraphic">
          <ac:chgData name="Lisa Acott" userId="5bcfd184-2c90-4c65-b11e-96d9d6c9291e" providerId="ADAL" clId="{B9932D8D-CC28-4D8A-A163-482894088BBA}" dt="2025-02-07T14:39:33.777" v="161" actId="207"/>
          <ac:graphicFrameMkLst>
            <pc:docMk/>
            <pc:sldMk cId="4151576586" sldId="280"/>
            <ac:graphicFrameMk id="3" creationId="{CAE02749-6B82-4811-90B0-0D1F996978F6}"/>
          </ac:graphicFrameMkLst>
        </pc:graphicFrameChg>
      </pc:sldChg>
      <pc:sldChg chg="modSp mod">
        <pc:chgData name="Lisa Acott" userId="5bcfd184-2c90-4c65-b11e-96d9d6c9291e" providerId="ADAL" clId="{B9932D8D-CC28-4D8A-A163-482894088BBA}" dt="2025-02-07T14:37:47.205" v="117" actId="20577"/>
        <pc:sldMkLst>
          <pc:docMk/>
          <pc:sldMk cId="867393301" sldId="281"/>
        </pc:sldMkLst>
        <pc:graphicFrameChg chg="mod modGraphic">
          <ac:chgData name="Lisa Acott" userId="5bcfd184-2c90-4c65-b11e-96d9d6c9291e" providerId="ADAL" clId="{B9932D8D-CC28-4D8A-A163-482894088BBA}" dt="2025-02-07T14:37:47.205" v="117" actId="20577"/>
          <ac:graphicFrameMkLst>
            <pc:docMk/>
            <pc:sldMk cId="867393301" sldId="281"/>
            <ac:graphicFrameMk id="4" creationId="{E36B325B-B913-4A2C-8477-CC6CB959A991}"/>
          </ac:graphicFrameMkLst>
        </pc:graphicFrameChg>
        <pc:picChg chg="mod">
          <ac:chgData name="Lisa Acott" userId="5bcfd184-2c90-4c65-b11e-96d9d6c9291e" providerId="ADAL" clId="{B9932D8D-CC28-4D8A-A163-482894088BBA}" dt="2025-02-07T14:34:40.974" v="39" actId="1076"/>
          <ac:picMkLst>
            <pc:docMk/>
            <pc:sldMk cId="867393301" sldId="281"/>
            <ac:picMk id="5" creationId="{872F15E4-96C8-4A5E-9D4B-CF3CCBCE193F}"/>
          </ac:picMkLst>
        </pc:picChg>
        <pc:picChg chg="mod">
          <ac:chgData name="Lisa Acott" userId="5bcfd184-2c90-4c65-b11e-96d9d6c9291e" providerId="ADAL" clId="{B9932D8D-CC28-4D8A-A163-482894088BBA}" dt="2025-02-07T14:34:15.299" v="24" actId="1076"/>
          <ac:picMkLst>
            <pc:docMk/>
            <pc:sldMk cId="867393301" sldId="281"/>
            <ac:picMk id="6" creationId="{C74CCFD3-1715-4F56-9DC5-5B63B6116B3A}"/>
          </ac:picMkLst>
        </pc:picChg>
      </pc:sldChg>
    </pc:docChg>
  </pc:docChgLst>
  <pc:docChgLst>
    <pc:chgData name="Lisa Acott" userId="5bcfd184-2c90-4c65-b11e-96d9d6c9291e" providerId="ADAL" clId="{9F466CB1-5477-4967-9268-F455FC508F51}"/>
    <pc:docChg chg="undo redo modSld">
      <pc:chgData name="Lisa Acott" userId="5bcfd184-2c90-4c65-b11e-96d9d6c9291e" providerId="ADAL" clId="{9F466CB1-5477-4967-9268-F455FC508F51}" dt="2025-02-10T12:47:56.880" v="8" actId="20577"/>
      <pc:docMkLst>
        <pc:docMk/>
      </pc:docMkLst>
      <pc:sldChg chg="modSp">
        <pc:chgData name="Lisa Acott" userId="5bcfd184-2c90-4c65-b11e-96d9d6c9291e" providerId="ADAL" clId="{9F466CB1-5477-4967-9268-F455FC508F51}" dt="2025-02-10T12:47:56.880" v="8" actId="20577"/>
        <pc:sldMkLst>
          <pc:docMk/>
          <pc:sldMk cId="2214258065" sldId="282"/>
        </pc:sldMkLst>
        <pc:spChg chg="mod">
          <ac:chgData name="Lisa Acott" userId="5bcfd184-2c90-4c65-b11e-96d9d6c9291e" providerId="ADAL" clId="{9F466CB1-5477-4967-9268-F455FC508F51}" dt="2025-02-10T12:47:56.880" v="8" actId="20577"/>
          <ac:spMkLst>
            <pc:docMk/>
            <pc:sldMk cId="2214258065" sldId="282"/>
            <ac:spMk id="2" creationId="{18F2A2F9-A118-43BD-BB2A-515C61AFBB71}"/>
          </ac:spMkLst>
        </pc:spChg>
      </pc:sldChg>
    </pc:docChg>
  </pc:docChgLst>
  <pc:docChgLst>
    <pc:chgData name="Lisa Acott" userId="5bcfd184-2c90-4c65-b11e-96d9d6c9291e" providerId="ADAL" clId="{171CC33D-018C-4F43-898F-498B873D2766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8ECA9-126A-4379-A4FF-4BFEC9F1ADFE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04FF8-1DA3-4094-AE0C-69FF45586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95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22CA93-F4EA-4581-9A60-0C42B300E616}" type="slidenum">
              <a:rPr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02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CAF1-54D4-471E-A017-A6AB49914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6432E-F1F8-49D5-BA15-C639B13C4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BFAB0-6E7A-4B37-BBB4-9E402F88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8604B-0289-4AE2-AB07-A134678C5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2DA5C-CB8E-4373-9B31-806F9441C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39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307A8-37A5-4EDC-9E87-1E2208FD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80792-7E7F-4B43-ACDD-47C06AF4E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16925-B991-4EE4-ACB0-708AC588A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0AA80-0EC7-4D8F-B108-F710AB06D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71A36-8BC1-452A-AF69-1D4FB173C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0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39A422-294F-4DFB-B45A-062E46CC9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4F46F-8140-4F5C-AD54-2AE2BD343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2927A-B2AF-4BC7-9729-EBCEB8F36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231AD-87F0-454C-AB23-B1B7399D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DA5A1-47E5-4966-8163-AAB586CB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3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8B23D-0BBC-47F0-A05B-466584200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DAE4D-A642-467E-B87A-F87C33C27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DAD8D-2E1A-4EA3-975A-0CD1F9B3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344A7-50A2-447A-A188-BD26C67A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EDEE3-B7A2-48DE-A03B-A1C35355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57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9FFDF-68CD-4341-B01C-C0FF82991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F783B-6DE1-4A3D-A312-19DB5C892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E28B4-7D14-45AC-8701-87A89F45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DAB2E-ECBB-4820-B323-F6EE239C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3E561-0A9A-4FF8-B1F8-83147F8BF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5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9E865-E22B-4040-B2CB-1D8CC1E5A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581BE-0173-441C-90AA-795C2FF8C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C56571-F053-4E59-A0E6-20430A390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D418A-A959-4962-BBD1-4806DDF02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785A3-F443-498E-821D-E8C04AD93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B22D7-BEC1-4566-A58B-1C04D3D77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68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73F1-6742-496E-BF8C-3345F5C1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01270-1595-4495-BDA3-881853C7E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2328E-CB2E-4A32-BC57-4788C7670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D84433-97D2-4FCF-9196-4C0F67A53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8D2A3C-649E-4DB5-B721-6BF987757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06F3C5-957C-422E-84C9-684A27EF1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BE1282-9582-460F-80FF-D9EBE820B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80C49B-26BB-4D69-A1BD-17A749581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54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1757C-8029-447D-A840-5D752C37B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634986-7510-426B-B19F-D4DF01316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CF9DC6-DEA2-4068-80C4-606526AD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54960E-CCCA-4FDF-B280-DD1759341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1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163642-AFAE-4933-8A03-2EFB1E8A4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13DAEE-2CD5-4CC0-A6C8-93FA60F75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462EF-5A58-4943-A5B4-45A6D7AC2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77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F8063-37DA-4591-B125-86D061306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90D72-29FC-4F7B-BA3B-0591B369C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430AE-48CE-4021-8552-EF88B2634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1D291-728A-45AD-947A-245D2C3BC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2FF05-E246-4319-A2F8-4A8A27272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12864-8D16-4A45-9E74-89293E22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3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53151-B468-4EE5-BF70-4A849451F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7BE864-8B5E-4632-BCB1-6D6D5CF61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9A664-6E56-433C-AA89-6A6FBB559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D5DE1-D38B-4FA2-9EE1-F475F8DD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DFB7E7-F365-4698-9C3A-2EEC898F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7D8D7-44FC-477E-B367-429EA81D0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3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46B72-14BF-482F-9BEE-A08E44C6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DCDF5-67E7-47C3-8770-FCA5F9726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3CC64-4DE3-49E6-9966-3E9A9E5F18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D4197-30B5-41E4-982E-6D2381753AB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48DF4-4D08-42FC-A496-B32B2A104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01B56-4463-4A91-93BE-8FA0FD82F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1A97-380B-43F8-8489-DBC9FB211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60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llinsdictionary.com/dictionary/english/palm" TargetMode="External"/><Relationship Id="rId13" Type="http://schemas.openxmlformats.org/officeDocument/2006/relationships/image" Target="../media/image9.png"/><Relationship Id="rId3" Type="http://schemas.openxmlformats.org/officeDocument/2006/relationships/hyperlink" Target="https://www.collinsdictionary.com/dictionary/english/oval" TargetMode="External"/><Relationship Id="rId7" Type="http://schemas.openxmlformats.org/officeDocument/2006/relationships/hyperlink" Target="https://www.collinsdictionary.com/dictionary/english/squash" TargetMode="External"/><Relationship Id="rId12" Type="http://schemas.openxmlformats.org/officeDocument/2006/relationships/hyperlink" Target="https://www.collinsdictionary.com/dictionary/english/ball" TargetMode="External"/><Relationship Id="rId2" Type="http://schemas.openxmlformats.org/officeDocument/2006/relationships/hyperlink" Target="https://www.collinsdictionary.com/dictionary/english/fou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llinsdictionary.com/dictionary/english/tennis" TargetMode="External"/><Relationship Id="rId11" Type="http://schemas.openxmlformats.org/officeDocument/2006/relationships/hyperlink" Target="https://www.collinsdictionary.com/dictionary/english/hit" TargetMode="External"/><Relationship Id="rId5" Type="http://schemas.openxmlformats.org/officeDocument/2006/relationships/hyperlink" Target="https://www.collinsdictionary.com/dictionary/english/middle" TargetMode="External"/><Relationship Id="rId10" Type="http://schemas.openxmlformats.org/officeDocument/2006/relationships/hyperlink" Target="https://www.collinsdictionary.com/dictionary/english/face" TargetMode="External"/><Relationship Id="rId4" Type="http://schemas.openxmlformats.org/officeDocument/2006/relationships/hyperlink" Target="https://www.collinsdictionary.com/dictionary/english/string" TargetMode="External"/><Relationship Id="rId9" Type="http://schemas.openxmlformats.org/officeDocument/2006/relationships/hyperlink" Target="https://www.collinsdictionary.com/dictionary/english/hand_1" TargetMode="External"/><Relationship Id="rId1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BFBE8-1481-461E-A301-03E2B3DCE725}"/>
              </a:ext>
            </a:extLst>
          </p:cNvPr>
          <p:cNvSpPr txBox="1">
            <a:spLocks noChangeArrowheads="1"/>
          </p:cNvSpPr>
          <p:nvPr/>
        </p:nvSpPr>
        <p:spPr>
          <a:xfrm>
            <a:off x="1937727" y="103749"/>
            <a:ext cx="8316546" cy="482356"/>
          </a:xfrm>
          <a:prstGeom prst="rect">
            <a:avLst/>
          </a:prstGeom>
        </p:spPr>
        <p:txBody>
          <a:bodyPr anchorCtr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A14824"/>
                </a:solidFill>
                <a:latin typeface="Century Gothic"/>
              </a:rPr>
              <a:t>Year 1: Geography- Why don’t penguins need to fly?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325C5A36-76F3-43C2-95B2-3B6875BC9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965638"/>
              </p:ext>
            </p:extLst>
          </p:nvPr>
        </p:nvGraphicFramePr>
        <p:xfrm>
          <a:off x="304800" y="583132"/>
          <a:ext cx="11887200" cy="6249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553364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923386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4600575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2809875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897724">
                <a:tc rowSpan="2"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lvl="0"/>
                      <a:endParaRPr lang="en-GB" sz="1800" dirty="0">
                        <a:solidFill>
                          <a:srgbClr val="C00000"/>
                        </a:solidFill>
                        <a:latin typeface="Century Gothic" pitchFamily="34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By the end of this unit, I will be able to answer these questions: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68737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Where is Pip’s home and what do we find there?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are penguins able to survive in Antarctica?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does Antarctica compare with the Sahara Desert?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is the Arctic different from the Antarctic?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Why are there no Polar Bears in Antarctica?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Why do Marco and Polo find visiting each other so difficult?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 why don’t penguins need to fly?</a:t>
                      </a:r>
                      <a:endParaRPr lang="en-GB" sz="14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lvl="0"/>
                      <a:r>
                        <a:rPr lang="en-US" sz="1200" b="1" dirty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Compare</a:t>
                      </a:r>
                      <a:endParaRPr lang="en-GB" sz="12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200" b="0" i="0" u="non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similarity or differences 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between things.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410">
                <a:tc>
                  <a:txBody>
                    <a:bodyPr/>
                    <a:lstStyle/>
                    <a:p>
                      <a:pPr lvl="0"/>
                      <a:r>
                        <a:rPr lang="en-US" sz="1200" b="1" dirty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Characteristics</a:t>
                      </a:r>
                      <a:endParaRPr lang="en-GB" sz="12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feature or quality belonging typically to a person, place, or thing and serving to identify them.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Landscape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All the visible features of an area of land.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Weather conditions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Temperature and wind and clouds and precipitation.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lvl="0"/>
                      <a:r>
                        <a:rPr lang="en-US" sz="1200" b="1" dirty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Continent</a:t>
                      </a:r>
                      <a:endParaRPr lang="en-GB" sz="12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Any of the world's main </a:t>
                      </a:r>
                      <a:r>
                        <a:rPr lang="en-US" sz="1200" b="0" i="0" u="non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expanses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of land.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entury Gothic" pitchFamily="34"/>
                        </a:rPr>
                        <a:t>Key  objectives: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19031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Blizzard</a:t>
                      </a:r>
                      <a:endParaRPr lang="en-GB" sz="12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12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severe snowstorm with high winds.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Identify, recognise and describe the key geographical features of the Antarctic environment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Identify ways in which penguins are adapted to the Antarctic environment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Identify countries in Africa which lie within the Sahara Desert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Identify, recognise and describe the key geographical features of the Sahara Desert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Explain why Antarctica is a desert despite being the coldest place on Earth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Describe ways that the Arctic region and North Pole is similar to and different from (compare and contrast) Antarctica and the South Pole and offer reasons for such differences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Describe and explain the components of the food chain of an Emperor Penguin</a:t>
                      </a:r>
                      <a:endParaRPr lang="en-GB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673628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Habitat</a:t>
                      </a:r>
                      <a:endParaRPr lang="en-GB" sz="12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12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natural home or environment of an animal, plant, or other </a:t>
                      </a:r>
                      <a:r>
                        <a:rPr lang="en-US" sz="1200" b="0" i="0" u="non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organism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rgbClr val="C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0" marB="45730"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166014"/>
                  </a:ext>
                </a:extLst>
              </a:tr>
              <a:tr h="1783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Adapted</a:t>
                      </a:r>
                      <a:endParaRPr lang="en-GB" sz="12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12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Make (something) suitable for a new use or purpose; modify.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809690"/>
                  </a:ext>
                </a:extLst>
              </a:tr>
            </a:tbl>
          </a:graphicData>
        </a:graphic>
      </p:graphicFrame>
      <p:pic>
        <p:nvPicPr>
          <p:cNvPr id="3076" name="Picture 4" descr="Penguins, facts and photos">
            <a:extLst>
              <a:ext uri="{FF2B5EF4-FFF2-40B4-BE49-F238E27FC236}">
                <a16:creationId xmlns:a16="http://schemas.microsoft.com/office/drawing/2014/main" id="{CEA422D4-5D68-4E4B-A76B-40059A57D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525" y="638457"/>
            <a:ext cx="4036850" cy="289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lying penguin hoax - Wikipedia">
            <a:extLst>
              <a:ext uri="{FF2B5EF4-FFF2-40B4-BE49-F238E27FC236}">
                <a16:creationId xmlns:a16="http://schemas.microsoft.com/office/drawing/2014/main" id="{65F84290-A504-4DD6-B285-766063449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1187" y="5348881"/>
            <a:ext cx="2003421" cy="1121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">
            <a:extLst>
              <a:ext uri="{FF2B5EF4-FFF2-40B4-BE49-F238E27FC236}">
                <a16:creationId xmlns:a16="http://schemas.microsoft.com/office/drawing/2014/main" id="{7897CD9E-6600-4613-95C9-2590D36A0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5567657"/>
            <a:ext cx="2990849" cy="1265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847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DF-A7DB-4EBC-8F04-D3E191A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Dance Term 4</a:t>
            </a:r>
            <a:br>
              <a:rPr lang="en-GB" dirty="0"/>
            </a:br>
            <a:r>
              <a:rPr lang="en-GB" dirty="0"/>
              <a:t>Sticky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43A5-1A30-4242-A363-4633238E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en-GB" dirty="0">
                <a:latin typeface="Century Gothic" panose="020B0502020202020204" pitchFamily="34" charset="0"/>
              </a:rPr>
              <a:t>I can use counts of 8 to move in time and make my dance look interesting.</a:t>
            </a:r>
          </a:p>
          <a:p>
            <a:pPr marL="285750" indent="-285750"/>
            <a:r>
              <a:rPr lang="en-US" dirty="0">
                <a:latin typeface="Century Gothic" panose="020B0502020202020204" pitchFamily="34" charset="0"/>
              </a:rPr>
              <a:t>I</a:t>
            </a:r>
            <a:r>
              <a:rPr lang="en-GB" dirty="0">
                <a:latin typeface="Century Gothic" panose="020B0502020202020204" pitchFamily="34" charset="0"/>
              </a:rPr>
              <a:t> can explore pathways in my dance.</a:t>
            </a:r>
          </a:p>
          <a:p>
            <a:pPr marL="285750" indent="-285750"/>
            <a:r>
              <a:rPr lang="en-US" dirty="0">
                <a:latin typeface="Century Gothic" panose="020B0502020202020204" pitchFamily="34" charset="0"/>
              </a:rPr>
              <a:t>I</a:t>
            </a:r>
            <a:r>
              <a:rPr lang="en-GB" dirty="0">
                <a:latin typeface="Century Gothic" panose="020B0502020202020204" pitchFamily="34" charset="0"/>
              </a:rPr>
              <a:t> can create my own dance using actions, pathways and counts.</a:t>
            </a:r>
          </a:p>
          <a:p>
            <a:pPr marL="285750" indent="-285750"/>
            <a:r>
              <a:rPr lang="en-US" dirty="0">
                <a:latin typeface="Century Gothic" panose="020B0502020202020204" pitchFamily="34" charset="0"/>
              </a:rPr>
              <a:t>I</a:t>
            </a:r>
            <a:r>
              <a:rPr lang="en-GB" dirty="0">
                <a:latin typeface="Century Gothic" panose="020B0502020202020204" pitchFamily="34" charset="0"/>
              </a:rPr>
              <a:t> can explore speeds and actions.</a:t>
            </a:r>
          </a:p>
          <a:p>
            <a:pPr marL="285750" indent="-285750"/>
            <a:r>
              <a:rPr lang="en-US" dirty="0">
                <a:latin typeface="Century Gothic" panose="020B0502020202020204" pitchFamily="34" charset="0"/>
              </a:rPr>
              <a:t>I</a:t>
            </a:r>
            <a:r>
              <a:rPr lang="en-GB" dirty="0">
                <a:latin typeface="Century Gothic" panose="020B0502020202020204" pitchFamily="34" charset="0"/>
              </a:rPr>
              <a:t> can copy, remember and repeat actions that represent the theme.</a:t>
            </a:r>
          </a:p>
          <a:p>
            <a:pPr marL="285750" indent="-285750"/>
            <a:r>
              <a:rPr lang="en-US" dirty="0">
                <a:latin typeface="Century Gothic" panose="020B0502020202020204" pitchFamily="34" charset="0"/>
              </a:rPr>
              <a:t>I</a:t>
            </a:r>
            <a:r>
              <a:rPr lang="en-GB" dirty="0">
                <a:latin typeface="Century Gothic" panose="020B0502020202020204" pitchFamily="34" charset="0"/>
              </a:rPr>
              <a:t> can copy, repeat, create and perform actions that represent the theme.</a:t>
            </a:r>
          </a:p>
        </p:txBody>
      </p:sp>
    </p:spTree>
    <p:extLst>
      <p:ext uri="{BB962C8B-B14F-4D97-AF65-F5344CB8AC3E}">
        <p14:creationId xmlns:p14="http://schemas.microsoft.com/office/powerpoint/2010/main" val="1334412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6DDE91D-D9BB-4132-948A-07362C4419C6}"/>
              </a:ext>
            </a:extLst>
          </p:cNvPr>
          <p:cNvSpPr txBox="1">
            <a:spLocks noChangeArrowheads="1"/>
          </p:cNvSpPr>
          <p:nvPr/>
        </p:nvSpPr>
        <p:spPr>
          <a:xfrm>
            <a:off x="395660" y="170753"/>
            <a:ext cx="11621801" cy="544449"/>
          </a:xfrm>
          <a:prstGeom prst="rect">
            <a:avLst/>
          </a:prstGeom>
        </p:spPr>
        <p:txBody>
          <a:bodyPr anchorCtr="1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Year 1: PSHE Knowledge Mat</a:t>
            </a:r>
            <a:br>
              <a:rPr lang="en-GB" altLang="en-US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en-GB" altLang="en-US" sz="27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Rights and Responsibilities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9F5369-130C-4BDF-BFFE-439F55031D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34951"/>
              </p:ext>
            </p:extLst>
          </p:nvPr>
        </p:nvGraphicFramePr>
        <p:xfrm>
          <a:off x="174539" y="914264"/>
          <a:ext cx="11842922" cy="594373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887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7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8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980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By the end of this unit, I will be able to answer these questions: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641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Risk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chance of getting hurt or losing something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lvl="0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needs to be looked after?</a:t>
                      </a: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 you look after? Is there anything else you can look after? </a:t>
                      </a: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does the environment need to be looked after? Do we need to look after money? Why?</a:t>
                      </a: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can you look after yourself? How do you feel when you have looked after someone or something?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539359"/>
                  </a:ext>
                </a:extLst>
              </a:tr>
              <a:tr h="812971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Environment 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the things together that surround animals and humans in the natural world, 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Wingdings" panose="05000000000000000000" pitchFamily="2" charset="2"/>
                        <a:buNone/>
                      </a:pPr>
                      <a:endParaRPr lang="en-GB" sz="14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726501"/>
                  </a:ext>
                </a:extLst>
              </a:tr>
              <a:tr h="639805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Responsibility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Something for which a person is responsible; duty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Key objectives: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42264"/>
                  </a:ext>
                </a:extLst>
              </a:tr>
              <a:tr h="575864">
                <a:tc>
                  <a:txBody>
                    <a:bodyPr/>
                    <a:lstStyle/>
                    <a:p>
                      <a:r>
                        <a:rPr lang="en-GB" sz="1600" b="1">
                          <a:solidFill>
                            <a:schemeClr val="tx1"/>
                          </a:solidFill>
                          <a:latin typeface="+mn-lt"/>
                        </a:rPr>
                        <a:t>Danger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chance of getting hurt or losing something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 can give some examples of how I look after myself - at school or at home. </a:t>
                      </a:r>
                      <a:br>
                        <a:rPr lang="en-GB" sz="1600" dirty="0">
                          <a:solidFill>
                            <a:schemeClr val="tx1"/>
                          </a:solidFill>
                        </a:rPr>
                      </a:br>
                      <a:endParaRPr lang="en-GB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 can give examples of how I look after my environment – at school or at home </a:t>
                      </a:r>
                      <a:b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endParaRPr lang="en-GB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 can also say some ways that we look after money.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718671"/>
                  </a:ext>
                </a:extLst>
              </a:tr>
              <a:tr h="431013">
                <a:tc rowSpan="2">
                  <a:txBody>
                    <a:bodyPr/>
                    <a:lstStyle/>
                    <a:p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Safe </a:t>
                      </a:r>
                      <a:endParaRPr lang="en-GB" sz="1400" b="1" dirty="0">
                        <a:solidFill>
                          <a:schemeClr val="tx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providing protection from harm, loss, or danger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95115"/>
                  </a:ext>
                </a:extLst>
              </a:tr>
              <a:tr h="293954">
                <a:tc vMerge="1">
                  <a:txBody>
                    <a:bodyPr/>
                    <a:lstStyle/>
                    <a:p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Safe </a:t>
                      </a:r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providing protection from harm, loss, or danger</a:t>
                      </a:r>
                      <a:endParaRPr lang="en-GB" dirty="0"/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780953"/>
                  </a:ext>
                </a:extLst>
              </a:tr>
              <a:tr h="575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Help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aid or assist</a:t>
                      </a:r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38377888"/>
                  </a:ext>
                </a:extLst>
              </a:tr>
              <a:tr h="1117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Money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Money is the coins or bank notes that you use to buy things, or the sum that you have in a bank account.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100" b="0" dirty="0"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251817"/>
                  </a:ext>
                </a:extLst>
              </a:tr>
            </a:tbl>
          </a:graphicData>
        </a:graphic>
      </p:graphicFrame>
      <p:pic>
        <p:nvPicPr>
          <p:cNvPr id="8" name="Picture 7" descr="C:\Users\LYoung\AppData\Local\Microsoft\Windows\INetCache\Content.MSO\BA92A971.tmp">
            <a:extLst>
              <a:ext uri="{FF2B5EF4-FFF2-40B4-BE49-F238E27FC236}">
                <a16:creationId xmlns:a16="http://schemas.microsoft.com/office/drawing/2014/main" id="{DE9961D0-DE24-4003-8778-705CF7E2AC1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12" y="1060588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Get Tips on How to Save Money in Your Daily Life.">
            <a:extLst>
              <a:ext uri="{FF2B5EF4-FFF2-40B4-BE49-F238E27FC236}">
                <a16:creationId xmlns:a16="http://schemas.microsoft.com/office/drawing/2014/main" id="{5947BCF5-EAF2-45AE-87B6-1659E1049A9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998" y="4937190"/>
            <a:ext cx="3170555" cy="19408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3745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DF-A7DB-4EBC-8F04-D3E191A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PSHE Term 4</a:t>
            </a:r>
            <a:br>
              <a:rPr lang="en-GB" dirty="0"/>
            </a:br>
            <a:r>
              <a:rPr lang="en-GB" dirty="0"/>
              <a:t>Sticky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43A5-1A30-4242-A363-4633238E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I know that I need to be “looked after” and I know who is responsible for doing this. </a:t>
            </a:r>
          </a:p>
          <a:p>
            <a:pPr lvl="0"/>
            <a:r>
              <a:rPr lang="en-GB" dirty="0"/>
              <a:t>I know what I look after and how I do this. </a:t>
            </a:r>
          </a:p>
          <a:p>
            <a:r>
              <a:rPr lang="en-GB" dirty="0"/>
              <a:t>I know the environment is all the things together that surround animals and humans in the natural world</a:t>
            </a:r>
            <a:endParaRPr lang="en-GB" dirty="0">
              <a:latin typeface="Century Gothic" panose="020B0502020202020204" pitchFamily="34" charset="0"/>
            </a:endParaRPr>
          </a:p>
          <a:p>
            <a:pPr lvl="0"/>
            <a:r>
              <a:rPr lang="en-GB" dirty="0"/>
              <a:t>I know what money is and how it is used in our society. </a:t>
            </a:r>
          </a:p>
          <a:p>
            <a:pPr lvl="0"/>
            <a:r>
              <a:rPr lang="en-GB" dirty="0"/>
              <a:t>I know how I can keep myself safe and how to look after myself. </a:t>
            </a:r>
          </a:p>
        </p:txBody>
      </p:sp>
    </p:spTree>
    <p:extLst>
      <p:ext uri="{BB962C8B-B14F-4D97-AF65-F5344CB8AC3E}">
        <p14:creationId xmlns:p14="http://schemas.microsoft.com/office/powerpoint/2010/main" val="1269910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8A927-DC09-4897-8879-189DEA265A1C}"/>
              </a:ext>
            </a:extLst>
          </p:cNvPr>
          <p:cNvSpPr txBox="1">
            <a:spLocks noChangeArrowheads="1"/>
          </p:cNvSpPr>
          <p:nvPr/>
        </p:nvSpPr>
        <p:spPr>
          <a:xfrm>
            <a:off x="356" y="188640"/>
            <a:ext cx="11621801" cy="544449"/>
          </a:xfrm>
          <a:prstGeom prst="rect">
            <a:avLst/>
          </a:prstGeom>
        </p:spPr>
        <p:txBody>
          <a:bodyPr anchorCtr="1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Year 1: RE Knowledge Mat</a:t>
            </a:r>
            <a:br>
              <a:rPr lang="en-GB" altLang="en-US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en-GB" altLang="en-US" sz="27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Palm Sunday 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CAE02749-6B82-4811-90B0-0D1F996978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9870203"/>
              </p:ext>
            </p:extLst>
          </p:nvPr>
        </p:nvGraphicFramePr>
        <p:xfrm>
          <a:off x="174539" y="914265"/>
          <a:ext cx="11842922" cy="58864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887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7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8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2646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0070C0"/>
                          </a:solidFill>
                          <a:latin typeface="Century Gothic" pitchFamily="34"/>
                        </a:rPr>
                        <a:t>By the end of this unit, I will be able to answer these questions: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398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Religion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belief and worship of a God or Gods.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Why was Jesus welcomed like a king or celebrity by the crowds on Palm Sunday? 	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539359"/>
                  </a:ext>
                </a:extLst>
              </a:tr>
              <a:tr h="331632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Christianity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Christians are people who believe that Jesus Christ is the Son of God, and who follow his teachings and those of the Christian churches.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037807"/>
                  </a:ext>
                </a:extLst>
              </a:tr>
              <a:tr h="4164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Jesus arrived as a king, but did he leave as one? </a:t>
                      </a: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3153674"/>
                  </a:ext>
                </a:extLst>
              </a:tr>
              <a:tr h="464629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Easter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Christian festival to celebrate Jesus coming back from the dead.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Wingdings" panose="05000000000000000000" pitchFamily="2" charset="2"/>
                        <a:buNone/>
                      </a:pPr>
                      <a:endParaRPr lang="en-GB" sz="14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726501"/>
                  </a:ext>
                </a:extLst>
              </a:tr>
              <a:tr h="88103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Disciples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Jesus’ special  friends and followers.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Key objectives: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Did Jesus he look/behave like a king? Did Jesus want to be welcomed in this way? 	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742264"/>
                  </a:ext>
                </a:extLst>
              </a:tr>
              <a:tr h="471859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Resurrection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come back from the dead.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can discuss how I might treat a special person and say why.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can recall what happened on Palm Sunday and can say what some of the symbols in the Easter story mean.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can recognise that Jesus must be special to Christians to be welcomed in this way and start to explain their beliefs about Him </a:t>
                      </a:r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718671"/>
                  </a:ext>
                </a:extLst>
              </a:tr>
              <a:tr h="29369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Crucified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be nailed to a cross.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95115"/>
                  </a:ext>
                </a:extLst>
              </a:tr>
              <a:tr h="52862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Palm Sunday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Sunday before Easter when we remember how people welcomed Jesús into Jerusalem by waving palm leaves,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780953"/>
                  </a:ext>
                </a:extLst>
              </a:tr>
              <a:tr h="417247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Good Friday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Christian holiday to remember the crucifixion of Jesus.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38377888"/>
                  </a:ext>
                </a:extLst>
              </a:tr>
              <a:tr h="69793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Easter Sunday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day of Jesus’ resurrection.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251817"/>
                  </a:ext>
                </a:extLst>
              </a:tr>
            </a:tbl>
          </a:graphicData>
        </a:graphic>
      </p:graphicFrame>
      <p:pic>
        <p:nvPicPr>
          <p:cNvPr id="6" name="Picture 5" descr="Palm Sunday Illustration 128850 Vector Art at Vecteezy">
            <a:extLst>
              <a:ext uri="{FF2B5EF4-FFF2-40B4-BE49-F238E27FC236}">
                <a16:creationId xmlns:a16="http://schemas.microsoft.com/office/drawing/2014/main" id="{286B9511-9940-4426-8363-762792058E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887" y="1046922"/>
            <a:ext cx="2680225" cy="1856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LYoung\AppData\Local\Microsoft\Windows\INetCache\Content.MSO\907F2000.tmp">
            <a:extLst>
              <a:ext uri="{FF2B5EF4-FFF2-40B4-BE49-F238E27FC236}">
                <a16:creationId xmlns:a16="http://schemas.microsoft.com/office/drawing/2014/main" id="{C3719D17-2C75-41AE-9425-53F05A021B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895" y="4678431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1576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DF-A7DB-4EBC-8F04-D3E191A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RE Term 4</a:t>
            </a:r>
            <a:br>
              <a:rPr lang="en-GB" dirty="0"/>
            </a:br>
            <a:r>
              <a:rPr lang="en-GB" dirty="0"/>
              <a:t>Sticky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43A5-1A30-4242-A363-4633238E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Easter is a Christian festival to celebrate Jesus coming back from the dead.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Palm Sunday is the Sunday before Easter when we remember how people welcomed Jesús into Jerusalem by waving palm leaves.</a:t>
            </a:r>
          </a:p>
          <a:p>
            <a:r>
              <a:rPr lang="en-GB" dirty="0"/>
              <a:t>Jesus arrived as a king, but did he did not leave as one.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Good Friday is a Christian holiday to remember the crucifixion of Jesus.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Easter Sunday is the day of Jesus’ resurrection.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263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84E0AF7-3618-4E31-B9D8-F4D6BD7BF783}"/>
              </a:ext>
            </a:extLst>
          </p:cNvPr>
          <p:cNvSpPr txBox="1">
            <a:spLocks noChangeArrowheads="1"/>
          </p:cNvSpPr>
          <p:nvPr/>
        </p:nvSpPr>
        <p:spPr>
          <a:xfrm>
            <a:off x="356" y="188640"/>
            <a:ext cx="11621801" cy="544449"/>
          </a:xfrm>
          <a:prstGeom prst="rect">
            <a:avLst/>
          </a:prstGeom>
        </p:spPr>
        <p:txBody>
          <a:bodyPr anchorCtr="1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93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Year 1: ICT Knowledge Mat</a:t>
            </a:r>
            <a:br>
              <a:rPr lang="en-GB" altLang="en-US" sz="9300" b="1" dirty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en-GB" altLang="en-US" sz="93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Grouping Data </a:t>
            </a:r>
            <a:br>
              <a:rPr lang="en-GB" altLang="en-US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endParaRPr lang="en-GB" altLang="en-US" sz="27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36B325B-B913-4A2C-8477-CC6CB959A9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501672"/>
              </p:ext>
            </p:extLst>
          </p:nvPr>
        </p:nvGraphicFramePr>
        <p:xfrm>
          <a:off x="174539" y="733090"/>
          <a:ext cx="11842923" cy="600123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90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5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5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0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0934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Software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0070C0"/>
                          </a:solidFill>
                          <a:latin typeface="Century Gothic" pitchFamily="34"/>
                        </a:rPr>
                        <a:t>By the end of this unit, I will be able to answer these questions: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239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word used to describe information. This could be facts, observations, numbers, graphs or measurements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can I group these objects?</a:t>
                      </a:r>
                    </a:p>
                    <a:p>
                      <a:b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label will I give these objects?</a:t>
                      </a:r>
                    </a:p>
                    <a:p>
                      <a:b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 these objects go into more than one group?</a:t>
                      </a:r>
                    </a:p>
                    <a:p>
                      <a:b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are the properties of this object?</a:t>
                      </a:r>
                      <a:b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can I record the number of objects in each group?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539359"/>
                  </a:ext>
                </a:extLst>
              </a:tr>
              <a:tr h="587071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Group 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collection of people, things, or ideas that are in one place or are related by characteristics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82037807"/>
                  </a:ext>
                </a:extLst>
              </a:tr>
              <a:tr h="3457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Key objectives: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307017"/>
                  </a:ext>
                </a:extLst>
              </a:tr>
              <a:tr h="31508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Collect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bring together into one place 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lvl="0"/>
                      <a:r>
                        <a:rPr lang="en-GB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choose how to group objects</a:t>
                      </a:r>
                    </a:p>
                    <a:p>
                      <a:pPr lvl="0"/>
                      <a:r>
                        <a:rPr lang="en-GB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describe groups of objects</a:t>
                      </a:r>
                    </a:p>
                    <a:p>
                      <a:pPr lvl="0"/>
                      <a:r>
                        <a:rPr lang="en-GB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record how many objects are in a group</a:t>
                      </a:r>
                    </a:p>
                    <a:p>
                      <a:pPr lvl="0"/>
                      <a:r>
                        <a:rPr lang="en-GB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decide how to group objects to answer a question</a:t>
                      </a:r>
                    </a:p>
                    <a:p>
                      <a:pPr lvl="0"/>
                      <a:r>
                        <a:rPr lang="en-GB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compare groups of objects</a:t>
                      </a:r>
                    </a:p>
                    <a:p>
                      <a:pPr lvl="0"/>
                      <a:r>
                        <a:rPr lang="en-GB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record and share what I have found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understand that work created by others does not belong to me even if I save a copy</a:t>
                      </a:r>
                    </a:p>
                    <a:p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understand the benefits of naming my electronic work.</a:t>
                      </a:r>
                    </a:p>
                    <a:p>
                      <a:pPr rtl="0"/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demonstrate ways of naming files to help me find them later</a:t>
                      </a:r>
                      <a:r>
                        <a:rPr lang="en-GB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Wingdings" panose="05000000000000000000" pitchFamily="2" charset="2"/>
                        <a:buNone/>
                      </a:pPr>
                      <a:endParaRPr lang="en-GB" sz="14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726501"/>
                  </a:ext>
                </a:extLst>
              </a:tr>
              <a:tr h="43441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Similar 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Having resemblance or likeness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42264"/>
                  </a:ext>
                </a:extLst>
              </a:tr>
              <a:tr h="448519">
                <a:tc rowSpan="2"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Labels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slip that is attached to something to identify or describe it.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221784"/>
                  </a:ext>
                </a:extLst>
              </a:tr>
              <a:tr h="133780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 – safety: Online Bullying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describe how to behave online in ways that do not upset others and can give examples.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recognise that certain behaviours online can upset others.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give examples of behaviours that are unlikely to upset others.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give examples of behaviours that can make others feel more pleasant emotions (e.g. happy, satisfied, proud, etc.)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9492422"/>
                  </a:ext>
                </a:extLst>
              </a:tr>
              <a:tr h="97974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Describe </a:t>
                      </a:r>
                      <a:endParaRPr lang="en-GB" dirty="0"/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tell someone the appearance, sound, smell, events, etc., of (something or someone) : to say what something or someone is like.</a:t>
                      </a:r>
                      <a:endParaRPr lang="en-GB" dirty="0"/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059109"/>
                  </a:ext>
                </a:extLst>
              </a:tr>
              <a:tr h="1362571">
                <a:tc gridSpan="2"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50411711"/>
                  </a:ext>
                </a:extLst>
              </a:tr>
            </a:tbl>
          </a:graphicData>
        </a:graphic>
      </p:graphicFrame>
      <p:pic>
        <p:nvPicPr>
          <p:cNvPr id="5" name="Picture 4" descr="C:\Users\LYoung\AppData\Local\Microsoft\Windows\INetCache\Content.MSO\BC847DA5.tmp">
            <a:extLst>
              <a:ext uri="{FF2B5EF4-FFF2-40B4-BE49-F238E27FC236}">
                <a16:creationId xmlns:a16="http://schemas.microsoft.com/office/drawing/2014/main" id="{872F15E4-96C8-4A5E-9D4B-CF3CCBCE193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48" y="5383485"/>
            <a:ext cx="3562350" cy="128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LYoung\AppData\Local\Microsoft\Windows\INetCache\Content.MSO\5FCFA3FB.tmp">
            <a:extLst>
              <a:ext uri="{FF2B5EF4-FFF2-40B4-BE49-F238E27FC236}">
                <a16:creationId xmlns:a16="http://schemas.microsoft.com/office/drawing/2014/main" id="{C74CCFD3-1715-4F56-9DC5-5B63B6116B3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7" y="1585937"/>
            <a:ext cx="2981325" cy="1056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7393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DF-A7DB-4EBC-8F04-D3E191A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ICT Term 4</a:t>
            </a:r>
            <a:br>
              <a:rPr lang="en-GB" dirty="0"/>
            </a:br>
            <a:r>
              <a:rPr lang="en-GB" dirty="0"/>
              <a:t>Sticky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43A5-1A30-4242-A363-4633238E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>
                <a:solidFill>
                  <a:schemeClr val="dk1"/>
                </a:solidFill>
              </a:rPr>
              <a:t>I know how to group objects</a:t>
            </a:r>
          </a:p>
          <a:p>
            <a:pPr lvl="0"/>
            <a:r>
              <a:rPr lang="en-GB" dirty="0">
                <a:solidFill>
                  <a:schemeClr val="dk1"/>
                </a:solidFill>
              </a:rPr>
              <a:t>I know how to record how many objects are in a group</a:t>
            </a:r>
          </a:p>
          <a:p>
            <a:pPr lvl="0"/>
            <a:r>
              <a:rPr lang="en-GB" dirty="0">
                <a:solidFill>
                  <a:schemeClr val="dk1"/>
                </a:solidFill>
              </a:rPr>
              <a:t>I can decide how to group objects to answer a question</a:t>
            </a:r>
          </a:p>
          <a:p>
            <a:pPr lvl="0"/>
            <a:r>
              <a:rPr lang="en-GB" dirty="0">
                <a:solidFill>
                  <a:schemeClr val="dk1"/>
                </a:solidFill>
              </a:rPr>
              <a:t>I can compare groups of objects</a:t>
            </a:r>
          </a:p>
          <a:p>
            <a:pPr lvl="0"/>
            <a:r>
              <a:rPr lang="en-GB" dirty="0">
                <a:solidFill>
                  <a:schemeClr val="dk1"/>
                </a:solidFill>
              </a:rPr>
              <a:t>I can record and share what I have found </a:t>
            </a:r>
          </a:p>
          <a:p>
            <a:pPr lvl="0"/>
            <a:r>
              <a:rPr lang="en-GB" dirty="0">
                <a:solidFill>
                  <a:schemeClr val="dk1"/>
                </a:solidFill>
              </a:rPr>
              <a:t>I understand that work created by others does not belong to me even if I save a copy</a:t>
            </a:r>
          </a:p>
          <a:p>
            <a:r>
              <a:rPr lang="en-GB" dirty="0">
                <a:solidFill>
                  <a:schemeClr val="dk1"/>
                </a:solidFill>
              </a:rPr>
              <a:t>I understand the benefits of naming my electronic work.</a:t>
            </a:r>
          </a:p>
          <a:p>
            <a:r>
              <a:rPr lang="en-GB" dirty="0">
                <a:solidFill>
                  <a:schemeClr val="dk1"/>
                </a:solidFill>
              </a:rPr>
              <a:t>I can demonstrate ways of naming files to help me find them later</a:t>
            </a:r>
            <a:r>
              <a:rPr lang="en-GB" sz="3600" dirty="0">
                <a:solidFill>
                  <a:schemeClr val="dk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8964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2A2F9-A118-43BD-BB2A-515C61AFBB71}"/>
              </a:ext>
            </a:extLst>
          </p:cNvPr>
          <p:cNvSpPr txBox="1">
            <a:spLocks noChangeArrowheads="1"/>
          </p:cNvSpPr>
          <p:nvPr/>
        </p:nvSpPr>
        <p:spPr>
          <a:xfrm>
            <a:off x="356" y="188640"/>
            <a:ext cx="11621801" cy="544449"/>
          </a:xfrm>
          <a:prstGeom prst="rect">
            <a:avLst/>
          </a:prstGeom>
        </p:spPr>
        <p:txBody>
          <a:bodyPr anchorCtr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2000" b="1" dirty="0">
                <a:solidFill>
                  <a:srgbClr val="0070C0"/>
                </a:solidFill>
                <a:latin typeface="+mn-lt"/>
              </a:rPr>
              <a:t>Year 1: D.T Knowledge Mat</a:t>
            </a:r>
            <a:br>
              <a:rPr lang="en-GB" altLang="en-US" sz="2000" b="1" dirty="0">
                <a:solidFill>
                  <a:srgbClr val="0070C0"/>
                </a:solidFill>
                <a:latin typeface="+mn-lt"/>
              </a:rPr>
            </a:br>
            <a:r>
              <a:rPr lang="en-GB" sz="2000" dirty="0">
                <a:solidFill>
                  <a:srgbClr val="0070C0"/>
                </a:solidFill>
                <a:latin typeface="+mn-lt"/>
              </a:rPr>
              <a:t>Where does food come from? Making a Healthy </a:t>
            </a:r>
            <a:r>
              <a:rPr lang="en-GB" sz="2000">
                <a:solidFill>
                  <a:srgbClr val="0070C0"/>
                </a:solidFill>
                <a:latin typeface="+mn-lt"/>
              </a:rPr>
              <a:t>Fruit Kebab</a:t>
            </a:r>
            <a:br>
              <a:rPr lang="en-GB" altLang="en-US" sz="2000" b="1" dirty="0">
                <a:solidFill>
                  <a:srgbClr val="0070C0"/>
                </a:solidFill>
                <a:latin typeface="+mn-lt"/>
              </a:rPr>
            </a:br>
            <a:endParaRPr lang="en-GB" altLang="en-US" sz="20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A35E6E4F-1BFE-42A1-B7BD-C1A8F69E32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681239"/>
              </p:ext>
            </p:extLst>
          </p:nvPr>
        </p:nvGraphicFramePr>
        <p:xfrm>
          <a:off x="174539" y="914265"/>
          <a:ext cx="11842922" cy="589398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887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7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8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2646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By the end of this unit, I will be able to answer these questions: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398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Exotic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Something that comes from a country that is far away. 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foods are healthy?</a:t>
                      </a:r>
                    </a:p>
                    <a:p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makes food healthy?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539359"/>
                  </a:ext>
                </a:extLst>
              </a:tr>
              <a:tr h="331632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Healthy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Good for your health.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037807"/>
                  </a:ext>
                </a:extLst>
              </a:tr>
              <a:tr h="88103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Unhealthy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Bad for your health. 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Why should we eat a healthy, balanced diet?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3153674"/>
                  </a:ext>
                </a:extLst>
              </a:tr>
              <a:tr h="49311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The sweet and fleshy product of a tree or other plant that contains seed and can be eaten as food.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Key objectives: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Where do fruits and vegetables come from?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742264"/>
                  </a:ext>
                </a:extLst>
              </a:tr>
              <a:tr h="471859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Salad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A cold dish of various mixtures of raw or cooked vegetables.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 can use my own ideas to make something. 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 can make a simple plan before making. 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 can use appropriate resources and tools. 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 can cut food safely. 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 understand where food comes from. 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 understand about having a healthy and varied diet.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718671"/>
                  </a:ext>
                </a:extLst>
              </a:tr>
              <a:tr h="29369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Diet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The kinds of food that a person, animal, or community normally eats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95115"/>
                  </a:ext>
                </a:extLst>
              </a:tr>
              <a:tr h="164380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Plan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An intention or decision about what someone is going to do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78095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52ED7AE-293A-44AE-9BC8-C917D6BF8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475" y="1508477"/>
            <a:ext cx="2305050" cy="1447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18C060-5823-4BA3-83D1-CB81004264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6258" y="4096909"/>
            <a:ext cx="22669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258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DF-A7DB-4EBC-8F04-D3E191A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DT Term 4</a:t>
            </a:r>
            <a:br>
              <a:rPr lang="en-GB" dirty="0"/>
            </a:br>
            <a:r>
              <a:rPr lang="en-GB" dirty="0"/>
              <a:t>Sticky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43A5-1A30-4242-A363-4633238E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fontAlgn="t"/>
            <a:r>
              <a:rPr lang="en-GB" dirty="0"/>
              <a:t>I know that some foods are good for your health, including fruits and vegetables. </a:t>
            </a:r>
          </a:p>
          <a:p>
            <a:pPr fontAlgn="t"/>
            <a:r>
              <a:rPr lang="en-GB" dirty="0"/>
              <a:t>Healthy foods are those that provide you with nutrients you need to sustain your body’s well-being and retain energy. </a:t>
            </a:r>
          </a:p>
          <a:p>
            <a:pPr fontAlgn="t"/>
            <a:r>
              <a:rPr lang="en-GB" dirty="0"/>
              <a:t>We should eat a healthy, balanced diet to get the energy we need for the day, to help us grow and repair and to help our body stay strong and fight illnesses. </a:t>
            </a:r>
          </a:p>
          <a:p>
            <a:r>
              <a:rPr lang="en-GB" dirty="0"/>
              <a:t>Fruits and vegetables come from plants. </a:t>
            </a:r>
          </a:p>
        </p:txBody>
      </p:sp>
    </p:spTree>
    <p:extLst>
      <p:ext uri="{BB962C8B-B14F-4D97-AF65-F5344CB8AC3E}">
        <p14:creationId xmlns:p14="http://schemas.microsoft.com/office/powerpoint/2010/main" val="93842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DF-A7DB-4EBC-8F04-D3E191A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Geography Term 4</a:t>
            </a:r>
            <a:br>
              <a:rPr lang="en-GB" dirty="0"/>
            </a:br>
            <a:r>
              <a:rPr lang="en-GB" dirty="0"/>
              <a:t>Sticky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43A5-1A30-4242-A363-4633238E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171450" lvl="0" indent="-171450"/>
            <a:r>
              <a:rPr lang="en-GB" dirty="0">
                <a:solidFill>
                  <a:schemeClr val="dk1"/>
                </a:solidFill>
                <a:latin typeface="Century Gothic" panose="020B0502020202020204" pitchFamily="34" charset="0"/>
              </a:rPr>
              <a:t>I know that some penguins live in Antarctica. </a:t>
            </a:r>
          </a:p>
          <a:p>
            <a:pPr marL="171450" lvl="0" indent="-171450"/>
            <a:r>
              <a:rPr lang="en-GB" dirty="0">
                <a:solidFill>
                  <a:schemeClr val="dk1"/>
                </a:solidFill>
                <a:latin typeface="Century Gothic" panose="020B0502020202020204" pitchFamily="34" charset="0"/>
              </a:rPr>
              <a:t>I know that Antarctica is very cold and often windy. Most of the land is covered in thick ice. </a:t>
            </a:r>
          </a:p>
          <a:p>
            <a:pPr marL="171450" lvl="0" indent="-171450"/>
            <a:r>
              <a:rPr lang="en-GB" dirty="0">
                <a:solidFill>
                  <a:schemeClr val="dk1"/>
                </a:solidFill>
                <a:latin typeface="Century Gothic" panose="020B0502020202020204" pitchFamily="34" charset="0"/>
              </a:rPr>
              <a:t>Antarctica is a desert as it gets very little rain </a:t>
            </a:r>
            <a:r>
              <a:rPr lang="en-GB">
                <a:solidFill>
                  <a:schemeClr val="dk1"/>
                </a:solidFill>
                <a:latin typeface="Century Gothic" panose="020B0502020202020204" pitchFamily="34" charset="0"/>
              </a:rPr>
              <a:t>or snowfall.</a:t>
            </a:r>
            <a:endParaRPr lang="en-GB" dirty="0">
              <a:solidFill>
                <a:schemeClr val="dk1"/>
              </a:solidFill>
              <a:latin typeface="Century Gothic" panose="020B0502020202020204" pitchFamily="34" charset="0"/>
            </a:endParaRPr>
          </a:p>
          <a:p>
            <a:pPr marL="171450" lvl="0" indent="-171450"/>
            <a:r>
              <a:rPr lang="en-GB" dirty="0">
                <a:solidFill>
                  <a:schemeClr val="dk1"/>
                </a:solidFill>
                <a:latin typeface="Century Gothic" panose="020B0502020202020204" pitchFamily="34" charset="0"/>
              </a:rPr>
              <a:t>I know that penguins are able to survive in Antarctica due to their thick, waxy feathers and blubber under the skin. </a:t>
            </a:r>
          </a:p>
          <a:p>
            <a:pPr marL="171450" lvl="0" indent="-171450"/>
            <a:r>
              <a:rPr lang="en-GB" dirty="0">
                <a:solidFill>
                  <a:schemeClr val="dk1"/>
                </a:solidFill>
                <a:latin typeface="Century Gothic" panose="020B0502020202020204" pitchFamily="34" charset="0"/>
              </a:rPr>
              <a:t>I know that Antarctica is extremely cold and the Sahara Desert is extremely hot. 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>
                <a:solidFill>
                  <a:schemeClr val="dk1"/>
                </a:solidFill>
                <a:latin typeface="Century Gothic" panose="020B0502020202020204" pitchFamily="34" charset="0"/>
              </a:rPr>
              <a:t>Penguins don’t need to fly as all they need is on land or in the ocean. Their wings are evolved for swimming rather than flying. </a:t>
            </a:r>
            <a:endParaRPr lang="en-GB" b="1" dirty="0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68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2040" y="156798"/>
            <a:ext cx="6902810" cy="928350"/>
          </a:xfrm>
        </p:spPr>
        <p:txBody>
          <a:bodyPr>
            <a:noAutofit/>
          </a:bodyPr>
          <a:lstStyle/>
          <a:p>
            <a:r>
              <a:rPr lang="en-GB" altLang="en-US" sz="27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Music: Combining pulse, pitch and rhythm</a:t>
            </a:r>
            <a:endParaRPr lang="en-GB" sz="2700" dirty="0">
              <a:solidFill>
                <a:srgbClr val="FF0066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95672"/>
              </p:ext>
            </p:extLst>
          </p:nvPr>
        </p:nvGraphicFramePr>
        <p:xfrm>
          <a:off x="578862" y="1196752"/>
          <a:ext cx="4779353" cy="552976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42043">
                  <a:extLst>
                    <a:ext uri="{9D8B030D-6E8A-4147-A177-3AD203B41FA5}">
                      <a16:colId xmlns:a16="http://schemas.microsoft.com/office/drawing/2014/main" val="1599323569"/>
                    </a:ext>
                  </a:extLst>
                </a:gridCol>
                <a:gridCol w="3137310">
                  <a:extLst>
                    <a:ext uri="{9D8B030D-6E8A-4147-A177-3AD203B41FA5}">
                      <a16:colId xmlns:a16="http://schemas.microsoft.com/office/drawing/2014/main" val="3962258476"/>
                    </a:ext>
                  </a:extLst>
                </a:gridCol>
              </a:tblGrid>
              <a:tr h="29349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Subject specific vocabulary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931783"/>
                  </a:ext>
                </a:extLst>
              </a:tr>
              <a:tr h="729167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Pulse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the regular heartbeat of the music, the steady beat</a:t>
                      </a:r>
                      <a:endParaRPr lang="en-GB" sz="1800" b="0" dirty="0">
                        <a:solidFill>
                          <a:srgbClr val="FF0066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77042982"/>
                  </a:ext>
                </a:extLst>
              </a:tr>
              <a:tr h="50695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Pitch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How long or high the sound is.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55867984"/>
                  </a:ext>
                </a:extLst>
              </a:tr>
              <a:tr h="88643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Rhythm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long and short sounds or patterns that happen over the pulse, the steady beat</a:t>
                      </a:r>
                      <a:endParaRPr lang="en-GB" sz="1800" dirty="0">
                        <a:solidFill>
                          <a:srgbClr val="FF0066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09869659"/>
                  </a:ext>
                </a:extLst>
              </a:tr>
              <a:tr h="50695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Performing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Present a form of entertainment to an audience.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68883065"/>
                  </a:ext>
                </a:extLst>
              </a:tr>
              <a:tr h="50695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Improvise</a:t>
                      </a:r>
                      <a:endParaRPr lang="en-GB" sz="1800" dirty="0">
                        <a:solidFill>
                          <a:srgbClr val="FF0066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FF0066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create and perform (music, drama, or verse) </a:t>
                      </a:r>
                      <a:r>
                        <a:rPr lang="en-US" sz="1800" b="0" i="0" u="sng" kern="1200" dirty="0">
                          <a:solidFill>
                            <a:srgbClr val="FF0066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spontaneously</a:t>
                      </a:r>
                      <a:r>
                        <a:rPr lang="en-US" sz="1800" b="0" i="0" kern="1200" dirty="0">
                          <a:solidFill>
                            <a:srgbClr val="FF0066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or without preparation.</a:t>
                      </a:r>
                      <a:endParaRPr lang="en-GB" sz="1800" dirty="0">
                        <a:solidFill>
                          <a:srgbClr val="FF0066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58583104"/>
                  </a:ext>
                </a:extLst>
              </a:tr>
              <a:tr h="50695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Compose</a:t>
                      </a:r>
                      <a:endParaRPr lang="en-GB" sz="1800" dirty="0">
                        <a:solidFill>
                          <a:srgbClr val="FF0066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FF0066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write or create (a work of art, especially music or poetry).</a:t>
                      </a:r>
                      <a:endParaRPr lang="en-GB" sz="1800" dirty="0">
                        <a:solidFill>
                          <a:srgbClr val="FF0066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9184827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856525"/>
              </p:ext>
            </p:extLst>
          </p:nvPr>
        </p:nvGraphicFramePr>
        <p:xfrm>
          <a:off x="6468530" y="5065359"/>
          <a:ext cx="5144608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44608">
                  <a:extLst>
                    <a:ext uri="{9D8B030D-6E8A-4147-A177-3AD203B41FA5}">
                      <a16:colId xmlns:a16="http://schemas.microsoft.com/office/drawing/2014/main" val="785938140"/>
                    </a:ext>
                  </a:extLst>
                </a:gridCol>
              </a:tblGrid>
              <a:tr h="382738">
                <a:tc>
                  <a:txBody>
                    <a:bodyPr/>
                    <a:lstStyle/>
                    <a:p>
                      <a:pPr lvl="0"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By the end of this unit, I will be able to answer these questions:</a:t>
                      </a:r>
                    </a:p>
                  </a:txBody>
                  <a:tcPr marL="68580" marR="68580" marT="34290" marB="34290"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842755"/>
                  </a:ext>
                </a:extLst>
              </a:tr>
              <a:tr h="900905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entury Gothic" panose="020B0502020202020204" pitchFamily="34" charset="0"/>
                        </a:rPr>
                        <a:t>What is a pulse/beat?</a:t>
                      </a:r>
                    </a:p>
                    <a:p>
                      <a:r>
                        <a:rPr lang="en-GB" sz="1800" dirty="0">
                          <a:latin typeface="Century Gothic" panose="020B0502020202020204" pitchFamily="34" charset="0"/>
                        </a:rPr>
                        <a:t>What is pitch?</a:t>
                      </a:r>
                    </a:p>
                    <a:p>
                      <a:r>
                        <a:rPr lang="en-GB" sz="1800" dirty="0">
                          <a:latin typeface="Century Gothic" panose="020B0502020202020204" pitchFamily="34" charset="0"/>
                        </a:rPr>
                        <a:t>What is improvisation? </a:t>
                      </a:r>
                    </a:p>
                    <a:p>
                      <a:r>
                        <a:rPr lang="en-GB" sz="1800" dirty="0">
                          <a:latin typeface="Century Gothic" panose="020B0502020202020204" pitchFamily="34" charset="0"/>
                        </a:rPr>
                        <a:t>What is composition?</a:t>
                      </a:r>
                    </a:p>
                  </a:txBody>
                  <a:tcPr marL="68580" marR="68580" marT="34290" marB="34290"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10841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705586"/>
              </p:ext>
            </p:extLst>
          </p:nvPr>
        </p:nvGraphicFramePr>
        <p:xfrm>
          <a:off x="6468530" y="1877789"/>
          <a:ext cx="5647270" cy="3093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47270">
                  <a:extLst>
                    <a:ext uri="{9D8B030D-6E8A-4147-A177-3AD203B41FA5}">
                      <a16:colId xmlns:a16="http://schemas.microsoft.com/office/drawing/2014/main" val="8764118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Key Objectives</a:t>
                      </a:r>
                    </a:p>
                  </a:txBody>
                  <a:tcPr marL="68580" marR="68580" marT="34290" marB="34290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023385"/>
                  </a:ext>
                </a:extLst>
              </a:tr>
              <a:tr h="2033242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Demonstrate an awareness of pulse/beat when listening, moving to and performing music.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Demonstrate an understanding and use of basic differences in pitch (high and low) and note duration (long and short).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Demonstrate a basic understanding of the importance of posture and technique when performing.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Demonstrate an understanding of the basic concepts of improvisation and composition.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66"/>
                          </a:solidFill>
                          <a:latin typeface="Century Gothic" panose="020B0502020202020204" pitchFamily="34" charset="0"/>
                        </a:rPr>
                        <a:t>Introduce the performance</a:t>
                      </a:r>
                      <a:endParaRPr lang="en-GB" sz="1600" dirty="0">
                        <a:solidFill>
                          <a:srgbClr val="FF0066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97410831"/>
                  </a:ext>
                </a:extLst>
              </a:tr>
            </a:tbl>
          </a:graphicData>
        </a:graphic>
      </p:graphicFrame>
      <p:pic>
        <p:nvPicPr>
          <p:cNvPr id="1026" name="Picture 2" descr="Cartoon Music Images - Free Download on Freepik">
            <a:extLst>
              <a:ext uri="{FF2B5EF4-FFF2-40B4-BE49-F238E27FC236}">
                <a16:creationId xmlns:a16="http://schemas.microsoft.com/office/drawing/2014/main" id="{F211C2C7-89A0-4B18-B03F-882A4F410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460" y="515714"/>
            <a:ext cx="33528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usic Notes Cartoon, PNG, 622x481px, Haverford Township Free Library,  Colorful Music Notes, Music, Music Download, Musical">
            <a:extLst>
              <a:ext uri="{FF2B5EF4-FFF2-40B4-BE49-F238E27FC236}">
                <a16:creationId xmlns:a16="http://schemas.microsoft.com/office/drawing/2014/main" id="{1221421F-8A18-44A4-A558-529820646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215" y="3137937"/>
            <a:ext cx="991642" cy="67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11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DF-A7DB-4EBC-8F04-D3E191A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Music Term 4</a:t>
            </a:r>
            <a:br>
              <a:rPr lang="en-GB" dirty="0"/>
            </a:br>
            <a:r>
              <a:rPr lang="en-GB" dirty="0"/>
              <a:t>Sticky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43A5-1A30-4242-A363-4633238E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fontAlgn="t"/>
            <a:r>
              <a:rPr lang="en-GB" sz="2400" dirty="0"/>
              <a:t>I know that a pulse is </a:t>
            </a:r>
            <a:r>
              <a:rPr lang="en-US" sz="2400" dirty="0"/>
              <a:t>the regular heartbeat of the music, the steady beat</a:t>
            </a:r>
            <a:endParaRPr lang="en-GB" sz="2400" dirty="0"/>
          </a:p>
          <a:p>
            <a:pPr fontAlgn="t"/>
            <a:r>
              <a:rPr lang="en-GB" sz="2400" dirty="0"/>
              <a:t>I know that pitch is how long or high the sound is.</a:t>
            </a:r>
          </a:p>
          <a:p>
            <a:pPr fontAlgn="t"/>
            <a:r>
              <a:rPr lang="en-GB" sz="2400" dirty="0"/>
              <a:t>I know that rhythm is the </a:t>
            </a:r>
            <a:r>
              <a:rPr lang="en-US" sz="2400" dirty="0"/>
              <a:t>long and short sounds or patterns that happen over the pulse: the steady beat.</a:t>
            </a:r>
            <a:endParaRPr lang="en-GB" sz="2400" dirty="0"/>
          </a:p>
          <a:p>
            <a:pPr fontAlgn="t"/>
            <a:r>
              <a:rPr lang="en-US" sz="2400" dirty="0"/>
              <a:t>I know that to improvise</a:t>
            </a:r>
            <a:r>
              <a:rPr lang="en-GB" sz="2400" dirty="0"/>
              <a:t> is to </a:t>
            </a:r>
            <a:r>
              <a:rPr lang="en-US" sz="2400" dirty="0"/>
              <a:t>create and perform (music, drama, or verse) spontaneously or without preparation.</a:t>
            </a:r>
            <a:endParaRPr lang="en-GB" sz="2400" dirty="0"/>
          </a:p>
          <a:p>
            <a:pPr fontAlgn="t"/>
            <a:r>
              <a:rPr lang="en-US" sz="2400" dirty="0"/>
              <a:t>I know that to compose</a:t>
            </a:r>
            <a:r>
              <a:rPr lang="en-GB" sz="2400" dirty="0"/>
              <a:t> means to </a:t>
            </a:r>
            <a:r>
              <a:rPr lang="en-US" sz="2400" dirty="0"/>
              <a:t>write or create (a work of art, especially music or poetry).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73036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662112" y="75789"/>
            <a:ext cx="8867775" cy="492125"/>
          </a:xfrm>
        </p:spPr>
        <p:txBody>
          <a:bodyPr anchorCtr="1">
            <a:normAutofit fontScale="90000"/>
          </a:bodyPr>
          <a:lstStyle/>
          <a:p>
            <a:pPr algn="ctr" eaLnBrk="1" hangingPunct="1"/>
            <a:r>
              <a:rPr lang="en-GB" altLang="en-US" sz="32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1: Science- Polar places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632262"/>
              </p:ext>
            </p:extLst>
          </p:nvPr>
        </p:nvGraphicFramePr>
        <p:xfrm>
          <a:off x="342900" y="599330"/>
          <a:ext cx="11610974" cy="620726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25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1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1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25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9163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Working Scientifically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By the end of this unit, I will be able to answer these questions: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62">
                <a:tc rowSpan="2">
                  <a:txBody>
                    <a:bodyPr/>
                    <a:lstStyle/>
                    <a:p>
                      <a:pPr lvl="0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Arctic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Arctic is the area around the northernmost part of the Earth.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Ask simple questions and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recognise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that they can be answered in different ways. 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Perform simple tests. Identify and classify. 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their observations and ideas to suggest answers to questions.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499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8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do we need for a polar adventure?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How will we get there?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to wear?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Which material?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Which gloves would be best to wear?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Am I a herbivore, carnivore or omnivore?</a:t>
                      </a:r>
                      <a:endParaRPr lang="en-GB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051724"/>
                  </a:ext>
                </a:extLst>
              </a:tr>
              <a:tr h="450814">
                <a:tc>
                  <a:txBody>
                    <a:bodyPr/>
                    <a:lstStyle/>
                    <a:p>
                      <a:pPr lvl="0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Antarctica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Antarctic is the area around the southernmost part of the Earth.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163">
                <a:tc>
                  <a:txBody>
                    <a:bodyPr/>
                    <a:lstStyle/>
                    <a:p>
                      <a:pPr lvl="0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Carnivore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animal that eats mostly meat, e.g. spiders, frogs, owls, polar bears, seals, whales and wolves.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398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Flexible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that bends easily without breaking.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875387"/>
                  </a:ext>
                </a:extLst>
              </a:tr>
              <a:tr h="584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Habitat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place where you will normally find an animal or plant living.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Famous Scientist:</a:t>
                      </a:r>
                    </a:p>
                    <a:p>
                      <a:endParaRPr lang="en-GB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Eddy Carmack</a:t>
                      </a:r>
                    </a:p>
                    <a:p>
                      <a:b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Herbivore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animal that eats only plants, e.g. butterflies, snails, caribou, cows, deer, elephants, guinea pigs, horses, pandas, reindeer.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897120"/>
                  </a:ext>
                </a:extLst>
              </a:tr>
              <a:tr h="631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Omnivore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animal that eats both meat and plants, e.g. wasps, magpies, bears, dolphins, hedgehogs, humans.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090353"/>
                  </a:ext>
                </a:extLst>
              </a:tr>
              <a:tr h="16797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Waterproof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Does not let water through.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54604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A21A0F1-64A0-48F0-AEF7-06DBFA7BE90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4299665"/>
            <a:ext cx="2114550" cy="2129710"/>
          </a:xfrm>
          <a:prstGeom prst="rect">
            <a:avLst/>
          </a:prstGeom>
          <a:noFill/>
        </p:spPr>
      </p:pic>
      <p:pic>
        <p:nvPicPr>
          <p:cNvPr id="4098" name="Picture 2" descr="The Ends of the Earth: The Polar Regions | Audley Travel">
            <a:extLst>
              <a:ext uri="{FF2B5EF4-FFF2-40B4-BE49-F238E27FC236}">
                <a16:creationId xmlns:a16="http://schemas.microsoft.com/office/drawing/2014/main" id="{820B0D3A-9643-4C55-8AFC-D1C64BD04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66" y="4741831"/>
            <a:ext cx="3410103" cy="1959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n 30 years, the Antarctic Treaty becomes modifiable, and the fate of a  continent could hang in the balance">
            <a:extLst>
              <a:ext uri="{FF2B5EF4-FFF2-40B4-BE49-F238E27FC236}">
                <a16:creationId xmlns:a16="http://schemas.microsoft.com/office/drawing/2014/main" id="{A69878CE-3295-4853-997E-F283A1987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5435600"/>
            <a:ext cx="3657600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06988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DF-A7DB-4EBC-8F04-D3E191A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Science Term 4</a:t>
            </a:r>
            <a:br>
              <a:rPr lang="en-GB" dirty="0"/>
            </a:br>
            <a:r>
              <a:rPr lang="en-GB" dirty="0"/>
              <a:t>Sticky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43A5-1A30-4242-A363-4633238E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 lnSpcReduction="10000"/>
          </a:bodyPr>
          <a:lstStyle/>
          <a:p>
            <a:pPr fontAlgn="t"/>
            <a:r>
              <a:rPr lang="en-US" dirty="0"/>
              <a:t>I know that the Arctic is the area around the northernmost part of the Earth.</a:t>
            </a:r>
            <a:endParaRPr lang="en-GB" dirty="0"/>
          </a:p>
          <a:p>
            <a:pPr fontAlgn="t"/>
            <a:r>
              <a:rPr lang="en-US" dirty="0"/>
              <a:t>I know that the Antarctic is the area around the southernmost part of the Earth.</a:t>
            </a:r>
            <a:endParaRPr lang="en-GB" dirty="0"/>
          </a:p>
          <a:p>
            <a:pPr fontAlgn="t"/>
            <a:r>
              <a:rPr lang="en-GB" dirty="0"/>
              <a:t>I know that the polar regions are extremely cold and people who go there need to wear warm, waterproof clothes. </a:t>
            </a:r>
          </a:p>
          <a:p>
            <a:pPr fontAlgn="t"/>
            <a:r>
              <a:rPr lang="en-US" dirty="0"/>
              <a:t>I know that materials have different properties and are suited to different roles. </a:t>
            </a:r>
          </a:p>
          <a:p>
            <a:pPr fontAlgn="t"/>
            <a:r>
              <a:rPr lang="en-US" dirty="0"/>
              <a:t>I know that a herbivore eats plants, a carnivore eats meat and an omnivore eats both plants and meat.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441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40" y="-1032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FF6600"/>
                </a:solidFill>
                <a:latin typeface="Century Gothic" panose="020B0502020202020204" pitchFamily="34" charset="0"/>
              </a:rPr>
              <a:t>Year 1: PE- Tennis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756734"/>
              </p:ext>
            </p:extLst>
          </p:nvPr>
        </p:nvGraphicFramePr>
        <p:xfrm>
          <a:off x="114909" y="944445"/>
          <a:ext cx="5054591" cy="55348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6977">
                  <a:extLst>
                    <a:ext uri="{9D8B030D-6E8A-4147-A177-3AD203B41FA5}">
                      <a16:colId xmlns:a16="http://schemas.microsoft.com/office/drawing/2014/main" val="1346555721"/>
                    </a:ext>
                  </a:extLst>
                </a:gridCol>
                <a:gridCol w="3757614">
                  <a:extLst>
                    <a:ext uri="{9D8B030D-6E8A-4147-A177-3AD203B41FA5}">
                      <a16:colId xmlns:a16="http://schemas.microsoft.com/office/drawing/2014/main" val="2623282306"/>
                    </a:ext>
                  </a:extLst>
                </a:gridCol>
              </a:tblGrid>
              <a:tr h="41419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Century Gothic" panose="020B0502020202020204" pitchFamily="34" charset="0"/>
                        </a:rPr>
                        <a:t>Subject Specific Vocabulary-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378995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r>
                        <a:rPr lang="en-GB" sz="18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Tennis is a game played by two or 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Calibri" panose="020F0502020204030204" pitchFamily="34" charset="0"/>
                          <a:hlinkClick r:id="rId2" tooltip="Definition of four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four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players on a rectangular court. The players use an 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Calibri" panose="020F0502020204030204" pitchFamily="34" charset="0"/>
                          <a:hlinkClick r:id="rId3" tooltip="Definition of oval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oval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racket with 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Calibri" panose="020F0502020204030204" pitchFamily="34" charset="0"/>
                          <a:hlinkClick r:id="rId4" tooltip="Definition of strings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strings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across it to hit a ball over a net across the 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Calibri" panose="020F0502020204030204" pitchFamily="34" charset="0"/>
                          <a:hlinkClick r:id="rId5" tooltip="Definition of midd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middle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of the court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. </a:t>
                      </a:r>
                      <a:endParaRPr lang="en-GB" sz="1800" b="0" u="none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065908"/>
                  </a:ext>
                </a:extLst>
              </a:tr>
              <a:tr h="414192">
                <a:tc>
                  <a:txBody>
                    <a:bodyPr/>
                    <a:lstStyle/>
                    <a:p>
                      <a:r>
                        <a:rPr lang="en-GB" sz="18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Forehand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shot in 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6" tooltip="Definition of tennis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tennis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or 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7" tooltip="Definition of squash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squash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in which the 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8" tooltip="Definition of palm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palm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of your 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9" tooltip="Definition of hand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hand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10" tooltip="Definition of faces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faces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the direction in which you are 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11" tooltip="Definition of hitting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hitting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the </a:t>
                      </a:r>
                      <a:r>
                        <a:rPr lang="en-GB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12" tooltip="Definition of ball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ball</a:t>
                      </a:r>
                      <a:endParaRPr lang="en-GB" sz="1800" b="0" u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599165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r>
                        <a:rPr lang="en-GB" sz="18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Volley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 hit the ball before it touches the ground.</a:t>
                      </a:r>
                      <a:r>
                        <a:rPr lang="en-GB" sz="1800" b="0" u="none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endParaRPr lang="en-GB" sz="1800" b="0" u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31538"/>
                  </a:ext>
                </a:extLst>
              </a:tr>
              <a:tr h="559339">
                <a:tc>
                  <a:txBody>
                    <a:bodyPr/>
                    <a:lstStyle/>
                    <a:p>
                      <a:r>
                        <a:rPr lang="en-GB" sz="18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you throw </a:t>
                      </a:r>
                      <a:r>
                        <a:rPr lang="en-GB" sz="1800" b="0" u="none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ball up and hit it to start play.</a:t>
                      </a:r>
                      <a:endParaRPr lang="en-GB" sz="1800" b="0" u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684317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r>
                        <a:rPr lang="en-GB" sz="18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Underarm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Underhand serve is a type of serve delivered by hitting the ball below shoulder level.</a:t>
                      </a:r>
                      <a:endParaRPr lang="en-GB" sz="1800" b="0" u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72123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314406"/>
              </p:ext>
            </p:extLst>
          </p:nvPr>
        </p:nvGraphicFramePr>
        <p:xfrm>
          <a:off x="7066179" y="5075430"/>
          <a:ext cx="2574325" cy="16764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74325">
                  <a:extLst>
                    <a:ext uri="{9D8B030D-6E8A-4147-A177-3AD203B41FA5}">
                      <a16:colId xmlns:a16="http://schemas.microsoft.com/office/drawing/2014/main" val="950433522"/>
                    </a:ext>
                  </a:extLst>
                </a:gridCol>
              </a:tblGrid>
              <a:tr h="30317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Century Gothic" panose="020B0502020202020204" pitchFamily="34" charset="0"/>
                        </a:rPr>
                        <a:t>Famous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619825"/>
                  </a:ext>
                </a:extLst>
              </a:tr>
              <a:tr h="303173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entury Gothic" panose="020B0502020202020204" pitchFamily="34" charset="0"/>
                        </a:rPr>
                        <a:t>Novac</a:t>
                      </a: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 Djokovic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628676"/>
                  </a:ext>
                </a:extLst>
              </a:tr>
              <a:tr h="30317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entury Gothic" panose="020B0502020202020204" pitchFamily="34" charset="0"/>
                        </a:rPr>
                        <a:t>Andy Murray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77242"/>
                  </a:ext>
                </a:extLst>
              </a:tr>
              <a:tr h="30317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entury Gothic" panose="020B0502020202020204" pitchFamily="34" charset="0"/>
                        </a:rPr>
                        <a:t>Serena Williams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861378"/>
                  </a:ext>
                </a:extLst>
              </a:tr>
              <a:tr h="30317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Emma </a:t>
                      </a:r>
                      <a:r>
                        <a:rPr lang="en-US" sz="1600" dirty="0" err="1">
                          <a:latin typeface="Century Gothic" panose="020B0502020202020204" pitchFamily="34" charset="0"/>
                        </a:rPr>
                        <a:t>Raducanu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4689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029217" y="944445"/>
          <a:ext cx="2229458" cy="3449313"/>
        </p:xfrm>
        <a:graphic>
          <a:graphicData uri="http://schemas.openxmlformats.org/drawingml/2006/table">
            <a:tbl>
              <a:tblPr firstRow="1" bandRow="1">
                <a:solidFill>
                  <a:srgbClr val="FF6600"/>
                </a:solidFill>
                <a:tableStyleId>{5C22544A-7EE6-4342-B048-85BDC9FD1C3A}</a:tableStyleId>
              </a:tblPr>
              <a:tblGrid>
                <a:gridCol w="2229458">
                  <a:extLst>
                    <a:ext uri="{9D8B030D-6E8A-4147-A177-3AD203B41FA5}">
                      <a16:colId xmlns:a16="http://schemas.microsoft.com/office/drawing/2014/main" val="448699431"/>
                    </a:ext>
                  </a:extLst>
                </a:gridCol>
              </a:tblGrid>
              <a:tr h="115029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entury Gothic" panose="020B0502020202020204" pitchFamily="34" charset="0"/>
                        </a:rPr>
                        <a:t>Team Work/ Fair Play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866019"/>
                  </a:ext>
                </a:extLst>
              </a:tr>
              <a:tr h="736593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Fair Play is an essential value in tennis.</a:t>
                      </a:r>
                    </a:p>
                  </a:txBody>
                  <a:tcPr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222544"/>
                  </a:ext>
                </a:extLst>
              </a:tr>
              <a:tr h="1029212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Fair Play includes: Good sportsmanship, honesty and respect whether you win or lose.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69835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306574"/>
              </p:ext>
            </p:extLst>
          </p:nvPr>
        </p:nvGraphicFramePr>
        <p:xfrm>
          <a:off x="5169500" y="944445"/>
          <a:ext cx="4859717" cy="4145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9717">
                  <a:extLst>
                    <a:ext uri="{9D8B030D-6E8A-4147-A177-3AD203B41FA5}">
                      <a16:colId xmlns:a16="http://schemas.microsoft.com/office/drawing/2014/main" val="644130581"/>
                    </a:ext>
                  </a:extLst>
                </a:gridCol>
              </a:tblGrid>
              <a:tr h="48816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entury Gothic" panose="020B0502020202020204" pitchFamily="34" charset="0"/>
                        </a:rPr>
                        <a:t>Key Skills- Objectives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182326"/>
                  </a:ext>
                </a:extLst>
              </a:tr>
              <a:tr h="488165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entury Gothic" panose="020B0502020202020204" pitchFamily="34" charset="0"/>
                        </a:rPr>
                        <a:t>I can practice rolling and throwing the ball underarm gradually linking that technique to the forehand shot.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813971"/>
                  </a:ext>
                </a:extLst>
              </a:tr>
              <a:tr h="488165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entury Gothic" panose="020B0502020202020204" pitchFamily="34" charset="0"/>
                        </a:rPr>
                        <a:t>I can develop the forehand shot in tennis linking similarities between throwing a ball and playing the forehand shot.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202468"/>
                  </a:ext>
                </a:extLst>
              </a:tr>
              <a:tr h="488165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entury Gothic" panose="020B0502020202020204" pitchFamily="34" charset="0"/>
                        </a:rPr>
                        <a:t>I understand what a volley shot is and when this shot can be used in tennis.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780997"/>
                  </a:ext>
                </a:extLst>
              </a:tr>
              <a:tr h="61685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entury Gothic" panose="020B0502020202020204" pitchFamily="34" charset="0"/>
                        </a:rPr>
                        <a:t>I can start a game using a underarm serve. </a:t>
                      </a:r>
                    </a:p>
                    <a:p>
                      <a:r>
                        <a:rPr lang="en-US" sz="1800" dirty="0"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1800" dirty="0">
                          <a:latin typeface="Century Gothic" panose="020B0502020202020204" pitchFamily="34" charset="0"/>
                        </a:rPr>
                        <a:t> can demonstrate my tennis skills that I have learnt.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957626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208089"/>
              </p:ext>
            </p:extLst>
          </p:nvPr>
        </p:nvGraphicFramePr>
        <p:xfrm>
          <a:off x="10029217" y="4422181"/>
          <a:ext cx="2162783" cy="1172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783">
                  <a:extLst>
                    <a:ext uri="{9D8B030D-6E8A-4147-A177-3AD203B41FA5}">
                      <a16:colId xmlns:a16="http://schemas.microsoft.com/office/drawing/2014/main" val="2622906077"/>
                    </a:ext>
                  </a:extLst>
                </a:gridCol>
              </a:tblGrid>
              <a:tr h="5325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6600"/>
                          </a:solidFill>
                          <a:latin typeface="Century Gothic" panose="020B0502020202020204" pitchFamily="34" charset="0"/>
                        </a:rPr>
                        <a:t>Local Clubs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338855"/>
                  </a:ext>
                </a:extLst>
              </a:tr>
              <a:tr h="623141">
                <a:tc>
                  <a:txBody>
                    <a:bodyPr/>
                    <a:lstStyle/>
                    <a:p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Avenue Tennis Club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08435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9F5CC78D-69DB-465F-8B71-2FC921457F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029217" y="5594779"/>
            <a:ext cx="2162783" cy="1218072"/>
          </a:xfrm>
          <a:prstGeom prst="rect">
            <a:avLst/>
          </a:prstGeom>
        </p:spPr>
      </p:pic>
      <p:pic>
        <p:nvPicPr>
          <p:cNvPr id="2050" name="Picture 2" descr="10 best women's tennis players of all time - Newsday">
            <a:extLst>
              <a:ext uri="{FF2B5EF4-FFF2-40B4-BE49-F238E27FC236}">
                <a16:creationId xmlns:a16="http://schemas.microsoft.com/office/drawing/2014/main" id="{4523FF23-40B5-4E72-AB5D-A5E1A6330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534" y="5304943"/>
            <a:ext cx="2012197" cy="133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927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DF-A7DB-4EBC-8F04-D3E191A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PE Term 4</a:t>
            </a:r>
            <a:br>
              <a:rPr lang="en-GB" dirty="0"/>
            </a:br>
            <a:r>
              <a:rPr lang="en-GB" dirty="0"/>
              <a:t>Sticky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43A5-1A30-4242-A363-4633238E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pPr fontAlgn="t"/>
            <a:r>
              <a:rPr lang="en-GB" dirty="0"/>
              <a:t>I can practice rolling and throwing the ball underarm gradually linking that technique to the forehand shot.</a:t>
            </a:r>
          </a:p>
          <a:p>
            <a:pPr fontAlgn="t"/>
            <a:r>
              <a:rPr lang="en-GB" dirty="0"/>
              <a:t>I can develop the forehand shot in tennis linking similarities between throwing a ball and playing the forehand shot.</a:t>
            </a:r>
          </a:p>
          <a:p>
            <a:pPr fontAlgn="t"/>
            <a:r>
              <a:rPr lang="en-GB" dirty="0"/>
              <a:t>I understand what a volley shot is and when this shot can be used in tennis.</a:t>
            </a:r>
          </a:p>
          <a:p>
            <a:pPr fontAlgn="t"/>
            <a:r>
              <a:rPr lang="en-GB" dirty="0"/>
              <a:t>I can start a game using a underarm serve. </a:t>
            </a:r>
          </a:p>
        </p:txBody>
      </p:sp>
    </p:spTree>
    <p:extLst>
      <p:ext uri="{BB962C8B-B14F-4D97-AF65-F5344CB8AC3E}">
        <p14:creationId xmlns:p14="http://schemas.microsoft.com/office/powerpoint/2010/main" val="2153747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975" y="-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FF6600"/>
                </a:solidFill>
                <a:latin typeface="Century Gothic" panose="020B0502020202020204" pitchFamily="34" charset="0"/>
              </a:rPr>
              <a:t>Year 1: </a:t>
            </a:r>
            <a:r>
              <a:rPr lang="en-GB" sz="4000">
                <a:solidFill>
                  <a:srgbClr val="FF6600"/>
                </a:solidFill>
                <a:latin typeface="Century Gothic" panose="020B0502020202020204" pitchFamily="34" charset="0"/>
              </a:rPr>
              <a:t>PE- Dance</a:t>
            </a:r>
            <a:endParaRPr lang="en-GB" sz="4000" dirty="0">
              <a:solidFill>
                <a:srgbClr val="FF66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028076"/>
              </p:ext>
            </p:extLst>
          </p:nvPr>
        </p:nvGraphicFramePr>
        <p:xfrm>
          <a:off x="6881836" y="1019787"/>
          <a:ext cx="5138485" cy="55460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45123">
                  <a:extLst>
                    <a:ext uri="{9D8B030D-6E8A-4147-A177-3AD203B41FA5}">
                      <a16:colId xmlns:a16="http://schemas.microsoft.com/office/drawing/2014/main" val="1346555721"/>
                    </a:ext>
                  </a:extLst>
                </a:gridCol>
                <a:gridCol w="3393362">
                  <a:extLst>
                    <a:ext uri="{9D8B030D-6E8A-4147-A177-3AD203B41FA5}">
                      <a16:colId xmlns:a16="http://schemas.microsoft.com/office/drawing/2014/main" val="2623282306"/>
                    </a:ext>
                  </a:extLst>
                </a:gridCol>
              </a:tblGrid>
              <a:tr h="39534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Century Gothic" panose="020B0502020202020204" pitchFamily="34" charset="0"/>
                        </a:rPr>
                        <a:t>Subject Specific Vocabulary-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378995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B</a:t>
                      </a: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basic rhythmic unit of a measure.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065908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Direction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course along which someone or something moves.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31538"/>
                  </a:ext>
                </a:extLst>
              </a:tr>
              <a:tr h="81703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Counts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Counts of 8 helps us to stay in time with the music and we can mix up how we move within those counts to make our dance look interesting.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684317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Commands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Give an order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721233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Pathway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path a dancer takes whilst moving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368892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Choreography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Need to copy, remember and repeat actions.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91682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186025"/>
              </p:ext>
            </p:extLst>
          </p:nvPr>
        </p:nvGraphicFramePr>
        <p:xfrm>
          <a:off x="1044575" y="5124473"/>
          <a:ext cx="2574325" cy="16764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74325">
                  <a:extLst>
                    <a:ext uri="{9D8B030D-6E8A-4147-A177-3AD203B41FA5}">
                      <a16:colId xmlns:a16="http://schemas.microsoft.com/office/drawing/2014/main" val="950433522"/>
                    </a:ext>
                  </a:extLst>
                </a:gridCol>
              </a:tblGrid>
              <a:tr h="30317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Century Gothic" panose="020B0502020202020204" pitchFamily="34" charset="0"/>
                        </a:rPr>
                        <a:t>Famous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619825"/>
                  </a:ext>
                </a:extLst>
              </a:tr>
              <a:tr h="3031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entury Gothic" panose="020B0502020202020204" pitchFamily="34" charset="0"/>
                        </a:rPr>
                        <a:t>Oti</a:t>
                      </a: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Century Gothic" panose="020B0502020202020204" pitchFamily="34" charset="0"/>
                        </a:rPr>
                        <a:t>Mabuse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628676"/>
                  </a:ext>
                </a:extLst>
              </a:tr>
              <a:tr h="2675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Jordan Banjo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77242"/>
                  </a:ext>
                </a:extLst>
              </a:tr>
              <a:tr h="3031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Darcey Bussell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861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AJ Pritchard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4689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821543"/>
              </p:ext>
            </p:extLst>
          </p:nvPr>
        </p:nvGraphicFramePr>
        <p:xfrm>
          <a:off x="4576775" y="1038202"/>
          <a:ext cx="2229458" cy="3449313"/>
        </p:xfrm>
        <a:graphic>
          <a:graphicData uri="http://schemas.openxmlformats.org/drawingml/2006/table">
            <a:tbl>
              <a:tblPr firstRow="1" bandRow="1">
                <a:solidFill>
                  <a:srgbClr val="FF6600"/>
                </a:solidFill>
                <a:tableStyleId>{5C22544A-7EE6-4342-B048-85BDC9FD1C3A}</a:tableStyleId>
              </a:tblPr>
              <a:tblGrid>
                <a:gridCol w="2229458">
                  <a:extLst>
                    <a:ext uri="{9D8B030D-6E8A-4147-A177-3AD203B41FA5}">
                      <a16:colId xmlns:a16="http://schemas.microsoft.com/office/drawing/2014/main" val="448699431"/>
                    </a:ext>
                  </a:extLst>
                </a:gridCol>
              </a:tblGrid>
              <a:tr h="115029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entury Gothic" panose="020B0502020202020204" pitchFamily="34" charset="0"/>
                        </a:rPr>
                        <a:t>Team Work/ Fair Play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866019"/>
                  </a:ext>
                </a:extLst>
              </a:tr>
              <a:tr h="736593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Fair Play is an essential value in dance.</a:t>
                      </a:r>
                    </a:p>
                  </a:txBody>
                  <a:tcPr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222544"/>
                  </a:ext>
                </a:extLst>
              </a:tr>
              <a:tr h="1029212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Fair Play includes: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co-operation, communication, coming to decisions with a partner, respect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69835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145638"/>
              </p:ext>
            </p:extLst>
          </p:nvPr>
        </p:nvGraphicFramePr>
        <p:xfrm>
          <a:off x="0" y="1038202"/>
          <a:ext cx="447260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2608">
                  <a:extLst>
                    <a:ext uri="{9D8B030D-6E8A-4147-A177-3AD203B41FA5}">
                      <a16:colId xmlns:a16="http://schemas.microsoft.com/office/drawing/2014/main" val="644130581"/>
                    </a:ext>
                  </a:extLst>
                </a:gridCol>
              </a:tblGrid>
              <a:tr h="362892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entury Gothic" panose="020B0502020202020204" pitchFamily="34" charset="0"/>
                        </a:rPr>
                        <a:t>Key Skills- Objectives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182326"/>
                  </a:ext>
                </a:extLst>
              </a:tr>
              <a:tr h="343762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entury Gothic" panose="020B0502020202020204" pitchFamily="34" charset="0"/>
                        </a:rPr>
                        <a:t>I can use counts of 8 to move in time and make my dance look interesting.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1800" dirty="0">
                          <a:latin typeface="Century Gothic" panose="020B0502020202020204" pitchFamily="34" charset="0"/>
                        </a:rPr>
                        <a:t> can explore pathways in my dance.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1800" dirty="0">
                          <a:latin typeface="Century Gothic" panose="020B0502020202020204" pitchFamily="34" charset="0"/>
                        </a:rPr>
                        <a:t> can create my own dance using actions, pathways and counts.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1800" dirty="0">
                          <a:latin typeface="Century Gothic" panose="020B0502020202020204" pitchFamily="34" charset="0"/>
                        </a:rPr>
                        <a:t> can explore speeds and actions.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1800" dirty="0">
                          <a:latin typeface="Century Gothic" panose="020B0502020202020204" pitchFamily="34" charset="0"/>
                        </a:rPr>
                        <a:t> can copy, remember and repeat actions that represent the theme.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1800" dirty="0">
                          <a:latin typeface="Century Gothic" panose="020B0502020202020204" pitchFamily="34" charset="0"/>
                        </a:rPr>
                        <a:t> can copy, repeat, create and perform actions that represent the theme.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813971"/>
                  </a:ext>
                </a:extLst>
              </a:tr>
            </a:tbl>
          </a:graphicData>
        </a:graphic>
      </p:graphicFrame>
      <p:sp>
        <p:nvSpPr>
          <p:cNvPr id="3" name="AutoShape 2" descr="Ziland Adjustable Tag Rugby Belt"/>
          <p:cNvSpPr>
            <a:spLocks noChangeAspect="1" noChangeArrowheads="1"/>
          </p:cNvSpPr>
          <p:nvPr/>
        </p:nvSpPr>
        <p:spPr bwMode="auto">
          <a:xfrm>
            <a:off x="63500" y="-136525"/>
            <a:ext cx="196215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Dancing Of Little Cartoon Fun Kids In Colorful Clothes Royalty Free SVG,  Cliparts, Vectors, And Stock Illustration. Image 68552132.">
            <a:extLst>
              <a:ext uri="{FF2B5EF4-FFF2-40B4-BE49-F238E27FC236}">
                <a16:creationId xmlns:a16="http://schemas.microsoft.com/office/drawing/2014/main" id="{68472AB7-8470-42BB-9D3B-351A68225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211" y="4838723"/>
            <a:ext cx="23336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318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41393-8a06-40d9-8b96-2dd5565d32e1" xsi:nil="true"/>
    <lcf76f155ced4ddcb4097134ff3c332f xmlns="1bfd5f07-a558-44fe-8fd3-13be045d5ca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4576469B206F4397078BCFA0C84513" ma:contentTypeVersion="18" ma:contentTypeDescription="Create a new document." ma:contentTypeScope="" ma:versionID="e2d95787a7f2fc4585577e7606ff80ec">
  <xsd:schema xmlns:xsd="http://www.w3.org/2001/XMLSchema" xmlns:xs="http://www.w3.org/2001/XMLSchema" xmlns:p="http://schemas.microsoft.com/office/2006/metadata/properties" xmlns:ns2="1bfd5f07-a558-44fe-8fd3-13be045d5caf" xmlns:ns3="cab41393-8a06-40d9-8b96-2dd5565d32e1" targetNamespace="http://schemas.microsoft.com/office/2006/metadata/properties" ma:root="true" ma:fieldsID="0edd8f5b84a8b9a2fcd29a966e95c371" ns2:_="" ns3:_="">
    <xsd:import namespace="1bfd5f07-a558-44fe-8fd3-13be045d5caf"/>
    <xsd:import namespace="cab41393-8a06-40d9-8b96-2dd5565d32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d5f07-a558-44fe-8fd3-13be045d5c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be9846c-2547-4ad3-b10d-ccbfcc032a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41393-8a06-40d9-8b96-2dd5565d32e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6e349ec-265a-4a2e-aff2-cef3c217d8de}" ma:internalName="TaxCatchAll" ma:showField="CatchAllData" ma:web="cab41393-8a06-40d9-8b96-2dd5565d32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C33D7F-493B-41C4-B8D0-EAD52B00B2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7C1DC5-7F4D-459C-8FEA-4C2C74B469BF}">
  <ds:schemaRefs>
    <ds:schemaRef ds:uri="cab41393-8a06-40d9-8b96-2dd5565d32e1"/>
    <ds:schemaRef ds:uri="http://www.w3.org/XML/1998/namespace"/>
    <ds:schemaRef ds:uri="1bfd5f07-a558-44fe-8fd3-13be045d5caf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B381B8-C49E-49A6-8DA6-28CA43FD33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fd5f07-a558-44fe-8fd3-13be045d5caf"/>
    <ds:schemaRef ds:uri="cab41393-8a06-40d9-8b96-2dd5565d32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3042</Words>
  <Application>Microsoft Office PowerPoint</Application>
  <PresentationFormat>Widescreen</PresentationFormat>
  <Paragraphs>331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Geography Term 4 Sticky Knowledge</vt:lpstr>
      <vt:lpstr>Music: Combining pulse, pitch and rhythm</vt:lpstr>
      <vt:lpstr>Music Term 4 Sticky Knowledge</vt:lpstr>
      <vt:lpstr>Year 1: Science- Polar places</vt:lpstr>
      <vt:lpstr>Science Term 4 Sticky Knowledge</vt:lpstr>
      <vt:lpstr>Year 1: PE- Tennis </vt:lpstr>
      <vt:lpstr>PE Term 4 Sticky Knowledge</vt:lpstr>
      <vt:lpstr>Year 1: PE- Dance</vt:lpstr>
      <vt:lpstr>Dance Term 4 Sticky Knowledge</vt:lpstr>
      <vt:lpstr>PowerPoint Presentation</vt:lpstr>
      <vt:lpstr>PSHE Term 4 Sticky Knowledge</vt:lpstr>
      <vt:lpstr>PowerPoint Presentation</vt:lpstr>
      <vt:lpstr>RE Term 4 Sticky Knowledge</vt:lpstr>
      <vt:lpstr>PowerPoint Presentation</vt:lpstr>
      <vt:lpstr>ICT Term 4 Sticky Knowledge</vt:lpstr>
      <vt:lpstr>PowerPoint Presentation</vt:lpstr>
      <vt:lpstr>DT Term 4 Sticky Knowledge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</dc:title>
  <dc:creator>Thea-Jade Watson</dc:creator>
  <cp:lastModifiedBy>LAcott</cp:lastModifiedBy>
  <cp:revision>20</cp:revision>
  <cp:lastPrinted>2023-02-23T17:25:35Z</cp:lastPrinted>
  <dcterms:created xsi:type="dcterms:W3CDTF">2023-01-25T14:16:02Z</dcterms:created>
  <dcterms:modified xsi:type="dcterms:W3CDTF">2025-02-10T12:47:57Z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0x010100024576469B206F4397078BCFA0C84513</vt:lpwstr>
  </property>
  <property fmtid="{D5CDD505-2E9C-101B-9397-08002B2CF9AE}" pid="3" name="MediaServiceImageTags">
    <vt:lpwstr/>
  </property>
</Properties>
</file>