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8" r:id="rId5"/>
    <p:sldId id="269" r:id="rId6"/>
    <p:sldId id="270" r:id="rId7"/>
    <p:sldId id="271" r:id="rId8"/>
    <p:sldId id="274" r:id="rId9"/>
    <p:sldId id="276" r:id="rId10"/>
    <p:sldId id="272" r:id="rId11"/>
    <p:sldId id="266" r:id="rId12"/>
    <p:sldId id="267" r:id="rId1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4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p:scale>
          <a:sx n="80" d="100"/>
          <a:sy n="80" d="100"/>
        </p:scale>
        <p:origin x="3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cott" userId="5bcfd184-2c90-4c65-b11e-96d9d6c9291e" providerId="ADAL" clId="{91F70A83-5CDF-42BF-97C2-51D4095506FA}"/>
    <pc:docChg chg="undo redo custSel addSld delSld modSld sldOrd">
      <pc:chgData name="Lisa Acott" userId="5bcfd184-2c90-4c65-b11e-96d9d6c9291e" providerId="ADAL" clId="{91F70A83-5CDF-42BF-97C2-51D4095506FA}" dt="2022-08-12T11:43:24.493" v="3419" actId="1076"/>
      <pc:docMkLst>
        <pc:docMk/>
      </pc:docMkLst>
      <pc:sldChg chg="addSp delSp modSp">
        <pc:chgData name="Lisa Acott" userId="5bcfd184-2c90-4c65-b11e-96d9d6c9291e" providerId="ADAL" clId="{91F70A83-5CDF-42BF-97C2-51D4095506FA}" dt="2022-08-12T11:05:22.619" v="1818" actId="14100"/>
        <pc:sldMkLst>
          <pc:docMk/>
          <pc:sldMk cId="2280826338" sldId="258"/>
        </pc:sldMkLst>
        <pc:spChg chg="mod">
          <ac:chgData name="Lisa Acott" userId="5bcfd184-2c90-4c65-b11e-96d9d6c9291e" providerId="ADAL" clId="{91F70A83-5CDF-42BF-97C2-51D4095506FA}" dt="2022-08-12T10:01:01.639" v="1"/>
          <ac:spMkLst>
            <pc:docMk/>
            <pc:sldMk cId="2280826338" sldId="258"/>
            <ac:spMk id="23554" creationId="{00000000-0000-0000-0000-000000000000}"/>
          </ac:spMkLst>
        </pc:spChg>
        <pc:graphicFrameChg chg="mod modGraphic">
          <ac:chgData name="Lisa Acott" userId="5bcfd184-2c90-4c65-b11e-96d9d6c9291e" providerId="ADAL" clId="{91F70A83-5CDF-42BF-97C2-51D4095506FA}" dt="2022-08-12T11:05:22.619" v="1818" actId="14100"/>
          <ac:graphicFrameMkLst>
            <pc:docMk/>
            <pc:sldMk cId="2280826338" sldId="258"/>
            <ac:graphicFrameMk id="3" creationId="{19CD4200-EED8-46A5-81B6-5DBD0DD2F7B8}"/>
          </ac:graphicFrameMkLst>
        </pc:graphicFrameChg>
        <pc:picChg chg="add mod">
          <ac:chgData name="Lisa Acott" userId="5bcfd184-2c90-4c65-b11e-96d9d6c9291e" providerId="ADAL" clId="{91F70A83-5CDF-42BF-97C2-51D4095506FA}" dt="2022-08-12T10:50:11.810" v="1486" actId="1076"/>
          <ac:picMkLst>
            <pc:docMk/>
            <pc:sldMk cId="2280826338" sldId="258"/>
            <ac:picMk id="2" creationId="{49F43B0D-39F4-4051-B74D-47B23A7A18F6}"/>
          </ac:picMkLst>
        </pc:picChg>
        <pc:picChg chg="add mod">
          <ac:chgData name="Lisa Acott" userId="5bcfd184-2c90-4c65-b11e-96d9d6c9291e" providerId="ADAL" clId="{91F70A83-5CDF-42BF-97C2-51D4095506FA}" dt="2022-08-12T10:50:43.850" v="1488" actId="1076"/>
          <ac:picMkLst>
            <pc:docMk/>
            <pc:sldMk cId="2280826338" sldId="258"/>
            <ac:picMk id="4" creationId="{CA5A04A2-EB76-487B-8E1A-2F7CF364CA18}"/>
          </ac:picMkLst>
        </pc:picChg>
        <pc:picChg chg="del">
          <ac:chgData name="Lisa Acott" userId="5bcfd184-2c90-4c65-b11e-96d9d6c9291e" providerId="ADAL" clId="{91F70A83-5CDF-42BF-97C2-51D4095506FA}" dt="2022-08-12T10:09:13.275" v="151" actId="478"/>
          <ac:picMkLst>
            <pc:docMk/>
            <pc:sldMk cId="2280826338" sldId="258"/>
            <ac:picMk id="6" creationId="{00000000-0000-0000-0000-000000000000}"/>
          </ac:picMkLst>
        </pc:picChg>
        <pc:picChg chg="del">
          <ac:chgData name="Lisa Acott" userId="5bcfd184-2c90-4c65-b11e-96d9d6c9291e" providerId="ADAL" clId="{91F70A83-5CDF-42BF-97C2-51D4095506FA}" dt="2022-08-12T10:09:43.589" v="171" actId="478"/>
          <ac:picMkLst>
            <pc:docMk/>
            <pc:sldMk cId="2280826338" sldId="258"/>
            <ac:picMk id="7" creationId="{00000000-0000-0000-0000-000000000000}"/>
          </ac:picMkLst>
        </pc:picChg>
        <pc:picChg chg="del">
          <ac:chgData name="Lisa Acott" userId="5bcfd184-2c90-4c65-b11e-96d9d6c9291e" providerId="ADAL" clId="{91F70A83-5CDF-42BF-97C2-51D4095506FA}" dt="2022-08-12T10:09:13.922" v="152" actId="478"/>
          <ac:picMkLst>
            <pc:docMk/>
            <pc:sldMk cId="2280826338" sldId="258"/>
            <ac:picMk id="8" creationId="{00000000-0000-0000-0000-000000000000}"/>
          </ac:picMkLst>
        </pc:picChg>
      </pc:sldChg>
      <pc:sldChg chg="modSp add">
        <pc:chgData name="Lisa Acott" userId="5bcfd184-2c90-4c65-b11e-96d9d6c9291e" providerId="ADAL" clId="{91F70A83-5CDF-42BF-97C2-51D4095506FA}" dt="2022-08-12T10:37:26.181" v="1194" actId="20577"/>
        <pc:sldMkLst>
          <pc:docMk/>
          <pc:sldMk cId="967667890" sldId="266"/>
        </pc:sldMkLst>
        <pc:graphicFrameChg chg="mod modGraphic">
          <ac:chgData name="Lisa Acott" userId="5bcfd184-2c90-4c65-b11e-96d9d6c9291e" providerId="ADAL" clId="{91F70A83-5CDF-42BF-97C2-51D4095506FA}" dt="2022-08-12T10:37:26.181" v="1194" actId="20577"/>
          <ac:graphicFrameMkLst>
            <pc:docMk/>
            <pc:sldMk cId="967667890" sldId="266"/>
            <ac:graphicFrameMk id="3" creationId="{00000000-0000-0000-0000-000000000000}"/>
          </ac:graphicFrameMkLst>
        </pc:graphicFrameChg>
      </pc:sldChg>
      <pc:sldChg chg="modSp ord">
        <pc:chgData name="Lisa Acott" userId="5bcfd184-2c90-4c65-b11e-96d9d6c9291e" providerId="ADAL" clId="{91F70A83-5CDF-42BF-97C2-51D4095506FA}" dt="2022-08-12T10:38:08.995" v="1195"/>
        <pc:sldMkLst>
          <pc:docMk/>
          <pc:sldMk cId="893926393" sldId="267"/>
        </pc:sldMkLst>
        <pc:spChg chg="mod">
          <ac:chgData name="Lisa Acott" userId="5bcfd184-2c90-4c65-b11e-96d9d6c9291e" providerId="ADAL" clId="{91F70A83-5CDF-42BF-97C2-51D4095506FA}" dt="2022-08-12T10:13:23.199" v="426" actId="403"/>
          <ac:spMkLst>
            <pc:docMk/>
            <pc:sldMk cId="893926393" sldId="267"/>
            <ac:spMk id="23554" creationId="{00000000-0000-0000-0000-000000000000}"/>
          </ac:spMkLst>
        </pc:spChg>
        <pc:graphicFrameChg chg="mod modGraphic">
          <ac:chgData name="Lisa Acott" userId="5bcfd184-2c90-4c65-b11e-96d9d6c9291e" providerId="ADAL" clId="{91F70A83-5CDF-42BF-97C2-51D4095506FA}" dt="2022-08-12T10:14:11.103" v="495" actId="20577"/>
          <ac:graphicFrameMkLst>
            <pc:docMk/>
            <pc:sldMk cId="893926393" sldId="267"/>
            <ac:graphicFrameMk id="3" creationId="{19CD4200-EED8-46A5-81B6-5DBD0DD2F7B8}"/>
          </ac:graphicFrameMkLst>
        </pc:graphicFrameChg>
        <pc:picChg chg="mod">
          <ac:chgData name="Lisa Acott" userId="5bcfd184-2c90-4c65-b11e-96d9d6c9291e" providerId="ADAL" clId="{91F70A83-5CDF-42BF-97C2-51D4095506FA}" dt="2022-08-12T10:13:29.245" v="428" actId="1076"/>
          <ac:picMkLst>
            <pc:docMk/>
            <pc:sldMk cId="893926393" sldId="267"/>
            <ac:picMk id="2" creationId="{00000000-0000-0000-0000-000000000000}"/>
          </ac:picMkLst>
        </pc:picChg>
        <pc:picChg chg="mod">
          <ac:chgData name="Lisa Acott" userId="5bcfd184-2c90-4c65-b11e-96d9d6c9291e" providerId="ADAL" clId="{91F70A83-5CDF-42BF-97C2-51D4095506FA}" dt="2022-08-12T10:13:19.741" v="423" actId="1076"/>
          <ac:picMkLst>
            <pc:docMk/>
            <pc:sldMk cId="893926393" sldId="267"/>
            <ac:picMk id="5" creationId="{00000000-0000-0000-0000-000000000000}"/>
          </ac:picMkLst>
        </pc:picChg>
        <pc:picChg chg="mod">
          <ac:chgData name="Lisa Acott" userId="5bcfd184-2c90-4c65-b11e-96d9d6c9291e" providerId="ADAL" clId="{91F70A83-5CDF-42BF-97C2-51D4095506FA}" dt="2022-08-12T10:13:39.789" v="431" actId="1076"/>
          <ac:picMkLst>
            <pc:docMk/>
            <pc:sldMk cId="893926393" sldId="267"/>
            <ac:picMk id="6" creationId="{00000000-0000-0000-0000-000000000000}"/>
          </ac:picMkLst>
        </pc:picChg>
        <pc:picChg chg="mod">
          <ac:chgData name="Lisa Acott" userId="5bcfd184-2c90-4c65-b11e-96d9d6c9291e" providerId="ADAL" clId="{91F70A83-5CDF-42BF-97C2-51D4095506FA}" dt="2022-08-12T10:13:14.093" v="420" actId="1076"/>
          <ac:picMkLst>
            <pc:docMk/>
            <pc:sldMk cId="893926393" sldId="267"/>
            <ac:picMk id="9" creationId="{00000000-0000-0000-0000-000000000000}"/>
          </ac:picMkLst>
        </pc:picChg>
      </pc:sldChg>
      <pc:sldChg chg="addSp delSp modSp">
        <pc:chgData name="Lisa Acott" userId="5bcfd184-2c90-4c65-b11e-96d9d6c9291e" providerId="ADAL" clId="{91F70A83-5CDF-42BF-97C2-51D4095506FA}" dt="2022-08-12T11:04:07.064" v="1806" actId="14100"/>
        <pc:sldMkLst>
          <pc:docMk/>
          <pc:sldMk cId="3856014224" sldId="269"/>
        </pc:sldMkLst>
        <pc:spChg chg="mod">
          <ac:chgData name="Lisa Acott" userId="5bcfd184-2c90-4c65-b11e-96d9d6c9291e" providerId="ADAL" clId="{91F70A83-5CDF-42BF-97C2-51D4095506FA}" dt="2022-08-12T11:04:07.064" v="1806" actId="14100"/>
          <ac:spMkLst>
            <pc:docMk/>
            <pc:sldMk cId="3856014224" sldId="269"/>
            <ac:spMk id="23554" creationId="{00000000-0000-0000-0000-000000000000}"/>
          </ac:spMkLst>
        </pc:spChg>
        <pc:graphicFrameChg chg="mod modGraphic">
          <ac:chgData name="Lisa Acott" userId="5bcfd184-2c90-4c65-b11e-96d9d6c9291e" providerId="ADAL" clId="{91F70A83-5CDF-42BF-97C2-51D4095506FA}" dt="2022-08-12T11:03:48.651" v="1802" actId="20577"/>
          <ac:graphicFrameMkLst>
            <pc:docMk/>
            <pc:sldMk cId="3856014224" sldId="269"/>
            <ac:graphicFrameMk id="3" creationId="{19CD4200-EED8-46A5-81B6-5DBD0DD2F7B8}"/>
          </ac:graphicFrameMkLst>
        </pc:graphicFrameChg>
        <pc:picChg chg="del">
          <ac:chgData name="Lisa Acott" userId="5bcfd184-2c90-4c65-b11e-96d9d6c9291e" providerId="ADAL" clId="{91F70A83-5CDF-42BF-97C2-51D4095506FA}" dt="2022-08-12T10:57:04.339" v="1699" actId="478"/>
          <ac:picMkLst>
            <pc:docMk/>
            <pc:sldMk cId="3856014224" sldId="269"/>
            <ac:picMk id="2" creationId="{00000000-0000-0000-0000-000000000000}"/>
          </ac:picMkLst>
        </pc:picChg>
        <pc:picChg chg="del mod">
          <ac:chgData name="Lisa Acott" userId="5bcfd184-2c90-4c65-b11e-96d9d6c9291e" providerId="ADAL" clId="{91F70A83-5CDF-42BF-97C2-51D4095506FA}" dt="2022-08-12T10:58:59.814" v="1721" actId="478"/>
          <ac:picMkLst>
            <pc:docMk/>
            <pc:sldMk cId="3856014224" sldId="269"/>
            <ac:picMk id="4" creationId="{00000000-0000-0000-0000-000000000000}"/>
          </ac:picMkLst>
        </pc:picChg>
        <pc:picChg chg="del mod">
          <ac:chgData name="Lisa Acott" userId="5bcfd184-2c90-4c65-b11e-96d9d6c9291e" providerId="ADAL" clId="{91F70A83-5CDF-42BF-97C2-51D4095506FA}" dt="2022-08-12T10:15:19.942" v="505" actId="478"/>
          <ac:picMkLst>
            <pc:docMk/>
            <pc:sldMk cId="3856014224" sldId="269"/>
            <ac:picMk id="5" creationId="{00000000-0000-0000-0000-000000000000}"/>
          </ac:picMkLst>
        </pc:picChg>
        <pc:picChg chg="add del mod">
          <ac:chgData name="Lisa Acott" userId="5bcfd184-2c90-4c65-b11e-96d9d6c9291e" providerId="ADAL" clId="{91F70A83-5CDF-42BF-97C2-51D4095506FA}" dt="2022-08-12T10:57:34.239" v="1706" actId="478"/>
          <ac:picMkLst>
            <pc:docMk/>
            <pc:sldMk cId="3856014224" sldId="269"/>
            <ac:picMk id="6" creationId="{AB5B9E72-2626-455F-8EC5-A0385E98BECA}"/>
          </ac:picMkLst>
        </pc:picChg>
        <pc:picChg chg="add mod">
          <ac:chgData name="Lisa Acott" userId="5bcfd184-2c90-4c65-b11e-96d9d6c9291e" providerId="ADAL" clId="{91F70A83-5CDF-42BF-97C2-51D4095506FA}" dt="2022-08-12T10:57:46.089" v="1709" actId="14100"/>
          <ac:picMkLst>
            <pc:docMk/>
            <pc:sldMk cId="3856014224" sldId="269"/>
            <ac:picMk id="7" creationId="{04B21491-A422-4BD4-B9DD-9C3B8340DC2C}"/>
          </ac:picMkLst>
        </pc:picChg>
        <pc:picChg chg="add mod">
          <ac:chgData name="Lisa Acott" userId="5bcfd184-2c90-4c65-b11e-96d9d6c9291e" providerId="ADAL" clId="{91F70A83-5CDF-42BF-97C2-51D4095506FA}" dt="2022-08-12T11:03:15.248" v="1790" actId="1076"/>
          <ac:picMkLst>
            <pc:docMk/>
            <pc:sldMk cId="3856014224" sldId="269"/>
            <ac:picMk id="8" creationId="{7E58ABCE-9108-41A1-BBB7-C1E3A7A98BA3}"/>
          </ac:picMkLst>
        </pc:picChg>
        <pc:picChg chg="add mod">
          <ac:chgData name="Lisa Acott" userId="5bcfd184-2c90-4c65-b11e-96d9d6c9291e" providerId="ADAL" clId="{91F70A83-5CDF-42BF-97C2-51D4095506FA}" dt="2022-08-12T11:02:35.528" v="1776" actId="1076"/>
          <ac:picMkLst>
            <pc:docMk/>
            <pc:sldMk cId="3856014224" sldId="269"/>
            <ac:picMk id="9" creationId="{372089AE-6F7A-4AB2-A6B6-14F98C63E520}"/>
          </ac:picMkLst>
        </pc:picChg>
        <pc:picChg chg="del">
          <ac:chgData name="Lisa Acott" userId="5bcfd184-2c90-4c65-b11e-96d9d6c9291e" providerId="ADAL" clId="{91F70A83-5CDF-42BF-97C2-51D4095506FA}" dt="2022-08-12T10:14:59.395" v="501" actId="478"/>
          <ac:picMkLst>
            <pc:docMk/>
            <pc:sldMk cId="3856014224" sldId="269"/>
            <ac:picMk id="13" creationId="{00000000-0000-0000-0000-000000000000}"/>
          </ac:picMkLst>
        </pc:picChg>
      </pc:sldChg>
      <pc:sldChg chg="addSp delSp modSp">
        <pc:chgData name="Lisa Acott" userId="5bcfd184-2c90-4c65-b11e-96d9d6c9291e" providerId="ADAL" clId="{91F70A83-5CDF-42BF-97C2-51D4095506FA}" dt="2022-08-12T11:20:53.704" v="2380"/>
        <pc:sldMkLst>
          <pc:docMk/>
          <pc:sldMk cId="3964643752" sldId="270"/>
        </pc:sldMkLst>
        <pc:spChg chg="mod">
          <ac:chgData name="Lisa Acott" userId="5bcfd184-2c90-4c65-b11e-96d9d6c9291e" providerId="ADAL" clId="{91F70A83-5CDF-42BF-97C2-51D4095506FA}" dt="2022-08-12T10:07:08.285" v="50" actId="1076"/>
          <ac:spMkLst>
            <pc:docMk/>
            <pc:sldMk cId="3964643752" sldId="270"/>
            <ac:spMk id="4098" creationId="{00000000-0000-0000-0000-000000000000}"/>
          </ac:spMkLst>
        </pc:spChg>
        <pc:graphicFrameChg chg="mod modGraphic">
          <ac:chgData name="Lisa Acott" userId="5bcfd184-2c90-4c65-b11e-96d9d6c9291e" providerId="ADAL" clId="{91F70A83-5CDF-42BF-97C2-51D4095506FA}" dt="2022-08-12T11:20:53.704" v="2380"/>
          <ac:graphicFrameMkLst>
            <pc:docMk/>
            <pc:sldMk cId="3964643752" sldId="270"/>
            <ac:graphicFrameMk id="3" creationId="{00000000-0000-0000-0000-000000000000}"/>
          </ac:graphicFrameMkLst>
        </pc:graphicFrameChg>
        <pc:picChg chg="del">
          <ac:chgData name="Lisa Acott" userId="5bcfd184-2c90-4c65-b11e-96d9d6c9291e" providerId="ADAL" clId="{91F70A83-5CDF-42BF-97C2-51D4095506FA}" dt="2022-08-12T10:07:58.925" v="60" actId="478"/>
          <ac:picMkLst>
            <pc:docMk/>
            <pc:sldMk cId="3964643752" sldId="270"/>
            <ac:picMk id="2" creationId="{00000000-0000-0000-0000-000000000000}"/>
          </ac:picMkLst>
        </pc:picChg>
        <pc:picChg chg="add del mod">
          <ac:chgData name="Lisa Acott" userId="5bcfd184-2c90-4c65-b11e-96d9d6c9291e" providerId="ADAL" clId="{91F70A83-5CDF-42BF-97C2-51D4095506FA}" dt="2022-08-12T11:14:24.583" v="2301" actId="478"/>
          <ac:picMkLst>
            <pc:docMk/>
            <pc:sldMk cId="3964643752" sldId="270"/>
            <ac:picMk id="4" creationId="{9BA3F8A8-1A79-4646-BACD-C12C59C527F2}"/>
          </ac:picMkLst>
        </pc:picChg>
        <pc:picChg chg="del">
          <ac:chgData name="Lisa Acott" userId="5bcfd184-2c90-4c65-b11e-96d9d6c9291e" providerId="ADAL" clId="{91F70A83-5CDF-42BF-97C2-51D4095506FA}" dt="2022-08-12T10:07:55.254" v="55" actId="478"/>
          <ac:picMkLst>
            <pc:docMk/>
            <pc:sldMk cId="3964643752" sldId="270"/>
            <ac:picMk id="5" creationId="{00000000-0000-0000-0000-000000000000}"/>
          </ac:picMkLst>
        </pc:picChg>
        <pc:picChg chg="add mod">
          <ac:chgData name="Lisa Acott" userId="5bcfd184-2c90-4c65-b11e-96d9d6c9291e" providerId="ADAL" clId="{91F70A83-5CDF-42BF-97C2-51D4095506FA}" dt="2022-08-12T11:20:20.350" v="2368" actId="1076"/>
          <ac:picMkLst>
            <pc:docMk/>
            <pc:sldMk cId="3964643752" sldId="270"/>
            <ac:picMk id="6" creationId="{94DC1FE3-F7D6-494C-A11B-77BE700B3369}"/>
          </ac:picMkLst>
        </pc:picChg>
        <pc:picChg chg="add mod">
          <ac:chgData name="Lisa Acott" userId="5bcfd184-2c90-4c65-b11e-96d9d6c9291e" providerId="ADAL" clId="{91F70A83-5CDF-42BF-97C2-51D4095506FA}" dt="2022-08-12T11:19:51.193" v="2350" actId="1076"/>
          <ac:picMkLst>
            <pc:docMk/>
            <pc:sldMk cId="3964643752" sldId="270"/>
            <ac:picMk id="7" creationId="{D26963B4-153A-431F-B6D6-50A0702760CA}"/>
          </ac:picMkLst>
        </pc:picChg>
      </pc:sldChg>
      <pc:sldChg chg="delSp modSp">
        <pc:chgData name="Lisa Acott" userId="5bcfd184-2c90-4c65-b11e-96d9d6c9291e" providerId="ADAL" clId="{91F70A83-5CDF-42BF-97C2-51D4095506FA}" dt="2022-08-12T11:24:46.694" v="2503" actId="1076"/>
        <pc:sldMkLst>
          <pc:docMk/>
          <pc:sldMk cId="2351112646" sldId="271"/>
        </pc:sldMkLst>
        <pc:spChg chg="mod">
          <ac:chgData name="Lisa Acott" userId="5bcfd184-2c90-4c65-b11e-96d9d6c9291e" providerId="ADAL" clId="{91F70A83-5CDF-42BF-97C2-51D4095506FA}" dt="2022-08-12T11:24:46.694" v="2503" actId="1076"/>
          <ac:spMkLst>
            <pc:docMk/>
            <pc:sldMk cId="2351112646" sldId="271"/>
            <ac:spMk id="2" creationId="{00000000-0000-0000-0000-000000000000}"/>
          </ac:spMkLst>
        </pc:spChg>
        <pc:graphicFrameChg chg="mod modGraphic">
          <ac:chgData name="Lisa Acott" userId="5bcfd184-2c90-4c65-b11e-96d9d6c9291e" providerId="ADAL" clId="{91F70A83-5CDF-42BF-97C2-51D4095506FA}" dt="2022-08-12T11:24:20.238" v="2494" actId="1076"/>
          <ac:graphicFrameMkLst>
            <pc:docMk/>
            <pc:sldMk cId="2351112646" sldId="271"/>
            <ac:graphicFrameMk id="5" creationId="{00000000-0000-0000-0000-000000000000}"/>
          </ac:graphicFrameMkLst>
        </pc:graphicFrameChg>
        <pc:graphicFrameChg chg="mod modGraphic">
          <ac:chgData name="Lisa Acott" userId="5bcfd184-2c90-4c65-b11e-96d9d6c9291e" providerId="ADAL" clId="{91F70A83-5CDF-42BF-97C2-51D4095506FA}" dt="2022-08-12T11:24:39.758" v="2500" actId="1076"/>
          <ac:graphicFrameMkLst>
            <pc:docMk/>
            <pc:sldMk cId="2351112646" sldId="271"/>
            <ac:graphicFrameMk id="6" creationId="{00000000-0000-0000-0000-000000000000}"/>
          </ac:graphicFrameMkLst>
        </pc:graphicFrameChg>
        <pc:picChg chg="mod">
          <ac:chgData name="Lisa Acott" userId="5bcfd184-2c90-4c65-b11e-96d9d6c9291e" providerId="ADAL" clId="{91F70A83-5CDF-42BF-97C2-51D4095506FA}" dt="2022-08-12T11:24:43.695" v="2502" actId="14100"/>
          <ac:picMkLst>
            <pc:docMk/>
            <pc:sldMk cId="2351112646" sldId="271"/>
            <ac:picMk id="7" creationId="{00000000-0000-0000-0000-000000000000}"/>
          </ac:picMkLst>
        </pc:picChg>
        <pc:picChg chg="del">
          <ac:chgData name="Lisa Acott" userId="5bcfd184-2c90-4c65-b11e-96d9d6c9291e" providerId="ADAL" clId="{91F70A83-5CDF-42BF-97C2-51D4095506FA}" dt="2022-08-12T11:24:10.933" v="2490" actId="478"/>
          <ac:picMkLst>
            <pc:docMk/>
            <pc:sldMk cId="2351112646" sldId="271"/>
            <ac:picMk id="10" creationId="{00000000-0000-0000-0000-000000000000}"/>
          </ac:picMkLst>
        </pc:picChg>
      </pc:sldChg>
      <pc:sldChg chg="ord">
        <pc:chgData name="Lisa Acott" userId="5bcfd184-2c90-4c65-b11e-96d9d6c9291e" providerId="ADAL" clId="{91F70A83-5CDF-42BF-97C2-51D4095506FA}" dt="2022-08-12T10:38:15.618" v="1196"/>
        <pc:sldMkLst>
          <pc:docMk/>
          <pc:sldMk cId="145088046" sldId="272"/>
        </pc:sldMkLst>
      </pc:sldChg>
      <pc:sldChg chg="addSp delSp modSp">
        <pc:chgData name="Lisa Acott" userId="5bcfd184-2c90-4c65-b11e-96d9d6c9291e" providerId="ADAL" clId="{91F70A83-5CDF-42BF-97C2-51D4095506FA}" dt="2022-08-12T11:43:24.493" v="3419" actId="1076"/>
        <pc:sldMkLst>
          <pc:docMk/>
          <pc:sldMk cId="2902069882" sldId="274"/>
        </pc:sldMkLst>
        <pc:spChg chg="mod">
          <ac:chgData name="Lisa Acott" userId="5bcfd184-2c90-4c65-b11e-96d9d6c9291e" providerId="ADAL" clId="{91F70A83-5CDF-42BF-97C2-51D4095506FA}" dt="2022-08-12T11:26:48.125" v="2531" actId="20577"/>
          <ac:spMkLst>
            <pc:docMk/>
            <pc:sldMk cId="2902069882" sldId="274"/>
            <ac:spMk id="6146" creationId="{00000000-0000-0000-0000-000000000000}"/>
          </ac:spMkLst>
        </pc:spChg>
        <pc:graphicFrameChg chg="mod modGraphic">
          <ac:chgData name="Lisa Acott" userId="5bcfd184-2c90-4c65-b11e-96d9d6c9291e" providerId="ADAL" clId="{91F70A83-5CDF-42BF-97C2-51D4095506FA}" dt="2022-08-12T11:43:01.341" v="3415" actId="20577"/>
          <ac:graphicFrameMkLst>
            <pc:docMk/>
            <pc:sldMk cId="2902069882" sldId="274"/>
            <ac:graphicFrameMk id="3" creationId="{00000000-0000-0000-0000-000000000000}"/>
          </ac:graphicFrameMkLst>
        </pc:graphicFrameChg>
        <pc:picChg chg="del mod">
          <ac:chgData name="Lisa Acott" userId="5bcfd184-2c90-4c65-b11e-96d9d6c9291e" providerId="ADAL" clId="{91F70A83-5CDF-42BF-97C2-51D4095506FA}" dt="2022-08-12T11:43:21.490" v="3417" actId="478"/>
          <ac:picMkLst>
            <pc:docMk/>
            <pc:sldMk cId="2902069882" sldId="274"/>
            <ac:picMk id="2" creationId="{00000000-0000-0000-0000-000000000000}"/>
          </ac:picMkLst>
        </pc:picChg>
        <pc:picChg chg="add mod">
          <ac:chgData name="Lisa Acott" userId="5bcfd184-2c90-4c65-b11e-96d9d6c9291e" providerId="ADAL" clId="{91F70A83-5CDF-42BF-97C2-51D4095506FA}" dt="2022-08-12T11:41:12.589" v="3351" actId="14100"/>
          <ac:picMkLst>
            <pc:docMk/>
            <pc:sldMk cId="2902069882" sldId="274"/>
            <ac:picMk id="4" creationId="{A4F02C29-B640-4237-BFE2-81921789A478}"/>
          </ac:picMkLst>
        </pc:picChg>
        <pc:picChg chg="add del">
          <ac:chgData name="Lisa Acott" userId="5bcfd184-2c90-4c65-b11e-96d9d6c9291e" providerId="ADAL" clId="{91F70A83-5CDF-42BF-97C2-51D4095506FA}" dt="2022-08-12T10:20:33.436" v="536"/>
          <ac:picMkLst>
            <pc:docMk/>
            <pc:sldMk cId="2902069882" sldId="274"/>
            <ac:picMk id="5" creationId="{4B61BBA8-5A42-4AFF-A16B-0A8E4C42F7A8}"/>
          </ac:picMkLst>
        </pc:picChg>
        <pc:picChg chg="add mod">
          <ac:chgData name="Lisa Acott" userId="5bcfd184-2c90-4c65-b11e-96d9d6c9291e" providerId="ADAL" clId="{91F70A83-5CDF-42BF-97C2-51D4095506FA}" dt="2022-08-12T11:42:49.277" v="3408" actId="1076"/>
          <ac:picMkLst>
            <pc:docMk/>
            <pc:sldMk cId="2902069882" sldId="274"/>
            <ac:picMk id="6" creationId="{26C2C89C-848F-4B49-833C-50F0437816B8}"/>
          </ac:picMkLst>
        </pc:picChg>
        <pc:picChg chg="add mod">
          <ac:chgData name="Lisa Acott" userId="5bcfd184-2c90-4c65-b11e-96d9d6c9291e" providerId="ADAL" clId="{91F70A83-5CDF-42BF-97C2-51D4095506FA}" dt="2022-08-12T11:43:24.493" v="3419" actId="1076"/>
          <ac:picMkLst>
            <pc:docMk/>
            <pc:sldMk cId="2902069882" sldId="274"/>
            <ac:picMk id="7" creationId="{23A6A8BF-40ED-408E-AFEB-4442F1C8C108}"/>
          </ac:picMkLst>
        </pc:picChg>
      </pc:sldChg>
      <pc:sldChg chg="addSp delSp modSp add">
        <pc:chgData name="Lisa Acott" userId="5bcfd184-2c90-4c65-b11e-96d9d6c9291e" providerId="ADAL" clId="{91F70A83-5CDF-42BF-97C2-51D4095506FA}" dt="2022-08-12T10:30:12.842" v="843" actId="2164"/>
        <pc:sldMkLst>
          <pc:docMk/>
          <pc:sldMk cId="4187945730" sldId="276"/>
        </pc:sldMkLst>
        <pc:spChg chg="del">
          <ac:chgData name="Lisa Acott" userId="5bcfd184-2c90-4c65-b11e-96d9d6c9291e" providerId="ADAL" clId="{91F70A83-5CDF-42BF-97C2-51D4095506FA}" dt="2022-08-12T10:22:39.985" v="546" actId="478"/>
          <ac:spMkLst>
            <pc:docMk/>
            <pc:sldMk cId="4187945730" sldId="276"/>
            <ac:spMk id="2" creationId="{A0CFFC75-0B24-4D9A-A319-4E83E0051144}"/>
          </ac:spMkLst>
        </pc:spChg>
        <pc:spChg chg="del">
          <ac:chgData name="Lisa Acott" userId="5bcfd184-2c90-4c65-b11e-96d9d6c9291e" providerId="ADAL" clId="{91F70A83-5CDF-42BF-97C2-51D4095506FA}" dt="2022-08-12T10:22:40.693" v="547" actId="478"/>
          <ac:spMkLst>
            <pc:docMk/>
            <pc:sldMk cId="4187945730" sldId="276"/>
            <ac:spMk id="3" creationId="{5B7F1F24-BF73-4BF7-8E5C-1DB991F5355B}"/>
          </ac:spMkLst>
        </pc:spChg>
        <pc:spChg chg="add del">
          <ac:chgData name="Lisa Acott" userId="5bcfd184-2c90-4c65-b11e-96d9d6c9291e" providerId="ADAL" clId="{91F70A83-5CDF-42BF-97C2-51D4095506FA}" dt="2022-08-12T10:22:37.510" v="545"/>
          <ac:spMkLst>
            <pc:docMk/>
            <pc:sldMk cId="4187945730" sldId="276"/>
            <ac:spMk id="4" creationId="{47691E75-DF40-444F-A05B-188348080222}"/>
          </ac:spMkLst>
        </pc:spChg>
        <pc:spChg chg="add mod">
          <ac:chgData name="Lisa Acott" userId="5bcfd184-2c90-4c65-b11e-96d9d6c9291e" providerId="ADAL" clId="{91F70A83-5CDF-42BF-97C2-51D4095506FA}" dt="2022-08-12T10:23:26.362" v="566" actId="20577"/>
          <ac:spMkLst>
            <pc:docMk/>
            <pc:sldMk cId="4187945730" sldId="276"/>
            <ac:spMk id="9" creationId="{1F9DBECC-F314-45B4-87AE-D2A08559313D}"/>
          </ac:spMkLst>
        </pc:spChg>
        <pc:spChg chg="add del">
          <ac:chgData name="Lisa Acott" userId="5bcfd184-2c90-4c65-b11e-96d9d6c9291e" providerId="ADAL" clId="{91F70A83-5CDF-42BF-97C2-51D4095506FA}" dt="2022-08-12T10:22:58.999" v="550"/>
          <ac:spMkLst>
            <pc:docMk/>
            <pc:sldMk cId="4187945730" sldId="276"/>
            <ac:spMk id="14" creationId="{9F33B583-47B5-41EE-AAE0-AE7993C7F171}"/>
          </ac:spMkLst>
        </pc:spChg>
        <pc:graphicFrameChg chg="add del">
          <ac:chgData name="Lisa Acott" userId="5bcfd184-2c90-4c65-b11e-96d9d6c9291e" providerId="ADAL" clId="{91F70A83-5CDF-42BF-97C2-51D4095506FA}" dt="2022-08-12T10:22:37.510" v="545"/>
          <ac:graphicFrameMkLst>
            <pc:docMk/>
            <pc:sldMk cId="4187945730" sldId="276"/>
            <ac:graphicFrameMk id="5" creationId="{E326CDF0-9470-457E-8428-21D63B9A1158}"/>
          </ac:graphicFrameMkLst>
        </pc:graphicFrameChg>
        <pc:graphicFrameChg chg="add del">
          <ac:chgData name="Lisa Acott" userId="5bcfd184-2c90-4c65-b11e-96d9d6c9291e" providerId="ADAL" clId="{91F70A83-5CDF-42BF-97C2-51D4095506FA}" dt="2022-08-12T10:22:37.510" v="545"/>
          <ac:graphicFrameMkLst>
            <pc:docMk/>
            <pc:sldMk cId="4187945730" sldId="276"/>
            <ac:graphicFrameMk id="6" creationId="{7172E99F-ED1A-4DB7-A921-9BA5FCFC3A25}"/>
          </ac:graphicFrameMkLst>
        </pc:graphicFrameChg>
        <pc:graphicFrameChg chg="add del">
          <ac:chgData name="Lisa Acott" userId="5bcfd184-2c90-4c65-b11e-96d9d6c9291e" providerId="ADAL" clId="{91F70A83-5CDF-42BF-97C2-51D4095506FA}" dt="2022-08-12T10:22:37.510" v="545"/>
          <ac:graphicFrameMkLst>
            <pc:docMk/>
            <pc:sldMk cId="4187945730" sldId="276"/>
            <ac:graphicFrameMk id="8" creationId="{4D7B27E9-8ACE-4C2C-B25B-8A2383CEE35B}"/>
          </ac:graphicFrameMkLst>
        </pc:graphicFrameChg>
        <pc:graphicFrameChg chg="add mod modGraphic">
          <ac:chgData name="Lisa Acott" userId="5bcfd184-2c90-4c65-b11e-96d9d6c9291e" providerId="ADAL" clId="{91F70A83-5CDF-42BF-97C2-51D4095506FA}" dt="2022-08-12T10:30:12.842" v="843" actId="2164"/>
          <ac:graphicFrameMkLst>
            <pc:docMk/>
            <pc:sldMk cId="4187945730" sldId="276"/>
            <ac:graphicFrameMk id="10" creationId="{F8F99F53-7A24-4463-AFD2-4D26E41AB015}"/>
          </ac:graphicFrameMkLst>
        </pc:graphicFrameChg>
        <pc:graphicFrameChg chg="add modGraphic">
          <ac:chgData name="Lisa Acott" userId="5bcfd184-2c90-4c65-b11e-96d9d6c9291e" providerId="ADAL" clId="{91F70A83-5CDF-42BF-97C2-51D4095506FA}" dt="2022-08-12T10:25:24.607" v="692" actId="20577"/>
          <ac:graphicFrameMkLst>
            <pc:docMk/>
            <pc:sldMk cId="4187945730" sldId="276"/>
            <ac:graphicFrameMk id="11" creationId="{4AD37ED2-6BA3-4854-BC81-26DB626CA239}"/>
          </ac:graphicFrameMkLst>
        </pc:graphicFrameChg>
        <pc:graphicFrameChg chg="add mod modGraphic">
          <ac:chgData name="Lisa Acott" userId="5bcfd184-2c90-4c65-b11e-96d9d6c9291e" providerId="ADAL" clId="{91F70A83-5CDF-42BF-97C2-51D4095506FA}" dt="2022-08-12T10:28:52.470" v="806" actId="2164"/>
          <ac:graphicFrameMkLst>
            <pc:docMk/>
            <pc:sldMk cId="4187945730" sldId="276"/>
            <ac:graphicFrameMk id="13" creationId="{F487DC22-FCA3-4B66-9AAB-DCAF45BAED52}"/>
          </ac:graphicFrameMkLst>
        </pc:graphicFrameChg>
        <pc:graphicFrameChg chg="add del">
          <ac:chgData name="Lisa Acott" userId="5bcfd184-2c90-4c65-b11e-96d9d6c9291e" providerId="ADAL" clId="{91F70A83-5CDF-42BF-97C2-51D4095506FA}" dt="2022-08-12T10:22:58.999" v="550"/>
          <ac:graphicFrameMkLst>
            <pc:docMk/>
            <pc:sldMk cId="4187945730" sldId="276"/>
            <ac:graphicFrameMk id="15" creationId="{4F9A5E89-9B40-490B-AC4E-BAD7351C8174}"/>
          </ac:graphicFrameMkLst>
        </pc:graphicFrameChg>
        <pc:graphicFrameChg chg="add del">
          <ac:chgData name="Lisa Acott" userId="5bcfd184-2c90-4c65-b11e-96d9d6c9291e" providerId="ADAL" clId="{91F70A83-5CDF-42BF-97C2-51D4095506FA}" dt="2022-08-12T10:22:58.999" v="550"/>
          <ac:graphicFrameMkLst>
            <pc:docMk/>
            <pc:sldMk cId="4187945730" sldId="276"/>
            <ac:graphicFrameMk id="16" creationId="{E8ACB8CF-8969-4692-B505-7E9D94CA7476}"/>
          </ac:graphicFrameMkLst>
        </pc:graphicFrameChg>
        <pc:graphicFrameChg chg="add del">
          <ac:chgData name="Lisa Acott" userId="5bcfd184-2c90-4c65-b11e-96d9d6c9291e" providerId="ADAL" clId="{91F70A83-5CDF-42BF-97C2-51D4095506FA}" dt="2022-08-12T10:22:58.999" v="550"/>
          <ac:graphicFrameMkLst>
            <pc:docMk/>
            <pc:sldMk cId="4187945730" sldId="276"/>
            <ac:graphicFrameMk id="18" creationId="{7EA615E8-3CB7-4F55-8A42-9C90DAF3066B}"/>
          </ac:graphicFrameMkLst>
        </pc:graphicFrameChg>
        <pc:graphicFrameChg chg="add mod modGraphic">
          <ac:chgData name="Lisa Acott" userId="5bcfd184-2c90-4c65-b11e-96d9d6c9291e" providerId="ADAL" clId="{91F70A83-5CDF-42BF-97C2-51D4095506FA}" dt="2022-08-12T10:24:52.891" v="609" actId="207"/>
          <ac:graphicFrameMkLst>
            <pc:docMk/>
            <pc:sldMk cId="4187945730" sldId="276"/>
            <ac:graphicFrameMk id="19" creationId="{C1083AF2-F29E-41A1-A1C7-2FDEF22F7079}"/>
          </ac:graphicFrameMkLst>
        </pc:graphicFrameChg>
        <pc:picChg chg="add del">
          <ac:chgData name="Lisa Acott" userId="5bcfd184-2c90-4c65-b11e-96d9d6c9291e" providerId="ADAL" clId="{91F70A83-5CDF-42BF-97C2-51D4095506FA}" dt="2022-08-12T10:22:37.510" v="545"/>
          <ac:picMkLst>
            <pc:docMk/>
            <pc:sldMk cId="4187945730" sldId="276"/>
            <ac:picMk id="7" creationId="{DA1255F6-D584-41C4-B9D8-32EC23EFF7E4}"/>
          </ac:picMkLst>
        </pc:picChg>
        <pc:picChg chg="add del">
          <ac:chgData name="Lisa Acott" userId="5bcfd184-2c90-4c65-b11e-96d9d6c9291e" providerId="ADAL" clId="{91F70A83-5CDF-42BF-97C2-51D4095506FA}" dt="2022-08-12T10:25:40.336" v="698" actId="478"/>
          <ac:picMkLst>
            <pc:docMk/>
            <pc:sldMk cId="4187945730" sldId="276"/>
            <ac:picMk id="12" creationId="{B80489FE-A981-46FC-BCD2-810CE594DE4C}"/>
          </ac:picMkLst>
        </pc:picChg>
        <pc:picChg chg="add del">
          <ac:chgData name="Lisa Acott" userId="5bcfd184-2c90-4c65-b11e-96d9d6c9291e" providerId="ADAL" clId="{91F70A83-5CDF-42BF-97C2-51D4095506FA}" dt="2022-08-12T10:22:58.999" v="550"/>
          <ac:picMkLst>
            <pc:docMk/>
            <pc:sldMk cId="4187945730" sldId="276"/>
            <ac:picMk id="17" creationId="{D7A52088-A5F5-4C0B-A7AC-3F73143E0471}"/>
          </ac:picMkLst>
        </pc:picChg>
        <pc:picChg chg="add mod">
          <ac:chgData name="Lisa Acott" userId="5bcfd184-2c90-4c65-b11e-96d9d6c9291e" providerId="ADAL" clId="{91F70A83-5CDF-42BF-97C2-51D4095506FA}" dt="2022-08-12T10:25:59.611" v="700" actId="1076"/>
          <ac:picMkLst>
            <pc:docMk/>
            <pc:sldMk cId="4187945730" sldId="276"/>
            <ac:picMk id="20" creationId="{8FFC4B5E-F3BD-4349-8D7D-829A5ACAAFF2}"/>
          </ac:picMkLst>
        </pc:picChg>
      </pc:sldChg>
    </pc:docChg>
  </pc:docChgLst>
  <pc:docChgLst>
    <pc:chgData name="Louise Young" userId="572525ae-6dab-4431-b862-3ccd7fc30bfb" providerId="ADAL" clId="{8A657D2E-36F4-4F50-9B83-B32AB9EF0E7A}"/>
    <pc:docChg chg="undo custSel modSld">
      <pc:chgData name="Louise Young" userId="572525ae-6dab-4431-b862-3ccd7fc30bfb" providerId="ADAL" clId="{8A657D2E-36F4-4F50-9B83-B32AB9EF0E7A}" dt="2022-10-18T12:58:38.482" v="761" actId="2085"/>
      <pc:docMkLst>
        <pc:docMk/>
      </pc:docMkLst>
      <pc:sldChg chg="addSp delSp modSp">
        <pc:chgData name="Louise Young" userId="572525ae-6dab-4431-b862-3ccd7fc30bfb" providerId="ADAL" clId="{8A657D2E-36F4-4F50-9B83-B32AB9EF0E7A}" dt="2022-10-18T12:58:38.482" v="761" actId="2085"/>
        <pc:sldMkLst>
          <pc:docMk/>
          <pc:sldMk cId="967667890" sldId="266"/>
        </pc:sldMkLst>
        <pc:spChg chg="add del mod">
          <ac:chgData name="Louise Young" userId="572525ae-6dab-4431-b862-3ccd7fc30bfb" providerId="ADAL" clId="{8A657D2E-36F4-4F50-9B83-B32AB9EF0E7A}" dt="2022-10-18T12:33:18.607" v="159" actId="478"/>
          <ac:spMkLst>
            <pc:docMk/>
            <pc:sldMk cId="967667890" sldId="266"/>
            <ac:spMk id="2" creationId="{5F83EA73-836E-4DD7-B15D-449D73A6100C}"/>
          </ac:spMkLst>
        </pc:spChg>
        <pc:spChg chg="mod">
          <ac:chgData name="Louise Young" userId="572525ae-6dab-4431-b862-3ccd7fc30bfb" providerId="ADAL" clId="{8A657D2E-36F4-4F50-9B83-B32AB9EF0E7A}" dt="2022-10-18T12:58:38.482" v="761" actId="2085"/>
          <ac:spMkLst>
            <pc:docMk/>
            <pc:sldMk cId="967667890" sldId="266"/>
            <ac:spMk id="6146" creationId="{00000000-0000-0000-0000-000000000000}"/>
          </ac:spMkLst>
        </pc:spChg>
        <pc:graphicFrameChg chg="del mod modGraphic">
          <ac:chgData name="Louise Young" userId="572525ae-6dab-4431-b862-3ccd7fc30bfb" providerId="ADAL" clId="{8A657D2E-36F4-4F50-9B83-B32AB9EF0E7A}" dt="2022-10-18T12:32:35.268" v="147"/>
          <ac:graphicFrameMkLst>
            <pc:docMk/>
            <pc:sldMk cId="967667890" sldId="266"/>
            <ac:graphicFrameMk id="3" creationId="{00000000-0000-0000-0000-000000000000}"/>
          </ac:graphicFrameMkLst>
        </pc:graphicFrameChg>
        <pc:graphicFrameChg chg="add del mod">
          <ac:chgData name="Louise Young" userId="572525ae-6dab-4431-b862-3ccd7fc30bfb" providerId="ADAL" clId="{8A657D2E-36F4-4F50-9B83-B32AB9EF0E7A}" dt="2022-10-18T12:32:49.165" v="150"/>
          <ac:graphicFrameMkLst>
            <pc:docMk/>
            <pc:sldMk cId="967667890" sldId="266"/>
            <ac:graphicFrameMk id="4" creationId="{0B155DC7-1A69-4469-96F3-731FC48EFA2C}"/>
          </ac:graphicFrameMkLst>
        </pc:graphicFrameChg>
        <pc:graphicFrameChg chg="add mod modGraphic">
          <ac:chgData name="Louise Young" userId="572525ae-6dab-4431-b862-3ccd7fc30bfb" providerId="ADAL" clId="{8A657D2E-36F4-4F50-9B83-B32AB9EF0E7A}" dt="2022-10-18T12:54:38.601" v="751"/>
          <ac:graphicFrameMkLst>
            <pc:docMk/>
            <pc:sldMk cId="967667890" sldId="266"/>
            <ac:graphicFrameMk id="6" creationId="{3A940E15-2691-4556-9F5B-EB1081B63904}"/>
          </ac:graphicFrameMkLst>
        </pc:graphicFrameChg>
        <pc:picChg chg="del">
          <ac:chgData name="Louise Young" userId="572525ae-6dab-4431-b862-3ccd7fc30bfb" providerId="ADAL" clId="{8A657D2E-36F4-4F50-9B83-B32AB9EF0E7A}" dt="2022-10-18T12:32:38.611" v="148" actId="478"/>
          <ac:picMkLst>
            <pc:docMk/>
            <pc:sldMk cId="967667890" sldId="266"/>
            <ac:picMk id="5" creationId="{00000000-0000-0000-0000-000000000000}"/>
          </ac:picMkLst>
        </pc:picChg>
        <pc:picChg chg="add mod">
          <ac:chgData name="Louise Young" userId="572525ae-6dab-4431-b862-3ccd7fc30bfb" providerId="ADAL" clId="{8A657D2E-36F4-4F50-9B83-B32AB9EF0E7A}" dt="2022-10-18T12:57:22.401" v="758" actId="1076"/>
          <ac:picMkLst>
            <pc:docMk/>
            <pc:sldMk cId="967667890" sldId="266"/>
            <ac:picMk id="7" creationId="{22B5CE4E-5C51-492D-AEB8-E29522318C64}"/>
          </ac:picMkLst>
        </pc:picChg>
        <pc:picChg chg="add mod">
          <ac:chgData name="Louise Young" userId="572525ae-6dab-4431-b862-3ccd7fc30bfb" providerId="ADAL" clId="{8A657D2E-36F4-4F50-9B83-B32AB9EF0E7A}" dt="2022-10-18T12:58:19.527" v="760" actId="1076"/>
          <ac:picMkLst>
            <pc:docMk/>
            <pc:sldMk cId="967667890" sldId="266"/>
            <ac:picMk id="8" creationId="{B0BD571A-7BFA-4304-914D-83F49B3F46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3BC0AD1-B089-405B-B1D1-FFAB29A390F6}" type="datetimeFigureOut">
              <a:rPr lang="en-GB" smtClean="0"/>
              <a:t>18/10/2022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E57DB114-E28C-4B19-806E-448E3F7948F2}" type="slidenum">
              <a:rPr lang="en-GB" smtClean="0"/>
              <a:t>‹#›</a:t>
            </a:fld>
            <a:endParaRPr lang="en-GB"/>
          </a:p>
        </p:txBody>
      </p:sp>
    </p:spTree>
    <p:extLst>
      <p:ext uri="{BB962C8B-B14F-4D97-AF65-F5344CB8AC3E}">
        <p14:creationId xmlns:p14="http://schemas.microsoft.com/office/powerpoint/2010/main" val="310273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BDDF74-B4F6-40FB-A546-784D32949468}" type="slidenum">
              <a:rPr altLang="en-US" smtClean="0">
                <a:solidFill>
                  <a:srgbClr val="000000"/>
                </a:solidFill>
              </a:rPr>
              <a:pPr fontAlgn="base">
                <a:spcBef>
                  <a:spcPct val="0"/>
                </a:spcBef>
                <a:spcAft>
                  <a:spcPct val="0"/>
                </a:spcAft>
              </a:pPr>
              <a:t>3</a:t>
            </a:fld>
            <a:endParaRPr altLang="en-US" dirty="0">
              <a:solidFill>
                <a:srgbClr val="000000"/>
              </a:solidFill>
            </a:endParaRPr>
          </a:p>
        </p:txBody>
      </p:sp>
    </p:spTree>
    <p:extLst>
      <p:ext uri="{BB962C8B-B14F-4D97-AF65-F5344CB8AC3E}">
        <p14:creationId xmlns:p14="http://schemas.microsoft.com/office/powerpoint/2010/main" val="96299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22CA93-F4EA-4581-9A60-0C42B300E616}" type="slidenum">
              <a:rPr altLang="en-US" smtClean="0">
                <a:solidFill>
                  <a:srgbClr val="000000"/>
                </a:solidFill>
              </a:rPr>
              <a:pPr fontAlgn="base">
                <a:spcBef>
                  <a:spcPct val="0"/>
                </a:spcBef>
                <a:spcAft>
                  <a:spcPct val="0"/>
                </a:spcAft>
              </a:pPr>
              <a:t>5</a:t>
            </a:fld>
            <a:endParaRPr altLang="en-US" dirty="0">
              <a:solidFill>
                <a:srgbClr val="000000"/>
              </a:solidFill>
            </a:endParaRPr>
          </a:p>
        </p:txBody>
      </p:sp>
    </p:spTree>
    <p:extLst>
      <p:ext uri="{BB962C8B-B14F-4D97-AF65-F5344CB8AC3E}">
        <p14:creationId xmlns:p14="http://schemas.microsoft.com/office/powerpoint/2010/main" val="29160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a:latin typeface="Calibri" panose="020F050202020403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22CA93-F4EA-4581-9A60-0C42B300E616}" type="slidenum">
              <a:rPr altLang="en-US" smtClean="0">
                <a:solidFill>
                  <a:srgbClr val="000000"/>
                </a:solidFill>
              </a:rPr>
              <a:pPr fontAlgn="base">
                <a:spcBef>
                  <a:spcPct val="0"/>
                </a:spcBef>
                <a:spcAft>
                  <a:spcPct val="0"/>
                </a:spcAft>
              </a:pPr>
              <a:t>8</a:t>
            </a:fld>
            <a:endParaRPr altLang="en-US" dirty="0">
              <a:solidFill>
                <a:srgbClr val="000000"/>
              </a:solidFill>
            </a:endParaRPr>
          </a:p>
        </p:txBody>
      </p:sp>
    </p:spTree>
    <p:extLst>
      <p:ext uri="{BB962C8B-B14F-4D97-AF65-F5344CB8AC3E}">
        <p14:creationId xmlns:p14="http://schemas.microsoft.com/office/powerpoint/2010/main" val="333676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A00D59-90FE-4521-B892-4DBE30C74D6B}" type="datetimeFigureOut">
              <a:rPr lang="en-GB" smtClean="0"/>
              <a:t>18/10/2022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208312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A00D59-90FE-4521-B892-4DBE30C74D6B}" type="datetimeFigureOut">
              <a:rPr lang="en-GB" smtClean="0"/>
              <a:t>18/10/2022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96182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A00D59-90FE-4521-B892-4DBE30C74D6B}" type="datetimeFigureOut">
              <a:rPr lang="en-GB" smtClean="0"/>
              <a:t>18/10/2022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373463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A00D59-90FE-4521-B892-4DBE30C74D6B}" type="datetimeFigureOut">
              <a:rPr lang="en-GB" smtClean="0"/>
              <a:t>18/10/2022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420877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A00D59-90FE-4521-B892-4DBE30C74D6B}" type="datetimeFigureOut">
              <a:rPr lang="en-GB" smtClean="0"/>
              <a:t>18/10/2022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255218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A00D59-90FE-4521-B892-4DBE30C74D6B}" type="datetimeFigureOut">
              <a:rPr lang="en-GB" smtClean="0"/>
              <a:t>18/10/2022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208310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A00D59-90FE-4521-B892-4DBE30C74D6B}" type="datetimeFigureOut">
              <a:rPr lang="en-GB" smtClean="0"/>
              <a:t>18/10/2022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13641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A00D59-90FE-4521-B892-4DBE30C74D6B}" type="datetimeFigureOut">
              <a:rPr lang="en-GB" smtClean="0"/>
              <a:t>18/10/2022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194864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00D59-90FE-4521-B892-4DBE30C74D6B}" type="datetimeFigureOut">
              <a:rPr lang="en-GB" smtClean="0"/>
              <a:t>18/10/2022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2672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00D59-90FE-4521-B892-4DBE30C74D6B}" type="datetimeFigureOut">
              <a:rPr lang="en-GB" smtClean="0"/>
              <a:t>18/10/2022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350350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00D59-90FE-4521-B892-4DBE30C74D6B}" type="datetimeFigureOut">
              <a:rPr lang="en-GB" smtClean="0"/>
              <a:t>18/10/2022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3D92E-8FFA-4C84-A857-4432112B4CB0}" type="slidenum">
              <a:rPr lang="en-GB" smtClean="0"/>
              <a:t>‹#›</a:t>
            </a:fld>
            <a:endParaRPr lang="en-GB"/>
          </a:p>
        </p:txBody>
      </p:sp>
    </p:spTree>
    <p:extLst>
      <p:ext uri="{BB962C8B-B14F-4D97-AF65-F5344CB8AC3E}">
        <p14:creationId xmlns:p14="http://schemas.microsoft.com/office/powerpoint/2010/main" val="36062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00D59-90FE-4521-B892-4DBE30C74D6B}" type="datetimeFigureOut">
              <a:rPr lang="en-GB" smtClean="0"/>
              <a:t>18/10/2022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3D92E-8FFA-4C84-A857-4432112B4CB0}" type="slidenum">
              <a:rPr lang="en-GB" smtClean="0"/>
              <a:t>‹#›</a:t>
            </a:fld>
            <a:endParaRPr lang="en-GB"/>
          </a:p>
        </p:txBody>
      </p:sp>
    </p:spTree>
    <p:extLst>
      <p:ext uri="{BB962C8B-B14F-4D97-AF65-F5344CB8AC3E}">
        <p14:creationId xmlns:p14="http://schemas.microsoft.com/office/powerpoint/2010/main" val="171560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noChangeArrowheads="1"/>
          </p:cNvSpPr>
          <p:nvPr>
            <p:ph type="title"/>
          </p:nvPr>
        </p:nvSpPr>
        <p:spPr>
          <a:xfrm>
            <a:off x="76200" y="99201"/>
            <a:ext cx="8896350" cy="492125"/>
          </a:xfrm>
        </p:spPr>
        <p:txBody>
          <a:bodyPr anchorCtr="1">
            <a:normAutofit fontScale="90000"/>
          </a:bodyPr>
          <a:lstStyle/>
          <a:p>
            <a:r>
              <a:rPr lang="en-GB" altLang="en-US" sz="2400" b="1" dirty="0">
                <a:solidFill>
                  <a:srgbClr val="A14824"/>
                </a:solidFill>
                <a:latin typeface="Century Gothic" panose="020B0502020202020204" pitchFamily="34" charset="0"/>
              </a:rPr>
              <a:t>Geography: Why do we love being beside the sea so much?</a:t>
            </a:r>
            <a:endParaRPr lang="en-GB" altLang="en-US" sz="2700" b="1" dirty="0">
              <a:solidFill>
                <a:srgbClr val="A14824"/>
              </a:solidFill>
              <a:latin typeface="Century Gothic" panose="020B0502020202020204" pitchFamily="34" charset="0"/>
            </a:endParaRPr>
          </a:p>
        </p:txBody>
      </p:sp>
      <p:graphicFrame>
        <p:nvGraphicFramePr>
          <p:cNvPr id="3" name="Content Placeholder 3">
            <a:extLst>
              <a:ext uri="{FF2B5EF4-FFF2-40B4-BE49-F238E27FC236}">
                <a16:creationId xmlns:a16="http://schemas.microsoft.com/office/drawing/2014/main" id="{19CD4200-EED8-46A5-81B6-5DBD0DD2F7B8}"/>
              </a:ext>
            </a:extLst>
          </p:cNvPr>
          <p:cNvGraphicFramePr>
            <a:graphicFrameLocks noGrp="1"/>
          </p:cNvGraphicFramePr>
          <p:nvPr>
            <p:ph idx="1"/>
            <p:extLst>
              <p:ext uri="{D42A27DB-BD31-4B8C-83A1-F6EECF244321}">
                <p14:modId xmlns:p14="http://schemas.microsoft.com/office/powerpoint/2010/main" val="2668061466"/>
              </p:ext>
            </p:extLst>
          </p:nvPr>
        </p:nvGraphicFramePr>
        <p:xfrm>
          <a:off x="76200" y="569929"/>
          <a:ext cx="9067801" cy="6308680"/>
        </p:xfrm>
        <a:graphic>
          <a:graphicData uri="http://schemas.openxmlformats.org/drawingml/2006/table">
            <a:tbl>
              <a:tblPr firstRow="1" bandRow="1">
                <a:effectLst/>
                <a:tableStyleId>{5C22544A-7EE6-4342-B048-85BDC9FD1C3A}</a:tableStyleId>
              </a:tblPr>
              <a:tblGrid>
                <a:gridCol w="1273004">
                  <a:extLst>
                    <a:ext uri="{9D8B030D-6E8A-4147-A177-3AD203B41FA5}">
                      <a16:colId xmlns:a16="http://schemas.microsoft.com/office/drawing/2014/main" val="4186730976"/>
                    </a:ext>
                  </a:extLst>
                </a:gridCol>
                <a:gridCol w="2311337">
                  <a:extLst>
                    <a:ext uri="{9D8B030D-6E8A-4147-A177-3AD203B41FA5}">
                      <a16:colId xmlns:a16="http://schemas.microsoft.com/office/drawing/2014/main" val="2628771195"/>
                    </a:ext>
                  </a:extLst>
                </a:gridCol>
                <a:gridCol w="2779713">
                  <a:extLst>
                    <a:ext uri="{9D8B030D-6E8A-4147-A177-3AD203B41FA5}">
                      <a16:colId xmlns:a16="http://schemas.microsoft.com/office/drawing/2014/main" val="308867682"/>
                    </a:ext>
                  </a:extLst>
                </a:gridCol>
                <a:gridCol w="2703747">
                  <a:extLst>
                    <a:ext uri="{9D8B030D-6E8A-4147-A177-3AD203B41FA5}">
                      <a16:colId xmlns:a16="http://schemas.microsoft.com/office/drawing/2014/main" val="3368322103"/>
                    </a:ext>
                  </a:extLst>
                </a:gridCol>
              </a:tblGrid>
              <a:tr h="683160">
                <a:tc gridSpan="2">
                  <a:txBody>
                    <a:bodyPr/>
                    <a:lstStyle/>
                    <a:p>
                      <a:pPr lvl="0" algn="ctr"/>
                      <a:r>
                        <a:rPr lang="en-GB" sz="1800" dirty="0">
                          <a:solidFill>
                            <a:schemeClr val="bg1"/>
                          </a:solidFill>
                          <a:latin typeface="Century Gothic" pitchFamily="34"/>
                        </a:rPr>
                        <a:t>Subject Specific Vocabulary</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4824"/>
                    </a:solidFill>
                  </a:tcPr>
                </a:tc>
                <a:tc hMerge="1">
                  <a:txBody>
                    <a:bodyPr/>
                    <a:lstStyle/>
                    <a:p>
                      <a:endParaRPr lang="en-GB"/>
                    </a:p>
                  </a:txBody>
                  <a:tcPr/>
                </a:tc>
                <a:tc rowSpan="5">
                  <a:txBody>
                    <a:bodyPr/>
                    <a:lstStyle/>
                    <a:p>
                      <a:pPr lvl="0"/>
                      <a:endParaRPr lang="en-GB" sz="1800" dirty="0">
                        <a:solidFill>
                          <a:schemeClr val="tx1"/>
                        </a:solidFill>
                        <a:latin typeface="Century Gothic" pitchFamily="34"/>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lvl="0" algn="ctr"/>
                      <a:r>
                        <a:rPr lang="en-GB" sz="1800" dirty="0">
                          <a:solidFill>
                            <a:schemeClr val="bg1"/>
                          </a:solidFill>
                          <a:latin typeface="Century Gothic" pitchFamily="34"/>
                        </a:rPr>
                        <a:t>By the end of this unit, I will be able to answer these questions:</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4824"/>
                    </a:solidFill>
                  </a:tcPr>
                </a:tc>
                <a:extLst>
                  <a:ext uri="{0D108BD9-81ED-4DB2-BD59-A6C34878D82A}">
                    <a16:rowId xmlns:a16="http://schemas.microsoft.com/office/drawing/2014/main" val="4195188173"/>
                  </a:ext>
                </a:extLst>
              </a:tr>
              <a:tr h="481498">
                <a:tc rowSpan="2">
                  <a:txBody>
                    <a:bodyPr/>
                    <a:lstStyle/>
                    <a:p>
                      <a:pPr lvl="0" algn="ctr"/>
                      <a:r>
                        <a:rPr lang="en-GB" sz="1400" b="1" dirty="0">
                          <a:solidFill>
                            <a:srgbClr val="A14824"/>
                          </a:solidFill>
                          <a:latin typeface="Century Gothic" pitchFamily="34"/>
                        </a:rPr>
                        <a:t>Countryside</a:t>
                      </a:r>
                      <a:endParaRPr lang="en-GB" sz="1800" dirty="0">
                        <a:solidFill>
                          <a:schemeClr val="bg1"/>
                        </a:solidFill>
                        <a:latin typeface="Century Gothic" pitchFamily="34"/>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1000" b="0" dirty="0">
                          <a:solidFill>
                            <a:schemeClr val="tx1"/>
                          </a:solidFill>
                          <a:latin typeface="Century Gothic" panose="020B0502020202020204" pitchFamily="34" charset="0"/>
                        </a:rPr>
                        <a:t>Land not in towns, cities, or industrial areas, that is either used for farming or left in its natural condition.</a:t>
                      </a:r>
                      <a:endParaRPr lang="en-GB" dirty="0"/>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lvl="0" algn="ctr"/>
                      <a:endParaRPr lang="en-GB" sz="1800" dirty="0">
                        <a:solidFill>
                          <a:schemeClr val="bg1"/>
                        </a:solidFill>
                        <a:latin typeface="Century Gothic" pitchFamily="34"/>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14824"/>
                    </a:solidFill>
                  </a:tcPr>
                </a:tc>
                <a:extLst>
                  <a:ext uri="{0D108BD9-81ED-4DB2-BD59-A6C34878D82A}">
                    <a16:rowId xmlns:a16="http://schemas.microsoft.com/office/drawing/2014/main" val="2026448790"/>
                  </a:ext>
                </a:extLst>
              </a:tr>
              <a:tr h="395440">
                <a:tc vMerge="1">
                  <a:txBody>
                    <a:bodyPr/>
                    <a:lstStyle/>
                    <a:p>
                      <a:pPr lvl="0"/>
                      <a:r>
                        <a:rPr lang="en-GB" sz="1400" b="1" dirty="0">
                          <a:solidFill>
                            <a:srgbClr val="A14824"/>
                          </a:solidFill>
                          <a:latin typeface="Century Gothic" pitchFamily="34"/>
                        </a:rPr>
                        <a:t>Countryside</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r>
                        <a:rPr lang="en-GB" sz="1000" b="0" dirty="0">
                          <a:solidFill>
                            <a:schemeClr val="tx1"/>
                          </a:solidFill>
                          <a:latin typeface="Century Gothic" panose="020B0502020202020204" pitchFamily="34" charset="0"/>
                        </a:rPr>
                        <a:t>Land not in towns, cities, or industrial areas, that is either used for farming or left in its natural condition.</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dirty="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5">
                  <a:txBody>
                    <a:bodyPr/>
                    <a:lstStyle/>
                    <a:p>
                      <a:pPr marL="171450" indent="-171450">
                        <a:buFont typeface="Arial" panose="020B0604020202020204" pitchFamily="34" charset="0"/>
                        <a:buChar char="•"/>
                      </a:pPr>
                      <a:r>
                        <a:rPr lang="en-GB" sz="1200" dirty="0">
                          <a:latin typeface="Century Gothic" panose="020B0502020202020204" pitchFamily="34" charset="0"/>
                        </a:rPr>
                        <a:t>How is the seaside different from other places? </a:t>
                      </a:r>
                    </a:p>
                    <a:p>
                      <a:pPr marL="171450" indent="-171450">
                        <a:buFont typeface="Arial" panose="020B0604020202020204" pitchFamily="34" charset="0"/>
                        <a:buChar char="•"/>
                      </a:pPr>
                      <a:r>
                        <a:rPr lang="en-GB" sz="1200" dirty="0">
                          <a:latin typeface="Century Gothic" panose="020B0502020202020204" pitchFamily="34" charset="0"/>
                        </a:rPr>
                        <a:t>How do people enjoy themselves at the seaside? </a:t>
                      </a:r>
                    </a:p>
                    <a:p>
                      <a:pPr marL="171450" indent="-171450">
                        <a:buFont typeface="Arial" panose="020B0604020202020204" pitchFamily="34" charset="0"/>
                        <a:buChar char="•"/>
                      </a:pPr>
                      <a:r>
                        <a:rPr lang="en-GB" sz="1200" dirty="0">
                          <a:solidFill>
                            <a:schemeClr val="tx1"/>
                          </a:solidFill>
                          <a:latin typeface="Century Gothic" panose="020B0502020202020204" pitchFamily="34" charset="0"/>
                        </a:rPr>
                        <a:t>What can you find in rock pools?</a:t>
                      </a:r>
                    </a:p>
                    <a:p>
                      <a:pPr marL="171450" indent="-171450">
                        <a:buFont typeface="Arial" panose="020B0604020202020204" pitchFamily="34" charset="0"/>
                        <a:buChar char="•"/>
                      </a:pPr>
                      <a:r>
                        <a:rPr lang="en-GB" sz="1200" dirty="0">
                          <a:solidFill>
                            <a:schemeClr val="tx1"/>
                          </a:solidFill>
                          <a:latin typeface="Century Gothic" panose="020B0502020202020204" pitchFamily="34" charset="0"/>
                        </a:rPr>
                        <a:t>Why do we love being beside the sea so much?</a:t>
                      </a:r>
                    </a:p>
                    <a:p>
                      <a:pPr marL="171450" indent="-171450">
                        <a:buFont typeface="Arial" panose="020B0604020202020204" pitchFamily="34" charset="0"/>
                        <a:buChar char="•"/>
                      </a:pPr>
                      <a:r>
                        <a:rPr lang="en-GB" sz="1200" dirty="0">
                          <a:solidFill>
                            <a:schemeClr val="tx1"/>
                          </a:solidFill>
                          <a:latin typeface="Century Gothic" panose="020B0502020202020204" pitchFamily="34" charset="0"/>
                        </a:rPr>
                        <a:t>How do people affect the beach?</a:t>
                      </a:r>
                    </a:p>
                    <a:p>
                      <a:pPr marL="171450" indent="-171450">
                        <a:buFont typeface="Arial" panose="020B0604020202020204" pitchFamily="34" charset="0"/>
                        <a:buChar char="•"/>
                      </a:pPr>
                      <a:r>
                        <a:rPr lang="en-GB" sz="1200" dirty="0">
                          <a:solidFill>
                            <a:schemeClr val="tx1"/>
                          </a:solidFill>
                          <a:latin typeface="Century Gothic" panose="020B0502020202020204" pitchFamily="34" charset="0"/>
                        </a:rPr>
                        <a:t>How have our seaside holidays changed since the 1970s?</a:t>
                      </a:r>
                    </a:p>
                    <a:p>
                      <a:pPr marL="171450" indent="-171450">
                        <a:buFont typeface="Arial" panose="020B0604020202020204" pitchFamily="34" charset="0"/>
                        <a:buChar char="•"/>
                      </a:pPr>
                      <a:endParaRPr lang="en-GB" sz="1200" dirty="0">
                        <a:solidFill>
                          <a:schemeClr val="tx1"/>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418414"/>
                  </a:ext>
                </a:extLst>
              </a:tr>
              <a:tr h="388235">
                <a:tc>
                  <a:txBody>
                    <a:bodyPr/>
                    <a:lstStyle/>
                    <a:p>
                      <a:pPr lvl="0"/>
                      <a:r>
                        <a:rPr lang="en-GB" sz="1400" b="1" dirty="0">
                          <a:solidFill>
                            <a:srgbClr val="A14824"/>
                          </a:solidFill>
                          <a:latin typeface="Century Gothic" pitchFamily="34"/>
                        </a:rPr>
                        <a:t>City</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Century Gothic" panose="020B0502020202020204" pitchFamily="34" charset="0"/>
                        </a:rPr>
                        <a:t>A large</a:t>
                      </a:r>
                      <a:r>
                        <a:rPr lang="en-GB" sz="1000" b="0" baseline="0" dirty="0">
                          <a:solidFill>
                            <a:schemeClr val="tx1"/>
                          </a:solidFill>
                          <a:latin typeface="Century Gothic" panose="020B0502020202020204" pitchFamily="34" charset="0"/>
                        </a:rPr>
                        <a:t> town that usually has a cathedral.</a:t>
                      </a:r>
                      <a:endParaRPr lang="en-GB" sz="1000" b="0" dirty="0">
                        <a:solidFill>
                          <a:schemeClr val="tx1"/>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49980100"/>
                  </a:ext>
                </a:extLst>
              </a:tr>
              <a:tr h="507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A14824"/>
                          </a:solidFill>
                          <a:latin typeface="Century Gothic" panose="020B0502020202020204" pitchFamily="34" charset="0"/>
                        </a:rPr>
                        <a:t>Seaside</a:t>
                      </a:r>
                    </a:p>
                    <a:p>
                      <a:pPr lvl="0"/>
                      <a:endParaRPr lang="en-GB" sz="1400" b="1" dirty="0">
                        <a:solidFill>
                          <a:srgbClr val="A14824"/>
                        </a:solidFill>
                        <a:latin typeface="Century Gothic" pitchFamily="34"/>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b="0" dirty="0">
                          <a:solidFill>
                            <a:schemeClr val="tx1"/>
                          </a:solidFill>
                          <a:latin typeface="Century Gothic" panose="020B0502020202020204" pitchFamily="34" charset="0"/>
                        </a:rPr>
                        <a:t>Where the land meets the sea.</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48615508"/>
                  </a:ext>
                </a:extLst>
              </a:tr>
              <a:tr h="537547">
                <a:tc>
                  <a:txBody>
                    <a:bodyPr/>
                    <a:lstStyle/>
                    <a:p>
                      <a:pPr lvl="0"/>
                      <a:r>
                        <a:rPr lang="en-GB" sz="1400" b="1" dirty="0">
                          <a:solidFill>
                            <a:srgbClr val="A14824"/>
                          </a:solidFill>
                          <a:latin typeface="Century Gothic" pitchFamily="34"/>
                        </a:rPr>
                        <a:t>Town</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b="0" dirty="0">
                          <a:solidFill>
                            <a:schemeClr val="tx1"/>
                          </a:solidFill>
                          <a:latin typeface="Century Gothic" panose="020B0502020202020204" pitchFamily="34" charset="0"/>
                        </a:rPr>
                        <a:t>A busy area that is bigger than a village with many buildings</a:t>
                      </a:r>
                      <a:r>
                        <a:rPr lang="en-GB" sz="1000" b="0" baseline="0" dirty="0">
                          <a:solidFill>
                            <a:schemeClr val="tx1"/>
                          </a:solidFill>
                          <a:latin typeface="Century Gothic" panose="020B0502020202020204" pitchFamily="34" charset="0"/>
                        </a:rPr>
                        <a:t> and people.</a:t>
                      </a:r>
                      <a:endParaRPr lang="en-GB" sz="1000" b="0" dirty="0">
                        <a:solidFill>
                          <a:schemeClr val="tx1"/>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vl="0" algn="ctr"/>
                      <a:r>
                        <a:rPr lang="en-GB" sz="1600" dirty="0">
                          <a:solidFill>
                            <a:schemeClr val="accent2">
                              <a:lumMod val="75000"/>
                            </a:schemeClr>
                          </a:solidFill>
                          <a:latin typeface="Century Gothic" pitchFamily="34"/>
                        </a:rPr>
                        <a:t>Key  objectives:</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endParaRPr lang="en-GB"/>
                    </a:p>
                  </a:txBody>
                  <a:tcPr/>
                </a:tc>
                <a:extLst>
                  <a:ext uri="{0D108BD9-81ED-4DB2-BD59-A6C34878D82A}">
                    <a16:rowId xmlns:a16="http://schemas.microsoft.com/office/drawing/2014/main" val="1788719031"/>
                  </a:ext>
                </a:extLst>
              </a:tr>
              <a:tr h="589961">
                <a:tc rowSpan="2">
                  <a:txBody>
                    <a:bodyPr/>
                    <a:lstStyle/>
                    <a:p>
                      <a:pPr lvl="0"/>
                      <a:r>
                        <a:rPr lang="en-GB" sz="1400" b="1" dirty="0">
                          <a:solidFill>
                            <a:srgbClr val="A14824"/>
                          </a:solidFill>
                          <a:latin typeface="Century Gothic" pitchFamily="34"/>
                        </a:rPr>
                        <a:t>Urban</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1000" b="0" dirty="0">
                          <a:solidFill>
                            <a:schemeClr val="tx1"/>
                          </a:solidFill>
                          <a:latin typeface="Century Gothic" panose="020B0502020202020204" pitchFamily="34" charset="0"/>
                        </a:rPr>
                        <a:t>Anything found in large towns and cities</a:t>
                      </a: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5">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dirty="0">
                          <a:solidFill>
                            <a:schemeClr val="tx1"/>
                          </a:solidFill>
                          <a:latin typeface="Century Gothic" panose="020B0502020202020204" pitchFamily="34" charset="0"/>
                        </a:rPr>
                        <a:t>Identify and describe the main physical and human features of seaside environments;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dirty="0">
                          <a:solidFill>
                            <a:schemeClr val="tx1"/>
                          </a:solidFill>
                          <a:latin typeface="Century Gothic" panose="020B0502020202020204" pitchFamily="34" charset="0"/>
                        </a:rPr>
                        <a:t>Provide reasons as to why it is important to protect living things at the seaside;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dirty="0">
                          <a:solidFill>
                            <a:schemeClr val="tx1"/>
                          </a:solidFill>
                          <a:latin typeface="Century Gothic" panose="020B0502020202020204" pitchFamily="34" charset="0"/>
                        </a:rPr>
                        <a:t>Describe popular activities undertaken at the seaside;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dirty="0">
                          <a:solidFill>
                            <a:schemeClr val="tx1"/>
                          </a:solidFill>
                          <a:latin typeface="Century Gothic" panose="020B0502020202020204" pitchFamily="34" charset="0"/>
                        </a:rPr>
                        <a:t>Identify, describe and categorise living things within a rock pool habitat;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dirty="0">
                          <a:solidFill>
                            <a:schemeClr val="tx1"/>
                          </a:solidFill>
                          <a:latin typeface="Century Gothic" panose="020B0502020202020204" pitchFamily="34" charset="0"/>
                        </a:rPr>
                        <a:t>Describe and explain how people can take greater care of the seaside environment;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dirty="0">
                          <a:solidFill>
                            <a:schemeClr val="tx1"/>
                          </a:solidFill>
                          <a:latin typeface="Century Gothic" panose="020B0502020202020204" pitchFamily="34" charset="0"/>
                        </a:rPr>
                        <a:t>Describe and explain reasons why seaside holidays have changed in living memory;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000" b="0" dirty="0">
                          <a:solidFill>
                            <a:schemeClr val="tx1"/>
                          </a:solidFill>
                          <a:latin typeface="Century Gothic" panose="020B0502020202020204" pitchFamily="34" charset="0"/>
                        </a:rPr>
                        <a:t>Compare and contrast modern day experiences of the seaside with those of older members of their families or the Victorians.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b="0" dirty="0">
                        <a:solidFill>
                          <a:schemeClr val="tx1"/>
                        </a:solidFill>
                        <a:latin typeface="Century Gothic" panose="020B0502020202020204" pitchFamily="34"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endParaRPr lang="en-GB"/>
                    </a:p>
                  </a:txBody>
                  <a:tcPr/>
                </a:tc>
                <a:extLst>
                  <a:ext uri="{0D108BD9-81ED-4DB2-BD59-A6C34878D82A}">
                    <a16:rowId xmlns:a16="http://schemas.microsoft.com/office/drawing/2014/main" val="1833673628"/>
                  </a:ext>
                </a:extLst>
              </a:tr>
              <a:tr h="107478">
                <a:tc vMerge="1">
                  <a:txBody>
                    <a:bodyPr/>
                    <a:lstStyle/>
                    <a:p>
                      <a:pPr lvl="0"/>
                      <a:endParaRPr lang="en-GB" sz="1400" b="1" dirty="0">
                        <a:solidFill>
                          <a:srgbClr val="A14824"/>
                        </a:solidFill>
                        <a:latin typeface="Century Gothic" pitchFamily="34"/>
                      </a:endParaRP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4">
                  <a:txBody>
                    <a:bodyPr/>
                    <a:lstStyle/>
                    <a:p>
                      <a:endParaRPr lang="en-GB" dirty="0"/>
                    </a:p>
                  </a:txBody>
                  <a:tcPr marT="45726" marB="45726"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864787"/>
                  </a:ext>
                </a:extLst>
              </a:tr>
              <a:tr h="388235">
                <a:tc>
                  <a:txBody>
                    <a:bodyPr/>
                    <a:lstStyle/>
                    <a:p>
                      <a:pPr lvl="0"/>
                      <a:r>
                        <a:rPr lang="en-GB" sz="1400" b="1" dirty="0">
                          <a:solidFill>
                            <a:srgbClr val="A14824"/>
                          </a:solidFill>
                          <a:latin typeface="Century Gothic" pitchFamily="34"/>
                        </a:rPr>
                        <a:t>Rural</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b="0" dirty="0">
                          <a:solidFill>
                            <a:schemeClr val="tx1"/>
                          </a:solidFill>
                          <a:latin typeface="Century Gothic" panose="020B0502020202020204" pitchFamily="34" charset="0"/>
                        </a:rPr>
                        <a:t>Everything linked to places in the countryside</a:t>
                      </a: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lvl="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pPr lvl="0" algn="ctr"/>
                      <a:endParaRPr lang="en-GB" sz="1200" b="1" dirty="0">
                        <a:solidFill>
                          <a:srgbClr val="C00000"/>
                        </a:solidFill>
                        <a:latin typeface="Century Gothic" pitchFamily="34"/>
                      </a:endParaRPr>
                    </a:p>
                  </a:txBody>
                  <a:tcPr marT="45726" marB="45726">
                    <a:solidFill>
                      <a:srgbClr val="F8CBAD"/>
                    </a:solidFill>
                  </a:tcPr>
                </a:tc>
                <a:extLst>
                  <a:ext uri="{0D108BD9-81ED-4DB2-BD59-A6C34878D82A}">
                    <a16:rowId xmlns:a16="http://schemas.microsoft.com/office/drawing/2014/main" val="528166014"/>
                  </a:ext>
                </a:extLst>
              </a:tr>
              <a:tr h="388235">
                <a:tc>
                  <a:txBody>
                    <a:bodyPr/>
                    <a:lstStyle/>
                    <a:p>
                      <a:pPr lvl="0"/>
                      <a:r>
                        <a:rPr lang="en-GB" sz="1400" b="1" dirty="0">
                          <a:solidFill>
                            <a:srgbClr val="A14824"/>
                          </a:solidFill>
                          <a:latin typeface="Century Gothic" pitchFamily="34"/>
                        </a:rPr>
                        <a:t>Coast</a:t>
                      </a:r>
                    </a:p>
                  </a:txBody>
                  <a:tcPr marT="45732" marB="457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dirty="0">
                          <a:solidFill>
                            <a:schemeClr val="tx1"/>
                          </a:solidFill>
                          <a:latin typeface="Century Gothic" panose="020B0502020202020204" pitchFamily="34" charset="0"/>
                        </a:rPr>
                        <a:t>The boundary where the land meets the sea. </a:t>
                      </a: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000" b="0" dirty="0">
                        <a:solidFill>
                          <a:schemeClr val="tx1"/>
                        </a:solidFill>
                        <a:latin typeface="Century Gothic" panose="020B0502020202020204" pitchFamily="34"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pPr marL="0" lvl="0" indent="0" algn="ctr">
                        <a:buFont typeface="Arial" panose="020B0604020202020204" pitchFamily="34" charset="0"/>
                        <a:buNone/>
                      </a:pPr>
                      <a:endParaRPr lang="en-GB" sz="1400" b="1" dirty="0">
                        <a:solidFill>
                          <a:schemeClr val="bg1"/>
                        </a:solidFill>
                        <a:latin typeface="Century Gothic" panose="020B0502020202020204" pitchFamily="34" charset="0"/>
                      </a:endParaRPr>
                    </a:p>
                  </a:txBody>
                  <a:tcPr marT="45726" marB="45726"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809690"/>
                  </a:ext>
                </a:extLst>
              </a:tr>
              <a:tr h="1721394">
                <a:tc>
                  <a:txBody>
                    <a:bodyPr/>
                    <a:lstStyle/>
                    <a:p>
                      <a:pPr lvl="0"/>
                      <a:r>
                        <a:rPr lang="en-GB" sz="1400" b="1" dirty="0">
                          <a:solidFill>
                            <a:srgbClr val="A14824"/>
                          </a:solidFill>
                          <a:latin typeface="Century Gothic" pitchFamily="34"/>
                        </a:rPr>
                        <a:t>Habitat</a:t>
                      </a:r>
                    </a:p>
                  </a:txBody>
                  <a:tcPr marT="45732" marB="4573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b="0" dirty="0">
                          <a:solidFill>
                            <a:schemeClr val="tx1"/>
                          </a:solidFill>
                          <a:latin typeface="Century Gothic" panose="020B0502020202020204" pitchFamily="34" charset="0"/>
                        </a:rPr>
                        <a:t>The place where plants and animals find the</a:t>
                      </a:r>
                    </a:p>
                    <a:p>
                      <a:pPr lvl="0"/>
                      <a:r>
                        <a:rPr lang="en-GB" sz="1000" b="0" dirty="0">
                          <a:solidFill>
                            <a:schemeClr val="tx1"/>
                          </a:solidFill>
                          <a:latin typeface="Century Gothic" panose="020B0502020202020204" pitchFamily="34" charset="0"/>
                        </a:rPr>
                        <a:t>food, water and shelter they need to live</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000" b="0" dirty="0">
                        <a:solidFill>
                          <a:schemeClr val="tx1"/>
                        </a:solidFill>
                        <a:latin typeface="Century Gothic" panose="020B0502020202020204" pitchFamily="34" charset="0"/>
                      </a:endParaRP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C2B1"/>
                    </a:solidFill>
                  </a:tcPr>
                </a:tc>
                <a:tc vMerge="1">
                  <a:txBody>
                    <a:bodyPr/>
                    <a:lstStyle/>
                    <a:p>
                      <a:pPr marL="171450" lvl="0" indent="-171450">
                        <a:buFont typeface="Arial" panose="020B0604020202020204" pitchFamily="34" charset="0"/>
                        <a:buChar char="•"/>
                      </a:pPr>
                      <a:endParaRPr lang="en-GB" sz="12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645658"/>
                  </a:ext>
                </a:extLst>
              </a:tr>
            </a:tbl>
          </a:graphicData>
        </a:graphic>
      </p:graphicFrame>
      <p:pic>
        <p:nvPicPr>
          <p:cNvPr id="2" name="Picture 1">
            <a:extLst>
              <a:ext uri="{FF2B5EF4-FFF2-40B4-BE49-F238E27FC236}">
                <a16:creationId xmlns:a16="http://schemas.microsoft.com/office/drawing/2014/main" id="{49F43B0D-39F4-4051-B74D-47B23A7A18F6}"/>
              </a:ext>
            </a:extLst>
          </p:cNvPr>
          <p:cNvPicPr>
            <a:picLocks noChangeAspect="1"/>
          </p:cNvPicPr>
          <p:nvPr/>
        </p:nvPicPr>
        <p:blipFill>
          <a:blip r:embed="rId2"/>
          <a:stretch>
            <a:fillRect/>
          </a:stretch>
        </p:blipFill>
        <p:spPr>
          <a:xfrm>
            <a:off x="6433107" y="4602148"/>
            <a:ext cx="2705100" cy="1685925"/>
          </a:xfrm>
          <a:prstGeom prst="rect">
            <a:avLst/>
          </a:prstGeom>
        </p:spPr>
      </p:pic>
      <p:pic>
        <p:nvPicPr>
          <p:cNvPr id="4" name="Picture 3">
            <a:extLst>
              <a:ext uri="{FF2B5EF4-FFF2-40B4-BE49-F238E27FC236}">
                <a16:creationId xmlns:a16="http://schemas.microsoft.com/office/drawing/2014/main" id="{CA5A04A2-EB76-487B-8E1A-2F7CF364CA18}"/>
              </a:ext>
            </a:extLst>
          </p:cNvPr>
          <p:cNvPicPr>
            <a:picLocks noChangeAspect="1"/>
          </p:cNvPicPr>
          <p:nvPr/>
        </p:nvPicPr>
        <p:blipFill>
          <a:blip r:embed="rId3"/>
          <a:stretch>
            <a:fillRect/>
          </a:stretch>
        </p:blipFill>
        <p:spPr>
          <a:xfrm>
            <a:off x="3851920" y="748887"/>
            <a:ext cx="2466975" cy="1847850"/>
          </a:xfrm>
          <a:prstGeom prst="rect">
            <a:avLst/>
          </a:prstGeom>
        </p:spPr>
      </p:pic>
    </p:spTree>
    <p:extLst>
      <p:ext uri="{BB962C8B-B14F-4D97-AF65-F5344CB8AC3E}">
        <p14:creationId xmlns:p14="http://schemas.microsoft.com/office/powerpoint/2010/main" val="228082633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noChangeArrowheads="1"/>
          </p:cNvSpPr>
          <p:nvPr>
            <p:ph type="title"/>
          </p:nvPr>
        </p:nvSpPr>
        <p:spPr>
          <a:xfrm>
            <a:off x="1" y="5761"/>
            <a:ext cx="9144000" cy="620036"/>
          </a:xfrm>
        </p:spPr>
        <p:txBody>
          <a:bodyPr anchorCtr="1">
            <a:normAutofit/>
          </a:bodyPr>
          <a:lstStyle/>
          <a:p>
            <a:r>
              <a:rPr lang="en-GB" altLang="en-US" sz="2000" b="1" dirty="0">
                <a:solidFill>
                  <a:srgbClr val="FF0000"/>
                </a:solidFill>
                <a:latin typeface="Century Gothic" panose="020B0502020202020204" pitchFamily="34" charset="0"/>
              </a:rPr>
              <a:t>RE – Creation story: Does God want Christians to look after the world?</a:t>
            </a:r>
            <a:endParaRPr lang="en-GB" altLang="en-US" sz="2400" b="1" dirty="0">
              <a:solidFill>
                <a:srgbClr val="FF0000"/>
              </a:solidFill>
              <a:latin typeface="Century Gothic" panose="020B0502020202020204" pitchFamily="34" charset="0"/>
            </a:endParaRPr>
          </a:p>
        </p:txBody>
      </p:sp>
      <p:graphicFrame>
        <p:nvGraphicFramePr>
          <p:cNvPr id="3" name="Content Placeholder 3">
            <a:extLst>
              <a:ext uri="{FF2B5EF4-FFF2-40B4-BE49-F238E27FC236}">
                <a16:creationId xmlns:a16="http://schemas.microsoft.com/office/drawing/2014/main" id="{19CD4200-EED8-46A5-81B6-5DBD0DD2F7B8}"/>
              </a:ext>
            </a:extLst>
          </p:cNvPr>
          <p:cNvGraphicFramePr>
            <a:graphicFrameLocks noGrp="1"/>
          </p:cNvGraphicFramePr>
          <p:nvPr>
            <p:ph idx="1"/>
            <p:extLst>
              <p:ext uri="{D42A27DB-BD31-4B8C-83A1-F6EECF244321}">
                <p14:modId xmlns:p14="http://schemas.microsoft.com/office/powerpoint/2010/main" val="2623038603"/>
              </p:ext>
            </p:extLst>
          </p:nvPr>
        </p:nvGraphicFramePr>
        <p:xfrm>
          <a:off x="107504" y="498895"/>
          <a:ext cx="8928993" cy="6264885"/>
        </p:xfrm>
        <a:graphic>
          <a:graphicData uri="http://schemas.openxmlformats.org/drawingml/2006/table">
            <a:tbl>
              <a:tblPr firstRow="1" bandRow="1">
                <a:effectLst/>
                <a:tableStyleId>{5C22544A-7EE6-4342-B048-85BDC9FD1C3A}</a:tableStyleId>
              </a:tblPr>
              <a:tblGrid>
                <a:gridCol w="1254679">
                  <a:extLst>
                    <a:ext uri="{9D8B030D-6E8A-4147-A177-3AD203B41FA5}">
                      <a16:colId xmlns:a16="http://schemas.microsoft.com/office/drawing/2014/main" val="4186730976"/>
                    </a:ext>
                  </a:extLst>
                </a:gridCol>
                <a:gridCol w="2381202">
                  <a:extLst>
                    <a:ext uri="{9D8B030D-6E8A-4147-A177-3AD203B41FA5}">
                      <a16:colId xmlns:a16="http://schemas.microsoft.com/office/drawing/2014/main" val="2628771195"/>
                    </a:ext>
                  </a:extLst>
                </a:gridCol>
                <a:gridCol w="2683221">
                  <a:extLst>
                    <a:ext uri="{9D8B030D-6E8A-4147-A177-3AD203B41FA5}">
                      <a16:colId xmlns:a16="http://schemas.microsoft.com/office/drawing/2014/main" val="308867682"/>
                    </a:ext>
                  </a:extLst>
                </a:gridCol>
                <a:gridCol w="2609891">
                  <a:extLst>
                    <a:ext uri="{9D8B030D-6E8A-4147-A177-3AD203B41FA5}">
                      <a16:colId xmlns:a16="http://schemas.microsoft.com/office/drawing/2014/main" val="3368322103"/>
                    </a:ext>
                  </a:extLst>
                </a:gridCol>
              </a:tblGrid>
              <a:tr h="680352">
                <a:tc gridSpan="2">
                  <a:txBody>
                    <a:bodyPr/>
                    <a:lstStyle/>
                    <a:p>
                      <a:pPr lvl="0" algn="ctr"/>
                      <a:r>
                        <a:rPr lang="en-GB" sz="1400" dirty="0">
                          <a:solidFill>
                            <a:schemeClr val="bg1"/>
                          </a:solidFill>
                          <a:latin typeface="Century Gothic" pitchFamily="34"/>
                        </a:rPr>
                        <a:t>Subject Specific Vocabulary</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hMerge="1">
                  <a:txBody>
                    <a:bodyPr/>
                    <a:lstStyle/>
                    <a:p>
                      <a:endParaRPr lang="en-GB"/>
                    </a:p>
                  </a:txBody>
                  <a:tcPr/>
                </a:tc>
                <a:tc rowSpan="4">
                  <a:txBody>
                    <a:bodyPr/>
                    <a:lstStyle/>
                    <a:p>
                      <a:pPr lvl="0"/>
                      <a:endParaRPr lang="en-GB" sz="1400" dirty="0">
                        <a:solidFill>
                          <a:schemeClr val="tx1"/>
                        </a:solidFill>
                        <a:latin typeface="Century Gothic" pitchFamily="34"/>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lvl="0" algn="ctr"/>
                      <a:r>
                        <a:rPr lang="en-GB" sz="1400" dirty="0">
                          <a:solidFill>
                            <a:schemeClr val="bg1"/>
                          </a:solidFill>
                          <a:latin typeface="Century Gothic" pitchFamily="34"/>
                        </a:rPr>
                        <a:t>By the end of this unit, I will be able to answer these questions: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95188173"/>
                  </a:ext>
                </a:extLst>
              </a:tr>
              <a:tr h="592567">
                <a:tc>
                  <a:txBody>
                    <a:bodyPr/>
                    <a:lstStyle/>
                    <a:p>
                      <a:pPr lvl="0"/>
                      <a:r>
                        <a:rPr lang="en-GB" sz="1400" b="1" dirty="0">
                          <a:solidFill>
                            <a:srgbClr val="FF0000"/>
                          </a:solidFill>
                          <a:latin typeface="Century Gothic" pitchFamily="34"/>
                        </a:rPr>
                        <a:t>Christian</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rPr>
                        <a:t>A person who</a:t>
                      </a:r>
                      <a:r>
                        <a:rPr lang="en-GB" sz="1200" b="0" baseline="0" dirty="0">
                          <a:solidFill>
                            <a:schemeClr val="tx1"/>
                          </a:solidFill>
                          <a:latin typeface="+mn-lt"/>
                        </a:rPr>
                        <a:t> believes in God and lives their life following his messages and ideas.</a:t>
                      </a:r>
                      <a:endParaRPr lang="en-GB" sz="1200" b="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dirty="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pPr marL="285750" indent="-285750">
                        <a:buFont typeface="Arial" panose="020B0604020202020204" pitchFamily="34" charset="0"/>
                        <a:buChar char="•"/>
                      </a:pPr>
                      <a:r>
                        <a:rPr lang="en-GB" sz="1400" kern="1200" dirty="0">
                          <a:solidFill>
                            <a:schemeClr val="dk1"/>
                          </a:solidFill>
                          <a:effectLst/>
                          <a:latin typeface="+mn-lt"/>
                          <a:ea typeface="+mn-ea"/>
                          <a:cs typeface="+mn-cs"/>
                        </a:rPr>
                        <a:t>How does it feel to create something?</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How should we treat things that others have created?</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How do Christians believe the earth was made?</a:t>
                      </a:r>
                    </a:p>
                    <a:p>
                      <a:pPr marL="285750" indent="-285750">
                        <a:buFont typeface="Arial" panose="020B0604020202020204" pitchFamily="34" charset="0"/>
                        <a:buChar char="•"/>
                      </a:pPr>
                      <a:r>
                        <a:rPr lang="en-GB" sz="1400" dirty="0"/>
                        <a:t>Do Christians think God wants them to look after the world?</a:t>
                      </a:r>
                    </a:p>
                    <a:p>
                      <a:pPr marL="285750" indent="-285750">
                        <a:buFont typeface="Arial" panose="020B0604020202020204" pitchFamily="34" charset="0"/>
                        <a:buChar char="•"/>
                      </a:pPr>
                      <a:r>
                        <a:rPr lang="en-GB" sz="1400" dirty="0"/>
                        <a:t>How do you think people should treat the world?</a:t>
                      </a:r>
                      <a:endParaRPr lang="en-GB" sz="1400" kern="1200" dirty="0">
                        <a:solidFill>
                          <a:schemeClr val="dk1"/>
                        </a:solidFill>
                        <a:effectLst/>
                        <a:latin typeface="+mn-lt"/>
                        <a:ea typeface="+mn-ea"/>
                        <a:cs typeface="+mn-cs"/>
                      </a:endParaRPr>
                    </a:p>
                  </a:txBody>
                  <a:tcPr marL="68580" marR="68580" marT="34295" marB="3429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418414"/>
                  </a:ext>
                </a:extLst>
              </a:tr>
              <a:tr h="768138">
                <a:tc>
                  <a:txBody>
                    <a:bodyPr/>
                    <a:lstStyle/>
                    <a:p>
                      <a:pPr lvl="0"/>
                      <a:r>
                        <a:rPr lang="en-GB" sz="1400" b="1" dirty="0">
                          <a:solidFill>
                            <a:srgbClr val="FF0000"/>
                          </a:solidFill>
                          <a:latin typeface="Century Gothic" pitchFamily="34"/>
                        </a:rPr>
                        <a:t>Bible</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mn-lt"/>
                        </a:rPr>
                        <a:t>An important book to Christians. It tells stories</a:t>
                      </a:r>
                      <a:r>
                        <a:rPr lang="en-GB" sz="1200" b="0" baseline="0" dirty="0">
                          <a:solidFill>
                            <a:schemeClr val="tx1"/>
                          </a:solidFill>
                          <a:latin typeface="+mn-lt"/>
                        </a:rPr>
                        <a:t> about God and Jesus and teaches Christians how to follow God.</a:t>
                      </a:r>
                      <a:endParaRPr lang="en-GB" sz="1200" b="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49980100"/>
                  </a:ext>
                </a:extLst>
              </a:tr>
              <a:tr h="340255">
                <a:tc>
                  <a:txBody>
                    <a:bodyPr/>
                    <a:lstStyle/>
                    <a:p>
                      <a:pPr lvl="0"/>
                      <a:r>
                        <a:rPr lang="en-GB" sz="1400" b="1" dirty="0">
                          <a:solidFill>
                            <a:srgbClr val="FF0000"/>
                          </a:solidFill>
                          <a:latin typeface="Century Gothic" pitchFamily="34"/>
                        </a:rPr>
                        <a:t>Create</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mn-lt"/>
                        </a:rPr>
                        <a:t>To make something</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48615508"/>
                  </a:ext>
                </a:extLst>
              </a:tr>
              <a:tr h="226796">
                <a:tc rowSpan="2">
                  <a:txBody>
                    <a:bodyPr/>
                    <a:lstStyle/>
                    <a:p>
                      <a:pPr lvl="0"/>
                      <a:r>
                        <a:rPr lang="en-GB" sz="1400" b="1" dirty="0">
                          <a:solidFill>
                            <a:srgbClr val="FF0000"/>
                          </a:solidFill>
                          <a:latin typeface="Century Gothic" pitchFamily="34"/>
                        </a:rPr>
                        <a:t>Religion</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1200" b="0" dirty="0">
                          <a:solidFill>
                            <a:schemeClr val="tx1"/>
                          </a:solidFill>
                          <a:latin typeface="+mn-lt"/>
                        </a:rPr>
                        <a:t>A religion is a set of beliefs that is held by a group of people. The beliefs are about the world and the people in it, about how they came into being, and what their purpose is. These beliefs are often linked to supernatural beings such as God, a number of gods or spirits.</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vl="0" algn="ctr"/>
                      <a:r>
                        <a:rPr lang="en-GB" sz="1100" b="1" dirty="0">
                          <a:solidFill>
                            <a:srgbClr val="FF0000"/>
                          </a:solidFill>
                          <a:latin typeface="Century Gothic" pitchFamily="34"/>
                        </a:rPr>
                        <a:t>Key</a:t>
                      </a:r>
                      <a:r>
                        <a:rPr lang="en-GB" sz="1100" b="1" baseline="0" dirty="0">
                          <a:solidFill>
                            <a:srgbClr val="FF0000"/>
                          </a:solidFill>
                          <a:latin typeface="Century Gothic" pitchFamily="34"/>
                        </a:rPr>
                        <a:t> Skills</a:t>
                      </a:r>
                      <a:endParaRPr lang="en-GB" sz="1100" b="1" dirty="0">
                        <a:solidFill>
                          <a:srgbClr val="FF0000"/>
                        </a:solidFill>
                        <a:latin typeface="Century Gothic" pitchFamily="34"/>
                      </a:endParaRP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GB"/>
                    </a:p>
                  </a:txBody>
                  <a:tcPr/>
                </a:tc>
                <a:extLst>
                  <a:ext uri="{0D108BD9-81ED-4DB2-BD59-A6C34878D82A}">
                    <a16:rowId xmlns:a16="http://schemas.microsoft.com/office/drawing/2014/main" val="1788719031"/>
                  </a:ext>
                </a:extLst>
              </a:tr>
              <a:tr h="1419194">
                <a:tc vMerge="1">
                  <a:txBody>
                    <a:bodyPr/>
                    <a:lstStyle/>
                    <a:p>
                      <a:pPr lvl="0"/>
                      <a:endParaRPr lang="en-GB" sz="1000" b="1" dirty="0">
                        <a:solidFill>
                          <a:srgbClr val="FF0000"/>
                        </a:solidFill>
                        <a:latin typeface="Century Gothic" pitchFamily="34"/>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900" b="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lang="en-GB" sz="1200" dirty="0"/>
                        <a:t>We are learning to re-tell the Christian Creation story and to explore how this influences how Christians behave towards nature and the environment. </a:t>
                      </a: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GB"/>
                    </a:p>
                  </a:txBody>
                  <a:tcPr/>
                </a:tc>
                <a:extLst>
                  <a:ext uri="{0D108BD9-81ED-4DB2-BD59-A6C34878D82A}">
                    <a16:rowId xmlns:a16="http://schemas.microsoft.com/office/drawing/2014/main" val="1833673628"/>
                  </a:ext>
                </a:extLst>
              </a:tr>
              <a:tr h="2143164">
                <a:tc>
                  <a:txBody>
                    <a:bodyPr/>
                    <a:lstStyle/>
                    <a:p>
                      <a:pPr lvl="0"/>
                      <a:r>
                        <a:rPr lang="en-GB" sz="1400" b="1" dirty="0">
                          <a:solidFill>
                            <a:srgbClr val="FF0000"/>
                          </a:solidFill>
                          <a:latin typeface="Century Gothic" panose="020B0502020202020204" pitchFamily="34" charset="0"/>
                        </a:rPr>
                        <a:t>Christian story of creation</a:t>
                      </a:r>
                      <a:endParaRPr lang="en-GB" sz="1400" b="1" dirty="0">
                        <a:solidFill>
                          <a:srgbClr val="FF0000"/>
                        </a:solidFill>
                        <a:latin typeface="Century Gothic" pitchFamily="34"/>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dirty="0">
                          <a:latin typeface="+mn-lt"/>
                        </a:rPr>
                        <a:t>How the earth was made</a:t>
                      </a:r>
                      <a:endParaRPr lang="en-GB" sz="120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000" dirty="0"/>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marL="0" lvl="0" indent="0" algn="ctr">
                        <a:buFont typeface="Arial" panose="020B0604020202020204" pitchFamily="34" charset="0"/>
                        <a:buNone/>
                      </a:pPr>
                      <a:endParaRPr lang="en-GB" sz="1100" b="1" dirty="0">
                        <a:solidFill>
                          <a:schemeClr val="bg1"/>
                        </a:solidFill>
                        <a:latin typeface="Century Gothic" panose="020B0502020202020204" pitchFamily="34" charset="0"/>
                      </a:endParaRPr>
                    </a:p>
                  </a:txBody>
                  <a:tcPr marL="68580" marR="68580" marT="34295" marB="34295"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809690"/>
                  </a:ext>
                </a:extLst>
              </a:tr>
            </a:tbl>
          </a:graphicData>
        </a:graphic>
      </p:graphicFrame>
      <p:pic>
        <p:nvPicPr>
          <p:cNvPr id="7" name="Picture 6">
            <a:extLst>
              <a:ext uri="{FF2B5EF4-FFF2-40B4-BE49-F238E27FC236}">
                <a16:creationId xmlns:a16="http://schemas.microsoft.com/office/drawing/2014/main" id="{04B21491-A422-4BD4-B9DD-9C3B8340DC2C}"/>
              </a:ext>
            </a:extLst>
          </p:cNvPr>
          <p:cNvPicPr>
            <a:picLocks noChangeAspect="1"/>
          </p:cNvPicPr>
          <p:nvPr/>
        </p:nvPicPr>
        <p:blipFill>
          <a:blip r:embed="rId2"/>
          <a:stretch>
            <a:fillRect/>
          </a:stretch>
        </p:blipFill>
        <p:spPr>
          <a:xfrm>
            <a:off x="4050829" y="625796"/>
            <a:ext cx="1889324" cy="1889324"/>
          </a:xfrm>
          <a:prstGeom prst="rect">
            <a:avLst/>
          </a:prstGeom>
        </p:spPr>
      </p:pic>
      <p:pic>
        <p:nvPicPr>
          <p:cNvPr id="8" name="Picture 7">
            <a:extLst>
              <a:ext uri="{FF2B5EF4-FFF2-40B4-BE49-F238E27FC236}">
                <a16:creationId xmlns:a16="http://schemas.microsoft.com/office/drawing/2014/main" id="{7E58ABCE-9108-41A1-BBB7-C1E3A7A98BA3}"/>
              </a:ext>
            </a:extLst>
          </p:cNvPr>
          <p:cNvPicPr>
            <a:picLocks noChangeAspect="1"/>
          </p:cNvPicPr>
          <p:nvPr/>
        </p:nvPicPr>
        <p:blipFill>
          <a:blip r:embed="rId3"/>
          <a:stretch>
            <a:fillRect/>
          </a:stretch>
        </p:blipFill>
        <p:spPr>
          <a:xfrm>
            <a:off x="6516216" y="4168788"/>
            <a:ext cx="2404828" cy="1526468"/>
          </a:xfrm>
          <a:prstGeom prst="rect">
            <a:avLst/>
          </a:prstGeom>
        </p:spPr>
      </p:pic>
      <p:pic>
        <p:nvPicPr>
          <p:cNvPr id="9" name="Picture 8">
            <a:extLst>
              <a:ext uri="{FF2B5EF4-FFF2-40B4-BE49-F238E27FC236}">
                <a16:creationId xmlns:a16="http://schemas.microsoft.com/office/drawing/2014/main" id="{372089AE-6F7A-4AB2-A6B6-14F98C63E520}"/>
              </a:ext>
            </a:extLst>
          </p:cNvPr>
          <p:cNvPicPr>
            <a:picLocks noChangeAspect="1"/>
          </p:cNvPicPr>
          <p:nvPr/>
        </p:nvPicPr>
        <p:blipFill>
          <a:blip r:embed="rId4"/>
          <a:stretch>
            <a:fillRect/>
          </a:stretch>
        </p:blipFill>
        <p:spPr>
          <a:xfrm>
            <a:off x="4054203" y="4149080"/>
            <a:ext cx="1885950" cy="2419350"/>
          </a:xfrm>
          <a:prstGeom prst="rect">
            <a:avLst/>
          </a:prstGeom>
        </p:spPr>
      </p:pic>
    </p:spTree>
    <p:extLst>
      <p:ext uri="{BB962C8B-B14F-4D97-AF65-F5344CB8AC3E}">
        <p14:creationId xmlns:p14="http://schemas.microsoft.com/office/powerpoint/2010/main" val="385601422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noChangeArrowheads="1"/>
          </p:cNvSpPr>
          <p:nvPr>
            <p:ph type="title"/>
          </p:nvPr>
        </p:nvSpPr>
        <p:spPr>
          <a:xfrm>
            <a:off x="628650" y="144288"/>
            <a:ext cx="7886700" cy="492125"/>
          </a:xfrm>
        </p:spPr>
        <p:txBody>
          <a:bodyPr anchorCtr="1">
            <a:normAutofit fontScale="90000"/>
          </a:bodyPr>
          <a:lstStyle/>
          <a:p>
            <a:r>
              <a:rPr lang="en-GB" altLang="en-US" sz="2000" b="1" dirty="0">
                <a:solidFill>
                  <a:srgbClr val="00B050"/>
                </a:solidFill>
                <a:latin typeface="Century Gothic" panose="020B0502020202020204" pitchFamily="34" charset="0"/>
              </a:rPr>
              <a:t>Year 1 : Computing systems and networks – Technology around us</a:t>
            </a:r>
            <a:br>
              <a:rPr lang="en-GB" altLang="en-US" sz="2000" b="1" dirty="0">
                <a:solidFill>
                  <a:srgbClr val="00B050"/>
                </a:solidFill>
                <a:latin typeface="Century Gothic" panose="020B0502020202020204" pitchFamily="34" charset="0"/>
              </a:rPr>
            </a:br>
            <a:endParaRPr lang="en-GB" altLang="en-US" sz="2200" b="1" dirty="0">
              <a:solidFill>
                <a:srgbClr val="00B050"/>
              </a:solidFill>
              <a:latin typeface="Century Gothic" panose="020B0502020202020204" pitchFamily="34" charset="0"/>
            </a:endParaRPr>
          </a:p>
        </p:txBody>
      </p:sp>
      <p:graphicFrame>
        <p:nvGraphicFramePr>
          <p:cNvPr id="3" name="Content Placeholder 3">
            <a:extLst/>
          </p:cNvPr>
          <p:cNvGraphicFramePr>
            <a:graphicFrameLocks noGrp="1"/>
          </p:cNvGraphicFramePr>
          <p:nvPr>
            <p:ph idx="1"/>
            <p:extLst>
              <p:ext uri="{D42A27DB-BD31-4B8C-83A1-F6EECF244321}">
                <p14:modId xmlns:p14="http://schemas.microsoft.com/office/powerpoint/2010/main" val="2048146726"/>
              </p:ext>
            </p:extLst>
          </p:nvPr>
        </p:nvGraphicFramePr>
        <p:xfrm>
          <a:off x="182708" y="396702"/>
          <a:ext cx="8778584" cy="6212091"/>
        </p:xfrm>
        <a:graphic>
          <a:graphicData uri="http://schemas.openxmlformats.org/drawingml/2006/table">
            <a:tbl>
              <a:tblPr firstRow="1" bandRow="1">
                <a:effectLst/>
                <a:tableStyleId>{5C22544A-7EE6-4342-B048-85BDC9FD1C3A}</a:tableStyleId>
              </a:tblPr>
              <a:tblGrid>
                <a:gridCol w="1148932">
                  <a:extLst>
                    <a:ext uri="{9D8B030D-6E8A-4147-A177-3AD203B41FA5}">
                      <a16:colId xmlns:a16="http://schemas.microsoft.com/office/drawing/2014/main" val="20000"/>
                    </a:ext>
                  </a:extLst>
                </a:gridCol>
                <a:gridCol w="2232248">
                  <a:extLst>
                    <a:ext uri="{9D8B030D-6E8A-4147-A177-3AD203B41FA5}">
                      <a16:colId xmlns:a16="http://schemas.microsoft.com/office/drawing/2014/main" val="4221574533"/>
                    </a:ext>
                  </a:extLst>
                </a:gridCol>
                <a:gridCol w="2606656">
                  <a:extLst>
                    <a:ext uri="{9D8B030D-6E8A-4147-A177-3AD203B41FA5}">
                      <a16:colId xmlns:a16="http://schemas.microsoft.com/office/drawing/2014/main" val="20002"/>
                    </a:ext>
                  </a:extLst>
                </a:gridCol>
                <a:gridCol w="2790748">
                  <a:extLst>
                    <a:ext uri="{9D8B030D-6E8A-4147-A177-3AD203B41FA5}">
                      <a16:colId xmlns:a16="http://schemas.microsoft.com/office/drawing/2014/main" val="20004"/>
                    </a:ext>
                  </a:extLst>
                </a:gridCol>
              </a:tblGrid>
              <a:tr h="756149">
                <a:tc gridSpan="2">
                  <a:txBody>
                    <a:bodyPr/>
                    <a:lstStyle/>
                    <a:p>
                      <a:pPr lvl="0" algn="ctr"/>
                      <a:r>
                        <a:rPr lang="en-GB" sz="1400" dirty="0">
                          <a:solidFill>
                            <a:srgbClr val="00B050"/>
                          </a:solidFill>
                          <a:latin typeface="Century Gothic" pitchFamily="34"/>
                        </a:rPr>
                        <a:t>Subject Specific Vocabulary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baseline="0" dirty="0">
                          <a:solidFill>
                            <a:srgbClr val="00B050"/>
                          </a:solidFill>
                          <a:latin typeface="Century Gothic" pitchFamily="34"/>
                        </a:rPr>
                        <a:t>Software and Tools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lvl="0" algn="ctr"/>
                      <a:r>
                        <a:rPr lang="en-GB" sz="1400" dirty="0">
                          <a:solidFill>
                            <a:srgbClr val="00B050"/>
                          </a:solidFill>
                          <a:latin typeface="Century Gothic" pitchFamily="34"/>
                        </a:rPr>
                        <a:t>By the end of this unit, I will be able to answer these questions: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35046">
                <a:tc>
                  <a:txBody>
                    <a:bodyPr/>
                    <a:lstStyle/>
                    <a:p>
                      <a:pPr lvl="0"/>
                      <a:r>
                        <a:rPr lang="en-GB" sz="1300" b="0" dirty="0">
                          <a:solidFill>
                            <a:schemeClr val="tx1"/>
                          </a:solidFill>
                          <a:latin typeface="Century Gothic" panose="020B0502020202020204" pitchFamily="34" charset="0"/>
                        </a:rPr>
                        <a:t>Technology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lvl="0"/>
                      <a:r>
                        <a:rPr lang="en-GB" sz="1000" b="0" dirty="0">
                          <a:solidFill>
                            <a:schemeClr val="tx1"/>
                          </a:solidFill>
                          <a:latin typeface="Century Gothic" panose="020B0502020202020204" pitchFamily="34" charset="0"/>
                        </a:rPr>
                        <a:t>Technology is the use of knowledge to invent new devices or tools.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10">
                  <a:txBody>
                    <a:bodyPr/>
                    <a:lstStyle/>
                    <a:p>
                      <a:pPr marL="0" indent="0">
                        <a:buFont typeface="Arial" panose="020B0604020202020204" pitchFamily="34" charset="0"/>
                        <a:buNone/>
                      </a:pPr>
                      <a:r>
                        <a:rPr lang="en-GB" sz="1100" b="0" i="0" u="none" strike="noStrike" kern="1200" baseline="0" dirty="0">
                          <a:solidFill>
                            <a:schemeClr val="dk1"/>
                          </a:solidFill>
                          <a:latin typeface="Century Gothic" panose="020B0502020202020204" pitchFamily="34" charset="0"/>
                          <a:ea typeface="+mn-ea"/>
                          <a:cs typeface="+mn-cs"/>
                        </a:rPr>
                        <a:t>Laptop with mouse </a:t>
                      </a:r>
                    </a:p>
                    <a:p>
                      <a:pPr marL="0" indent="0">
                        <a:buFont typeface="Arial" panose="020B0604020202020204" pitchFamily="34" charset="0"/>
                        <a:buNone/>
                      </a:pPr>
                      <a:r>
                        <a:rPr lang="en-GB" sz="1100" b="0" i="0" u="none" strike="noStrike" kern="1200" baseline="0" dirty="0">
                          <a:solidFill>
                            <a:schemeClr val="dk1"/>
                          </a:solidFill>
                          <a:latin typeface="Century Gothic" panose="020B0502020202020204" pitchFamily="34" charset="0"/>
                          <a:ea typeface="+mn-ea"/>
                          <a:cs typeface="+mn-cs"/>
                        </a:rPr>
                        <a:t>Word programme</a:t>
                      </a: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indent="0">
                        <a:buFont typeface="Arial" panose="020B0604020202020204" pitchFamily="34" charset="0"/>
                        <a:buNone/>
                      </a:pPr>
                      <a:endParaRPr lang="en-GB" sz="1100" b="0" i="0" u="none" strike="noStrike" kern="1200" baseline="0" dirty="0">
                        <a:solidFill>
                          <a:schemeClr val="dk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baseline="0" dirty="0">
                          <a:solidFill>
                            <a:srgbClr val="00B050"/>
                          </a:solidFill>
                          <a:latin typeface="Century Gothic" panose="020B0502020202020204" pitchFamily="34" charset="0"/>
                        </a:rPr>
                        <a:t>E-Safety</a:t>
                      </a:r>
                    </a:p>
                    <a:p>
                      <a:endParaRPr lang="en-GB" sz="1100" dirty="0">
                        <a:latin typeface="Century Gothic" panose="020B0502020202020204" pitchFamily="34" charset="0"/>
                      </a:endParaRPr>
                    </a:p>
                    <a:p>
                      <a:r>
                        <a:rPr lang="en-GB" sz="1100" b="1" kern="1200" dirty="0">
                          <a:solidFill>
                            <a:schemeClr val="dk1"/>
                          </a:solidFill>
                          <a:effectLst/>
                          <a:latin typeface="Century Gothic" panose="020B0502020202020204" pitchFamily="34" charset="0"/>
                          <a:ea typeface="+mn-ea"/>
                          <a:cs typeface="+mn-cs"/>
                        </a:rPr>
                        <a:t>Copyright and Ownership</a:t>
                      </a:r>
                      <a:endParaRPr lang="en-GB" sz="1100" kern="1200" dirty="0">
                        <a:solidFill>
                          <a:schemeClr val="dk1"/>
                        </a:solidFill>
                        <a:effectLst/>
                        <a:latin typeface="Century Gothic" panose="020B0502020202020204" pitchFamily="34" charset="0"/>
                        <a:ea typeface="+mn-ea"/>
                        <a:cs typeface="+mn-cs"/>
                      </a:endParaRPr>
                    </a:p>
                    <a:p>
                      <a:r>
                        <a:rPr lang="en-GB" sz="1100" kern="1200" dirty="0">
                          <a:solidFill>
                            <a:schemeClr val="dk1"/>
                          </a:solidFill>
                          <a:effectLst/>
                          <a:latin typeface="Century Gothic" panose="020B0502020202020204" pitchFamily="34" charset="0"/>
                          <a:ea typeface="+mn-ea"/>
                          <a:cs typeface="+mn-cs"/>
                        </a:rPr>
                        <a:t> </a:t>
                      </a:r>
                    </a:p>
                    <a:p>
                      <a:r>
                        <a:rPr lang="en-GB" sz="1100" kern="1200" dirty="0">
                          <a:solidFill>
                            <a:schemeClr val="dk1"/>
                          </a:solidFill>
                          <a:effectLst/>
                          <a:latin typeface="Century Gothic" panose="020B0502020202020204" pitchFamily="34" charset="0"/>
                          <a:ea typeface="+mn-ea"/>
                          <a:cs typeface="+mn-cs"/>
                        </a:rPr>
                        <a:t>I can explain why work I create using technology belongs to me</a:t>
                      </a:r>
                    </a:p>
                    <a:p>
                      <a:r>
                        <a:rPr lang="en-GB" sz="1100" kern="1200" dirty="0">
                          <a:solidFill>
                            <a:schemeClr val="dk1"/>
                          </a:solidFill>
                          <a:effectLst/>
                          <a:latin typeface="Century Gothic" panose="020B0502020202020204" pitchFamily="34" charset="0"/>
                          <a:ea typeface="+mn-ea"/>
                          <a:cs typeface="+mn-cs"/>
                        </a:rPr>
                        <a:t>I can say why it belongs to me (e.g. ‘I designed it’ or ‘I filmed it’’).</a:t>
                      </a:r>
                    </a:p>
                    <a:p>
                      <a:r>
                        <a:rPr lang="en-GB" sz="1100" kern="1200" dirty="0">
                          <a:solidFill>
                            <a:schemeClr val="dk1"/>
                          </a:solidFill>
                          <a:effectLst/>
                          <a:latin typeface="Century Gothic" panose="020B0502020202020204" pitchFamily="34" charset="0"/>
                          <a:ea typeface="+mn-ea"/>
                          <a:cs typeface="+mn-cs"/>
                        </a:rPr>
                        <a:t>I can save my work under a suitable title or name so that others know it belongs to me (e.g. filename, name on content).</a:t>
                      </a:r>
                    </a:p>
                    <a:p>
                      <a:r>
                        <a:rPr lang="en-GB" sz="1100" kern="1200" dirty="0">
                          <a:solidFill>
                            <a:schemeClr val="dk1"/>
                          </a:solidFill>
                          <a:effectLst/>
                          <a:latin typeface="Century Gothic" panose="020B0502020202020204" pitchFamily="34" charset="0"/>
                          <a:ea typeface="+mn-ea"/>
                          <a:cs typeface="+mn-cs"/>
                        </a:rPr>
                        <a:t>I understand that work created by others does not belong to me even if I save a copy</a:t>
                      </a:r>
                    </a:p>
                    <a:p>
                      <a:r>
                        <a:rPr lang="en-GB" sz="1100" kern="1200" dirty="0">
                          <a:solidFill>
                            <a:schemeClr val="dk1"/>
                          </a:solidFill>
                          <a:effectLst/>
                          <a:latin typeface="Century Gothic" panose="020B0502020202020204" pitchFamily="34" charset="0"/>
                          <a:ea typeface="+mn-ea"/>
                          <a:cs typeface="+mn-cs"/>
                        </a:rPr>
                        <a:t> </a:t>
                      </a:r>
                    </a:p>
                    <a:p>
                      <a:r>
                        <a:rPr lang="en-GB" sz="1100" b="1" kern="1200" dirty="0">
                          <a:solidFill>
                            <a:schemeClr val="dk1"/>
                          </a:solidFill>
                          <a:effectLst/>
                          <a:latin typeface="Century Gothic" panose="020B0502020202020204" pitchFamily="34" charset="0"/>
                          <a:ea typeface="+mn-ea"/>
                          <a:cs typeface="+mn-cs"/>
                        </a:rPr>
                        <a:t>Health, Well-being and Lifestyle</a:t>
                      </a:r>
                      <a:endParaRPr lang="en-GB" sz="1100" kern="1200" dirty="0">
                        <a:solidFill>
                          <a:schemeClr val="dk1"/>
                        </a:solidFill>
                        <a:effectLst/>
                        <a:latin typeface="Century Gothic" panose="020B0502020202020204" pitchFamily="34" charset="0"/>
                        <a:ea typeface="+mn-ea"/>
                        <a:cs typeface="+mn-cs"/>
                      </a:endParaRPr>
                    </a:p>
                    <a:p>
                      <a:r>
                        <a:rPr lang="en-GB" sz="1100" kern="1200" dirty="0">
                          <a:solidFill>
                            <a:schemeClr val="dk1"/>
                          </a:solidFill>
                          <a:effectLst/>
                          <a:latin typeface="Century Gothic" panose="020B0502020202020204" pitchFamily="34" charset="0"/>
                          <a:ea typeface="+mn-ea"/>
                          <a:cs typeface="+mn-cs"/>
                        </a:rPr>
                        <a:t> </a:t>
                      </a:r>
                    </a:p>
                    <a:p>
                      <a:r>
                        <a:rPr lang="en-GB" sz="1100" kern="1200" dirty="0">
                          <a:solidFill>
                            <a:schemeClr val="dk1"/>
                          </a:solidFill>
                          <a:effectLst/>
                          <a:latin typeface="Century Gothic" panose="020B0502020202020204" pitchFamily="34" charset="0"/>
                          <a:ea typeface="+mn-ea"/>
                          <a:cs typeface="+mn-cs"/>
                        </a:rPr>
                        <a:t>I can explain rules to keep myself safe when using technology both in and beyond the home.</a:t>
                      </a:r>
                      <a:endParaRPr lang="en-GB" dirty="0"/>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nSpc>
                          <a:spcPct val="107000"/>
                        </a:lnSpc>
                        <a:spcAft>
                          <a:spcPts val="0"/>
                        </a:spcAft>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What is technology?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156669">
                <a:tc rowSpan="2">
                  <a:txBody>
                    <a:bodyPr/>
                    <a:lstStyle/>
                    <a:p>
                      <a:pPr lvl="0"/>
                      <a:r>
                        <a:rPr lang="en-GB" sz="1300" b="0" dirty="0">
                          <a:solidFill>
                            <a:schemeClr val="tx1"/>
                          </a:solidFill>
                          <a:latin typeface="Century Gothic" panose="020B0502020202020204" pitchFamily="34" charset="0"/>
                        </a:rPr>
                        <a:t>Computer</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lvl="0"/>
                      <a:r>
                        <a:rPr lang="en-GB" sz="1000" b="0" dirty="0">
                          <a:solidFill>
                            <a:schemeClr val="tx1"/>
                          </a:solidFill>
                          <a:latin typeface="Century Gothic" panose="020B0502020202020204" pitchFamily="34" charset="0"/>
                        </a:rPr>
                        <a:t>A computer is a device for working with information.</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a:lnSpc>
                          <a:spcPct val="107000"/>
                        </a:lnSpc>
                        <a:spcAft>
                          <a:spcPts val="0"/>
                        </a:spcAft>
                      </a:pP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846620190"/>
                  </a:ext>
                </a:extLst>
              </a:tr>
              <a:tr h="464885">
                <a:tc vMerge="1">
                  <a:txBody>
                    <a:bodyPr/>
                    <a:lstStyle/>
                    <a:p>
                      <a:endParaRPr lang="en-GB"/>
                    </a:p>
                  </a:txBody>
                  <a:tcPr/>
                </a:tc>
                <a:tc vMerge="1">
                  <a:txBody>
                    <a:bodyPr/>
                    <a:lstStyle/>
                    <a:p>
                      <a:endParaRPr lang="en-GB"/>
                    </a:p>
                  </a:txBody>
                  <a:tcPr/>
                </a:tc>
                <a:tc vMerge="1">
                  <a:txBody>
                    <a:bodyPr/>
                    <a:lstStyle/>
                    <a:p>
                      <a:pPr marL="0" indent="0">
                        <a:buFont typeface="Arial" panose="020B0604020202020204" pitchFamily="34" charset="0"/>
                        <a:buNone/>
                      </a:pPr>
                      <a:endParaRPr lang="en-GB" sz="800" b="0" i="0" u="none" strike="noStrike" kern="1200" baseline="0" dirty="0">
                        <a:solidFill>
                          <a:schemeClr val="dk1"/>
                        </a:solidFill>
                        <a:latin typeface="Century Gothic" panose="020B0502020202020204" pitchFamily="34" charset="0"/>
                        <a:ea typeface="+mn-ea"/>
                        <a:cs typeface="+mn-cs"/>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What is a computer and what are its main parts?</a:t>
                      </a:r>
                      <a:endParaRPr lang="en-GB"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23454479"/>
                  </a:ext>
                </a:extLst>
              </a:tr>
              <a:tr h="385853">
                <a:tc rowSpan="3">
                  <a:txBody>
                    <a:bodyPr/>
                    <a:lstStyle/>
                    <a:p>
                      <a:pPr lvl="0"/>
                      <a:r>
                        <a:rPr lang="en-GB" sz="1300" b="0" dirty="0">
                          <a:solidFill>
                            <a:schemeClr val="tx1"/>
                          </a:solidFill>
                          <a:latin typeface="Century Gothic" panose="020B0502020202020204" pitchFamily="34" charset="0"/>
                        </a:rPr>
                        <a:t>Mouse</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lvl="0"/>
                      <a:r>
                        <a:rPr lang="en-GB" sz="1000" b="0" dirty="0">
                          <a:solidFill>
                            <a:schemeClr val="tx1"/>
                          </a:solidFill>
                          <a:latin typeface="Century Gothic" panose="020B0502020202020204" pitchFamily="34" charset="0"/>
                        </a:rPr>
                        <a:t>A computer mouse is an input device that is used with a personal computer. Moving a mouse along a flat surface can move the on-screen cursor to different items on the screen. </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a:lnSpc>
                          <a:spcPct val="107000"/>
                        </a:lnSpc>
                        <a:spcAft>
                          <a:spcPts val="0"/>
                        </a:spcAft>
                      </a:pPr>
                      <a:r>
                        <a:rPr lang="en-GB" sz="11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To identify a computer and its main parts</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09419298"/>
                  </a:ext>
                </a:extLst>
              </a:tr>
              <a:tr h="576064">
                <a:tc vMerge="1">
                  <a:txBody>
                    <a:bodyPr/>
                    <a:lstStyle/>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can a mouse be used?</a:t>
                      </a:r>
                      <a:endParaRPr lang="en-GB"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40749579"/>
                  </a:ext>
                </a:extLst>
              </a:tr>
              <a:tr h="196345">
                <a:tc vMerge="1">
                  <a:txBody>
                    <a:bodyPr/>
                    <a:lstStyle/>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2">
                  <a:txBody>
                    <a:bodyPr/>
                    <a:lstStyle/>
                    <a:p>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do I write on a computer?</a:t>
                      </a:r>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35686793"/>
                  </a:ext>
                </a:extLst>
              </a:tr>
              <a:tr h="307711">
                <a:tc rowSpan="3">
                  <a:txBody>
                    <a:bodyPr/>
                    <a:lstStyle/>
                    <a:p>
                      <a:pPr lvl="0"/>
                      <a:r>
                        <a:rPr lang="en-GB" sz="1300" b="0" dirty="0">
                          <a:solidFill>
                            <a:schemeClr val="tx1"/>
                          </a:solidFill>
                          <a:latin typeface="Century Gothic" panose="020B0502020202020204" pitchFamily="34" charset="0"/>
                        </a:rPr>
                        <a:t>Keyboard</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lvl="0"/>
                      <a:r>
                        <a:rPr lang="en-GB" sz="1000" b="0" dirty="0">
                          <a:solidFill>
                            <a:schemeClr val="tx1"/>
                          </a:solidFill>
                          <a:latin typeface="Century Gothic" panose="020B0502020202020204" pitchFamily="34" charset="0"/>
                        </a:rPr>
                        <a:t>The keyboard is used for entering data into the computer system. It can type words, numbers and symbols. Buttons on the keyboard are called keys.</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nSpc>
                          <a:spcPct val="107000"/>
                        </a:lnSpc>
                        <a:spcAft>
                          <a:spcPts val="0"/>
                        </a:spcAft>
                      </a:pP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can a mouse be used?</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95227321"/>
                  </a:ext>
                </a:extLst>
              </a:tr>
              <a:tr h="432048">
                <a:tc vMerge="1">
                  <a:txBody>
                    <a:bodyPr/>
                    <a:lstStyle/>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do I edit text?</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54546672"/>
                  </a:ext>
                </a:extLst>
              </a:tr>
              <a:tr h="455545">
                <a:tc vMerge="1">
                  <a:txBody>
                    <a:bodyPr/>
                    <a:lstStyle/>
                    <a:p>
                      <a:pPr lvl="0"/>
                      <a:endParaRPr lang="en-GB" sz="13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lvl="0"/>
                      <a:endParaRPr lang="en-GB" sz="1000" b="0" dirty="0">
                        <a:solidFill>
                          <a:schemeClr val="tx1"/>
                        </a:solidFill>
                        <a:latin typeface="Century Gothic" panose="020B0502020202020204" pitchFamily="34" charset="0"/>
                      </a:endParaRP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rowSpan="2">
                  <a:txBody>
                    <a:bodyPr/>
                    <a:lstStyle/>
                    <a:p>
                      <a:pPr>
                        <a:lnSpc>
                          <a:spcPct val="107000"/>
                        </a:lnSpc>
                        <a:spcAft>
                          <a:spcPts val="0"/>
                        </a:spcAft>
                      </a:pPr>
                      <a:r>
                        <a:rPr lang="en-GB"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How can we make sure we use technology responsibly?</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94011280"/>
                  </a:ext>
                </a:extLst>
              </a:tr>
              <a:tr h="12388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solidFill>
                            <a:schemeClr val="tx1"/>
                          </a:solidFill>
                          <a:latin typeface="Century Gothic" panose="020B0502020202020204" pitchFamily="34" charset="0"/>
                        </a:rPr>
                        <a:t>Unit Overview:</a:t>
                      </a:r>
                      <a:r>
                        <a:rPr lang="en-GB" sz="1000" b="1" u="sng" baseline="0" dirty="0">
                          <a:solidFill>
                            <a:schemeClr val="tx1"/>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baseline="0" dirty="0">
                          <a:solidFill>
                            <a:schemeClr val="tx1"/>
                          </a:solidFill>
                          <a:latin typeface="Century Gothic" panose="020B0502020202020204" pitchFamily="34" charset="0"/>
                        </a:rPr>
                        <a:t>Technology around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u="none" baseline="0" dirty="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u="none" baseline="0" dirty="0">
                          <a:solidFill>
                            <a:schemeClr val="tx1"/>
                          </a:solidFill>
                          <a:latin typeface="Century Gothic" panose="020B0502020202020204" pitchFamily="34" charset="0"/>
                        </a:rPr>
                        <a:t>Recognising technology in school and using it responsibly</a:t>
                      </a:r>
                    </a:p>
                  </a:txBody>
                  <a:tcPr marT="45731" marB="4573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tc>
                <a:tc vMerge="1">
                  <a:txBody>
                    <a:bodyPr/>
                    <a:lstStyle/>
                    <a:p>
                      <a:endParaRPr lang="en-GB" dirty="0"/>
                    </a:p>
                  </a:txBody>
                  <a:tcPr marT="45731" marB="4573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nSpc>
                          <a:spcPct val="107000"/>
                        </a:lnSpc>
                        <a:spcAft>
                          <a:spcPts val="0"/>
                        </a:spcAft>
                      </a:pP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49284499"/>
                  </a:ext>
                </a:extLst>
              </a:tr>
            </a:tbl>
          </a:graphicData>
        </a:graphic>
      </p:graphicFrame>
      <p:pic>
        <p:nvPicPr>
          <p:cNvPr id="6" name="Picture 5">
            <a:extLst>
              <a:ext uri="{FF2B5EF4-FFF2-40B4-BE49-F238E27FC236}">
                <a16:creationId xmlns:a16="http://schemas.microsoft.com/office/drawing/2014/main" id="{94DC1FE3-F7D6-494C-A11B-77BE700B3369}"/>
              </a:ext>
            </a:extLst>
          </p:cNvPr>
          <p:cNvPicPr>
            <a:picLocks noChangeAspect="1"/>
          </p:cNvPicPr>
          <p:nvPr/>
        </p:nvPicPr>
        <p:blipFill>
          <a:blip r:embed="rId3"/>
          <a:stretch>
            <a:fillRect/>
          </a:stretch>
        </p:blipFill>
        <p:spPr>
          <a:xfrm>
            <a:off x="6588224" y="4797152"/>
            <a:ext cx="2126310" cy="1538352"/>
          </a:xfrm>
          <a:prstGeom prst="rect">
            <a:avLst/>
          </a:prstGeom>
        </p:spPr>
      </p:pic>
      <p:pic>
        <p:nvPicPr>
          <p:cNvPr id="7" name="Picture 6">
            <a:extLst>
              <a:ext uri="{FF2B5EF4-FFF2-40B4-BE49-F238E27FC236}">
                <a16:creationId xmlns:a16="http://schemas.microsoft.com/office/drawing/2014/main" id="{D26963B4-153A-431F-B6D6-50A0702760CA}"/>
              </a:ext>
            </a:extLst>
          </p:cNvPr>
          <p:cNvPicPr>
            <a:picLocks noChangeAspect="1"/>
          </p:cNvPicPr>
          <p:nvPr/>
        </p:nvPicPr>
        <p:blipFill>
          <a:blip r:embed="rId4"/>
          <a:stretch>
            <a:fillRect/>
          </a:stretch>
        </p:blipFill>
        <p:spPr>
          <a:xfrm>
            <a:off x="4067944" y="1757094"/>
            <a:ext cx="1533696" cy="1148792"/>
          </a:xfrm>
          <a:prstGeom prst="rect">
            <a:avLst/>
          </a:prstGeom>
        </p:spPr>
      </p:pic>
    </p:spTree>
    <p:extLst>
      <p:ext uri="{BB962C8B-B14F-4D97-AF65-F5344CB8AC3E}">
        <p14:creationId xmlns:p14="http://schemas.microsoft.com/office/powerpoint/2010/main" val="396464375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4624" y="126302"/>
            <a:ext cx="7704856" cy="947742"/>
          </a:xfrm>
        </p:spPr>
        <p:txBody>
          <a:bodyPr>
            <a:noAutofit/>
          </a:bodyPr>
          <a:lstStyle/>
          <a:p>
            <a:r>
              <a:rPr lang="en-GB" altLang="en-US" sz="2700" b="1" dirty="0">
                <a:solidFill>
                  <a:srgbClr val="FF0066"/>
                </a:solidFill>
                <a:latin typeface="Century Gothic" panose="020B0502020202020204" pitchFamily="34" charset="0"/>
              </a:rPr>
              <a:t>Music: Introducing beat</a:t>
            </a:r>
            <a:endParaRPr lang="en-GB" sz="2700" dirty="0">
              <a:solidFill>
                <a:srgbClr val="FF00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25239216"/>
              </p:ext>
            </p:extLst>
          </p:nvPr>
        </p:nvGraphicFramePr>
        <p:xfrm>
          <a:off x="154787" y="1196752"/>
          <a:ext cx="3560755" cy="5187086"/>
        </p:xfrm>
        <a:graphic>
          <a:graphicData uri="http://schemas.openxmlformats.org/drawingml/2006/table">
            <a:tbl>
              <a:tblPr firstRow="1" bandRow="1">
                <a:tableStyleId>{8A107856-5554-42FB-B03E-39F5DBC370BA}</a:tableStyleId>
              </a:tblPr>
              <a:tblGrid>
                <a:gridCol w="1223369">
                  <a:extLst>
                    <a:ext uri="{9D8B030D-6E8A-4147-A177-3AD203B41FA5}">
                      <a16:colId xmlns:a16="http://schemas.microsoft.com/office/drawing/2014/main" val="1599323569"/>
                    </a:ext>
                  </a:extLst>
                </a:gridCol>
                <a:gridCol w="2337386">
                  <a:extLst>
                    <a:ext uri="{9D8B030D-6E8A-4147-A177-3AD203B41FA5}">
                      <a16:colId xmlns:a16="http://schemas.microsoft.com/office/drawing/2014/main" val="3962258476"/>
                    </a:ext>
                  </a:extLst>
                </a:gridCol>
              </a:tblGrid>
              <a:tr h="293498">
                <a:tc gridSpan="2">
                  <a:txBody>
                    <a:bodyPr/>
                    <a:lstStyle/>
                    <a:p>
                      <a:pPr algn="ctr"/>
                      <a:r>
                        <a:rPr lang="en-GB" sz="1200" dirty="0">
                          <a:solidFill>
                            <a:srgbClr val="FF0066"/>
                          </a:solidFill>
                          <a:latin typeface="Century Gothic" panose="020B0502020202020204" pitchFamily="34" charset="0"/>
                        </a:rPr>
                        <a:t>Subject specific vocabulary</a:t>
                      </a:r>
                    </a:p>
                  </a:txBody>
                  <a:tcPr marL="68580" marR="68580" marT="34290" marB="34290"/>
                </a:tc>
                <a:tc hMerge="1">
                  <a:txBody>
                    <a:bodyPr/>
                    <a:lstStyle/>
                    <a:p>
                      <a:endParaRPr lang="en-GB" dirty="0"/>
                    </a:p>
                  </a:txBody>
                  <a:tcPr/>
                </a:tc>
                <a:extLst>
                  <a:ext uri="{0D108BD9-81ED-4DB2-BD59-A6C34878D82A}">
                    <a16:rowId xmlns:a16="http://schemas.microsoft.com/office/drawing/2014/main" val="1202931783"/>
                  </a:ext>
                </a:extLst>
              </a:tr>
              <a:tr h="1136426">
                <a:tc>
                  <a:txBody>
                    <a:bodyPr/>
                    <a:lstStyle/>
                    <a:p>
                      <a:r>
                        <a:rPr lang="en-GB" sz="1200" dirty="0">
                          <a:solidFill>
                            <a:srgbClr val="FF0066"/>
                          </a:solidFill>
                          <a:latin typeface="Century Gothic" panose="020B0502020202020204" pitchFamily="34" charset="0"/>
                        </a:rPr>
                        <a:t>Dynamics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FF0066"/>
                          </a:solidFill>
                          <a:latin typeface="Century Gothic" panose="020B0502020202020204" pitchFamily="34" charset="0"/>
                        </a:rPr>
                        <a:t>Varying</a:t>
                      </a:r>
                      <a:r>
                        <a:rPr lang="en-GB" sz="1200" b="0" baseline="0" dirty="0">
                          <a:solidFill>
                            <a:srgbClr val="FF0066"/>
                          </a:solidFill>
                          <a:latin typeface="Century Gothic" panose="020B0502020202020204" pitchFamily="34" charset="0"/>
                        </a:rPr>
                        <a:t> levels of volume of sound in different parts of a musical performance.</a:t>
                      </a:r>
                      <a:endParaRPr lang="en-GB" sz="1200" b="0" dirty="0">
                        <a:solidFill>
                          <a:srgbClr val="FF0066"/>
                        </a:solidFill>
                        <a:latin typeface="Century Gothic" panose="020B0502020202020204" pitchFamily="34" charset="0"/>
                      </a:endParaRPr>
                    </a:p>
                  </a:txBody>
                  <a:tcPr marL="68580" marR="68580" marT="34290" marB="34290"/>
                </a:tc>
                <a:extLst>
                  <a:ext uri="{0D108BD9-81ED-4DB2-BD59-A6C34878D82A}">
                    <a16:rowId xmlns:a16="http://schemas.microsoft.com/office/drawing/2014/main" val="577042982"/>
                  </a:ext>
                </a:extLst>
              </a:tr>
              <a:tr h="506951">
                <a:tc>
                  <a:txBody>
                    <a:bodyPr/>
                    <a:lstStyle/>
                    <a:p>
                      <a:r>
                        <a:rPr lang="en-GB" sz="1200" dirty="0">
                          <a:solidFill>
                            <a:srgbClr val="FF0066"/>
                          </a:solidFill>
                          <a:latin typeface="Century Gothic" panose="020B0502020202020204" pitchFamily="34" charset="0"/>
                        </a:rPr>
                        <a:t>Pitch</a:t>
                      </a:r>
                    </a:p>
                  </a:txBody>
                  <a:tcPr marL="68580" marR="68580" marT="34290" marB="34290"/>
                </a:tc>
                <a:tc>
                  <a:txBody>
                    <a:bodyPr/>
                    <a:lstStyle/>
                    <a:p>
                      <a:r>
                        <a:rPr lang="en-GB" sz="1200" dirty="0">
                          <a:solidFill>
                            <a:srgbClr val="FF0066"/>
                          </a:solidFill>
                          <a:latin typeface="Century Gothic" panose="020B0502020202020204" pitchFamily="34" charset="0"/>
                        </a:rPr>
                        <a:t>How long or high the sound is.</a:t>
                      </a:r>
                    </a:p>
                  </a:txBody>
                  <a:tcPr marL="68580" marR="68580" marT="34290" marB="34290"/>
                </a:tc>
                <a:extLst>
                  <a:ext uri="{0D108BD9-81ED-4DB2-BD59-A6C34878D82A}">
                    <a16:rowId xmlns:a16="http://schemas.microsoft.com/office/drawing/2014/main" val="455867984"/>
                  </a:ext>
                </a:extLst>
              </a:tr>
              <a:tr h="886430">
                <a:tc>
                  <a:txBody>
                    <a:bodyPr/>
                    <a:lstStyle/>
                    <a:p>
                      <a:r>
                        <a:rPr lang="en-GB" sz="1200" dirty="0">
                          <a:solidFill>
                            <a:srgbClr val="FF0066"/>
                          </a:solidFill>
                          <a:latin typeface="Century Gothic" panose="020B0502020202020204" pitchFamily="34" charset="0"/>
                        </a:rPr>
                        <a:t>Tempo/ tempi</a:t>
                      </a:r>
                    </a:p>
                  </a:txBody>
                  <a:tcPr marL="68580" marR="68580" marT="34290" marB="34290"/>
                </a:tc>
                <a:tc>
                  <a:txBody>
                    <a:bodyPr/>
                    <a:lstStyle/>
                    <a:p>
                      <a:r>
                        <a:rPr lang="en-GB" sz="1200" dirty="0">
                          <a:solidFill>
                            <a:srgbClr val="FF0066"/>
                          </a:solidFill>
                          <a:latin typeface="Century Gothic" panose="020B0502020202020204" pitchFamily="34" charset="0"/>
                        </a:rPr>
                        <a:t>The speed at which a passage of music is or should be played.</a:t>
                      </a:r>
                    </a:p>
                  </a:txBody>
                  <a:tcPr marL="68580" marR="68580" marT="34290" marB="34290"/>
                </a:tc>
                <a:extLst>
                  <a:ext uri="{0D108BD9-81ED-4DB2-BD59-A6C34878D82A}">
                    <a16:rowId xmlns:a16="http://schemas.microsoft.com/office/drawing/2014/main" val="3309869659"/>
                  </a:ext>
                </a:extLst>
              </a:tr>
              <a:tr h="506951">
                <a:tc>
                  <a:txBody>
                    <a:bodyPr/>
                    <a:lstStyle/>
                    <a:p>
                      <a:r>
                        <a:rPr lang="en-GB" sz="1200" dirty="0">
                          <a:solidFill>
                            <a:srgbClr val="FF0066"/>
                          </a:solidFill>
                          <a:latin typeface="Century Gothic" panose="020B0502020202020204" pitchFamily="34" charset="0"/>
                        </a:rPr>
                        <a:t>Movement</a:t>
                      </a:r>
                    </a:p>
                  </a:txBody>
                  <a:tcPr marL="68580" marR="68580" marT="34290" marB="34290"/>
                </a:tc>
                <a:tc>
                  <a:txBody>
                    <a:bodyPr/>
                    <a:lstStyle/>
                    <a:p>
                      <a:r>
                        <a:rPr lang="en-GB" sz="1200" dirty="0">
                          <a:solidFill>
                            <a:srgbClr val="FF0066"/>
                          </a:solidFill>
                          <a:latin typeface="Century Gothic" panose="020B0502020202020204" pitchFamily="34" charset="0"/>
                        </a:rPr>
                        <a:t>A</a:t>
                      </a:r>
                      <a:r>
                        <a:rPr lang="en-GB" sz="1200" baseline="0" dirty="0">
                          <a:solidFill>
                            <a:srgbClr val="FF0066"/>
                          </a:solidFill>
                          <a:latin typeface="Century Gothic" panose="020B0502020202020204" pitchFamily="34" charset="0"/>
                        </a:rPr>
                        <a:t> slight movement of the body.</a:t>
                      </a:r>
                      <a:endParaRPr lang="en-GB" sz="1200" dirty="0">
                        <a:solidFill>
                          <a:srgbClr val="FF0066"/>
                        </a:solidFill>
                        <a:latin typeface="Century Gothic" panose="020B0502020202020204" pitchFamily="34" charset="0"/>
                      </a:endParaRPr>
                    </a:p>
                  </a:txBody>
                  <a:tcPr marL="68580" marR="68580" marT="34290" marB="34290"/>
                </a:tc>
                <a:extLst>
                  <a:ext uri="{0D108BD9-81ED-4DB2-BD59-A6C34878D82A}">
                    <a16:rowId xmlns:a16="http://schemas.microsoft.com/office/drawing/2014/main" val="1068883065"/>
                  </a:ext>
                </a:extLst>
              </a:tr>
              <a:tr h="1136426">
                <a:tc>
                  <a:txBody>
                    <a:bodyPr/>
                    <a:lstStyle/>
                    <a:p>
                      <a:r>
                        <a:rPr lang="en-GB" sz="1200" dirty="0">
                          <a:solidFill>
                            <a:srgbClr val="FF0066"/>
                          </a:solidFill>
                          <a:latin typeface="Century Gothic" panose="020B0502020202020204" pitchFamily="34" charset="0"/>
                        </a:rPr>
                        <a:t>Beat</a:t>
                      </a:r>
                    </a:p>
                  </a:txBody>
                  <a:tcPr marL="68580" marR="68580" marT="34290" marB="34290"/>
                </a:tc>
                <a:tc>
                  <a:txBody>
                    <a:bodyPr/>
                    <a:lstStyle/>
                    <a:p>
                      <a:r>
                        <a:rPr lang="en-GB" sz="1200" dirty="0">
                          <a:solidFill>
                            <a:srgbClr val="FF0066"/>
                          </a:solidFill>
                          <a:latin typeface="Century Gothic" panose="020B0502020202020204" pitchFamily="34" charset="0"/>
                        </a:rPr>
                        <a:t>A rhythmic movement, or is the speed at which a piece of music is played.</a:t>
                      </a:r>
                    </a:p>
                  </a:txBody>
                  <a:tcPr marL="68580" marR="68580" marT="34290" marB="34290"/>
                </a:tc>
                <a:extLst>
                  <a:ext uri="{0D108BD9-81ED-4DB2-BD59-A6C34878D82A}">
                    <a16:rowId xmlns:a16="http://schemas.microsoft.com/office/drawing/2014/main" val="3186768515"/>
                  </a:ext>
                </a:extLst>
              </a:tr>
              <a:tr h="720404">
                <a:tc>
                  <a:txBody>
                    <a:bodyPr/>
                    <a:lstStyle/>
                    <a:p>
                      <a:r>
                        <a:rPr lang="en-GB" sz="1200" dirty="0">
                          <a:solidFill>
                            <a:srgbClr val="FF0066"/>
                          </a:solidFill>
                          <a:latin typeface="Century Gothic" panose="020B0502020202020204" pitchFamily="34" charset="0"/>
                        </a:rPr>
                        <a:t>Performing</a:t>
                      </a:r>
                    </a:p>
                  </a:txBody>
                  <a:tcPr marL="68580" marR="68580" marT="34290" marB="34290"/>
                </a:tc>
                <a:tc>
                  <a:txBody>
                    <a:bodyPr/>
                    <a:lstStyle/>
                    <a:p>
                      <a:r>
                        <a:rPr lang="en-GB" sz="1200" dirty="0">
                          <a:solidFill>
                            <a:srgbClr val="FF0066"/>
                          </a:solidFill>
                          <a:latin typeface="Century Gothic" panose="020B0502020202020204" pitchFamily="34" charset="0"/>
                        </a:rPr>
                        <a:t>Present a form of entertainment to an audience.</a:t>
                      </a:r>
                    </a:p>
                  </a:txBody>
                  <a:tcPr marL="68580" marR="68580" marT="34290" marB="34290"/>
                </a:tc>
                <a:extLst>
                  <a:ext uri="{0D108BD9-81ED-4DB2-BD59-A6C34878D82A}">
                    <a16:rowId xmlns:a16="http://schemas.microsoft.com/office/drawing/2014/main" val="75021227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27982356"/>
              </p:ext>
            </p:extLst>
          </p:nvPr>
        </p:nvGraphicFramePr>
        <p:xfrm>
          <a:off x="3843698" y="5007128"/>
          <a:ext cx="5144608" cy="1396205"/>
        </p:xfrm>
        <a:graphic>
          <a:graphicData uri="http://schemas.openxmlformats.org/drawingml/2006/table">
            <a:tbl>
              <a:tblPr firstRow="1" bandRow="1">
                <a:tableStyleId>{21E4AEA4-8DFA-4A89-87EB-49C32662AFE0}</a:tableStyleId>
              </a:tblPr>
              <a:tblGrid>
                <a:gridCol w="5144608">
                  <a:extLst>
                    <a:ext uri="{9D8B030D-6E8A-4147-A177-3AD203B41FA5}">
                      <a16:colId xmlns:a16="http://schemas.microsoft.com/office/drawing/2014/main" val="785938140"/>
                    </a:ext>
                  </a:extLst>
                </a:gridCol>
              </a:tblGrid>
              <a:tr h="382738">
                <a:tc>
                  <a:txBody>
                    <a:bodyPr/>
                    <a:lstStyle/>
                    <a:p>
                      <a:pPr lvl="0" algn="ctr"/>
                      <a:r>
                        <a:rPr lang="en-GB" sz="1400" dirty="0">
                          <a:solidFill>
                            <a:schemeClr val="bg1"/>
                          </a:solidFill>
                          <a:latin typeface="Century Gothic" pitchFamily="34"/>
                        </a:rPr>
                        <a:t>By the end of this unit, I will be able to answer these questions:</a:t>
                      </a:r>
                    </a:p>
                  </a:txBody>
                  <a:tcPr marL="68580" marR="68580" marT="34290" marB="34290">
                    <a:solidFill>
                      <a:srgbClr val="FF0066"/>
                    </a:solidFill>
                  </a:tcPr>
                </a:tc>
                <a:extLst>
                  <a:ext uri="{0D108BD9-81ED-4DB2-BD59-A6C34878D82A}">
                    <a16:rowId xmlns:a16="http://schemas.microsoft.com/office/drawing/2014/main" val="548842755"/>
                  </a:ext>
                </a:extLst>
              </a:tr>
              <a:tr h="900905">
                <a:tc>
                  <a:txBody>
                    <a:bodyPr/>
                    <a:lstStyle/>
                    <a:p>
                      <a:r>
                        <a:rPr lang="en-GB" sz="1400" dirty="0"/>
                        <a:t>What is a pulse/beat?</a:t>
                      </a:r>
                    </a:p>
                    <a:p>
                      <a:r>
                        <a:rPr lang="en-GB" sz="1400" dirty="0"/>
                        <a:t>What is pitch?</a:t>
                      </a:r>
                    </a:p>
                    <a:p>
                      <a:r>
                        <a:rPr lang="en-GB" sz="1400" dirty="0"/>
                        <a:t>What is note duration?</a:t>
                      </a:r>
                    </a:p>
                  </a:txBody>
                  <a:tcPr marL="68580" marR="68580" marT="34290" marB="34290">
                    <a:solidFill>
                      <a:srgbClr val="FF0066"/>
                    </a:solidFill>
                  </a:tcPr>
                </a:tc>
                <a:extLst>
                  <a:ext uri="{0D108BD9-81ED-4DB2-BD59-A6C34878D82A}">
                    <a16:rowId xmlns:a16="http://schemas.microsoft.com/office/drawing/2014/main" val="319410841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47010840"/>
              </p:ext>
            </p:extLst>
          </p:nvPr>
        </p:nvGraphicFramePr>
        <p:xfrm>
          <a:off x="3843698" y="1973580"/>
          <a:ext cx="5144608" cy="2910840"/>
        </p:xfrm>
        <a:graphic>
          <a:graphicData uri="http://schemas.openxmlformats.org/drawingml/2006/table">
            <a:tbl>
              <a:tblPr firstRow="1" bandRow="1">
                <a:tableStyleId>{21E4AEA4-8DFA-4A89-87EB-49C32662AFE0}</a:tableStyleId>
              </a:tblPr>
              <a:tblGrid>
                <a:gridCol w="5144608">
                  <a:extLst>
                    <a:ext uri="{9D8B030D-6E8A-4147-A177-3AD203B41FA5}">
                      <a16:colId xmlns:a16="http://schemas.microsoft.com/office/drawing/2014/main" val="876411865"/>
                    </a:ext>
                  </a:extLst>
                </a:gridCol>
              </a:tblGrid>
              <a:tr h="0">
                <a:tc>
                  <a:txBody>
                    <a:bodyPr/>
                    <a:lstStyle/>
                    <a:p>
                      <a:pPr algn="ctr"/>
                      <a:r>
                        <a:rPr lang="en-GB" sz="1400" dirty="0">
                          <a:solidFill>
                            <a:srgbClr val="FF0066"/>
                          </a:solidFill>
                        </a:rPr>
                        <a:t>Key Objectives</a:t>
                      </a:r>
                    </a:p>
                  </a:txBody>
                  <a:tcPr marL="68580" marR="68580" marT="34290" marB="34290">
                    <a:solidFill>
                      <a:srgbClr val="FF9999"/>
                    </a:solidFill>
                  </a:tcPr>
                </a:tc>
                <a:extLst>
                  <a:ext uri="{0D108BD9-81ED-4DB2-BD59-A6C34878D82A}">
                    <a16:rowId xmlns:a16="http://schemas.microsoft.com/office/drawing/2014/main" val="4261023385"/>
                  </a:ext>
                </a:extLst>
              </a:tr>
              <a:tr h="2033242">
                <a:tc>
                  <a:txBody>
                    <a:bodyPr/>
                    <a:lstStyle/>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400" dirty="0">
                        <a:solidFill>
                          <a:srgbClr val="FF0066"/>
                        </a:solidFill>
                      </a:endParaRP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a basic understanding of how feelings can connect with/relate to music. </a:t>
                      </a: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some basic understanding of musical style.</a:t>
                      </a: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an awareness of pulse/beat when listening, moving to and performing music. </a:t>
                      </a: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an understanding and use of basic differences in pitch (high and low) and note duration (long and short). ● Demonstrate a basic understanding of the importance of posture and technique when performing. </a:t>
                      </a:r>
                    </a:p>
                    <a:p>
                      <a:pPr marL="285750" marR="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400" dirty="0">
                          <a:solidFill>
                            <a:srgbClr val="FF0066"/>
                          </a:solidFill>
                        </a:rPr>
                        <a:t>● Demonstrate an understanding of the basic concepts of improvisation and composition. </a:t>
                      </a:r>
                    </a:p>
                  </a:txBody>
                  <a:tcPr marL="68580" marR="68580" marT="34290" marB="34290"/>
                </a:tc>
                <a:extLst>
                  <a:ext uri="{0D108BD9-81ED-4DB2-BD59-A6C34878D82A}">
                    <a16:rowId xmlns:a16="http://schemas.microsoft.com/office/drawing/2014/main" val="497410831"/>
                  </a:ext>
                </a:extLst>
              </a:tr>
            </a:tbl>
          </a:graphicData>
        </a:graphic>
      </p:graphicFrame>
      <p:pic>
        <p:nvPicPr>
          <p:cNvPr id="7" name="Picture 6"/>
          <p:cNvPicPr>
            <a:picLocks noChangeAspect="1"/>
          </p:cNvPicPr>
          <p:nvPr/>
        </p:nvPicPr>
        <p:blipFill rotWithShape="1">
          <a:blip r:embed="rId2"/>
          <a:srcRect r="3204"/>
          <a:stretch/>
        </p:blipFill>
        <p:spPr>
          <a:xfrm>
            <a:off x="5858186" y="145694"/>
            <a:ext cx="2098190" cy="1604678"/>
          </a:xfrm>
          <a:prstGeom prst="rect">
            <a:avLst/>
          </a:prstGeom>
        </p:spPr>
      </p:pic>
    </p:spTree>
    <p:extLst>
      <p:ext uri="{BB962C8B-B14F-4D97-AF65-F5344CB8AC3E}">
        <p14:creationId xmlns:p14="http://schemas.microsoft.com/office/powerpoint/2010/main" val="235111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noGrp="1" noChangeArrowheads="1"/>
          </p:cNvSpPr>
          <p:nvPr>
            <p:ph type="title"/>
          </p:nvPr>
        </p:nvSpPr>
        <p:spPr>
          <a:xfrm>
            <a:off x="125413" y="157163"/>
            <a:ext cx="8867775" cy="492125"/>
          </a:xfrm>
        </p:spPr>
        <p:txBody>
          <a:bodyPr anchorCtr="1">
            <a:normAutofit fontScale="90000"/>
          </a:bodyPr>
          <a:lstStyle/>
          <a:p>
            <a:pPr algn="ctr" eaLnBrk="1" hangingPunct="1"/>
            <a:r>
              <a:rPr lang="en-GB" altLang="en-US" sz="3200" b="1" dirty="0">
                <a:solidFill>
                  <a:srgbClr val="7FC184"/>
                </a:solidFill>
                <a:latin typeface="Century Gothic" panose="020B0502020202020204" pitchFamily="34" charset="0"/>
              </a:rPr>
              <a:t>Year 1: Plants and animals where we live</a:t>
            </a:r>
          </a:p>
        </p:txBody>
      </p:sp>
      <p:graphicFrame>
        <p:nvGraphicFramePr>
          <p:cNvPr id="3" name="Content Placeholder 3">
            <a:extLst/>
          </p:cNvPr>
          <p:cNvGraphicFramePr>
            <a:graphicFrameLocks noGrp="1"/>
          </p:cNvGraphicFramePr>
          <p:nvPr>
            <p:ph idx="1"/>
            <p:extLst>
              <p:ext uri="{D42A27DB-BD31-4B8C-83A1-F6EECF244321}">
                <p14:modId xmlns:p14="http://schemas.microsoft.com/office/powerpoint/2010/main" val="3558899222"/>
              </p:ext>
            </p:extLst>
          </p:nvPr>
        </p:nvGraphicFramePr>
        <p:xfrm>
          <a:off x="138113" y="791823"/>
          <a:ext cx="8867774" cy="5809712"/>
        </p:xfrm>
        <a:graphic>
          <a:graphicData uri="http://schemas.openxmlformats.org/drawingml/2006/table">
            <a:tbl>
              <a:tblPr firstRow="1" bandRow="1">
                <a:effectLst/>
                <a:tableStyleId>{5C22544A-7EE6-4342-B048-85BDC9FD1C3A}</a:tableStyleId>
              </a:tblPr>
              <a:tblGrid>
                <a:gridCol w="1413702">
                  <a:extLst>
                    <a:ext uri="{9D8B030D-6E8A-4147-A177-3AD203B41FA5}">
                      <a16:colId xmlns:a16="http://schemas.microsoft.com/office/drawing/2014/main" val="20000"/>
                    </a:ext>
                  </a:extLst>
                </a:gridCol>
                <a:gridCol w="2043874">
                  <a:extLst>
                    <a:ext uri="{9D8B030D-6E8A-4147-A177-3AD203B41FA5}">
                      <a16:colId xmlns:a16="http://schemas.microsoft.com/office/drawing/2014/main" val="20001"/>
                    </a:ext>
                  </a:extLst>
                </a:gridCol>
                <a:gridCol w="2551829">
                  <a:extLst>
                    <a:ext uri="{9D8B030D-6E8A-4147-A177-3AD203B41FA5}">
                      <a16:colId xmlns:a16="http://schemas.microsoft.com/office/drawing/2014/main" val="20002"/>
                    </a:ext>
                  </a:extLst>
                </a:gridCol>
                <a:gridCol w="2858369">
                  <a:extLst>
                    <a:ext uri="{9D8B030D-6E8A-4147-A177-3AD203B41FA5}">
                      <a16:colId xmlns:a16="http://schemas.microsoft.com/office/drawing/2014/main" val="20003"/>
                    </a:ext>
                  </a:extLst>
                </a:gridCol>
              </a:tblGrid>
              <a:tr h="329087">
                <a:tc gridSpan="2">
                  <a:txBody>
                    <a:bodyPr/>
                    <a:lstStyle/>
                    <a:p>
                      <a:pPr lvl="0" algn="ctr"/>
                      <a:r>
                        <a:rPr lang="en-GB" sz="1800" dirty="0">
                          <a:solidFill>
                            <a:schemeClr val="bg1"/>
                          </a:solidFill>
                          <a:latin typeface="Century Gothic" pitchFamily="34"/>
                        </a:rPr>
                        <a:t>Subject Specific Vocabulary</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Century Gothic" pitchFamily="34"/>
                        </a:rPr>
                        <a:t>Working Scientifically</a:t>
                      </a: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rowSpan="2">
                  <a:txBody>
                    <a:bodyPr/>
                    <a:lstStyle/>
                    <a:p>
                      <a:pPr lvl="0" algn="ctr"/>
                      <a:r>
                        <a:rPr lang="en-GB" sz="1800" dirty="0">
                          <a:solidFill>
                            <a:schemeClr val="bg1"/>
                          </a:solidFill>
                          <a:latin typeface="Century Gothic" pitchFamily="34"/>
                        </a:rPr>
                        <a:t>By the end of this unit, I will be able to answer these questions:</a:t>
                      </a: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493590">
                <a:tc rowSpan="2">
                  <a:txBody>
                    <a:bodyPr/>
                    <a:lstStyle/>
                    <a:p>
                      <a:pPr lvl="0"/>
                      <a:r>
                        <a:rPr lang="en-GB" sz="1200" b="1" dirty="0">
                          <a:solidFill>
                            <a:srgbClr val="7FC184"/>
                          </a:solidFill>
                          <a:latin typeface="Century Gothic" pitchFamily="34"/>
                        </a:rPr>
                        <a:t>Animal</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1200" b="0" dirty="0">
                          <a:solidFill>
                            <a:schemeClr val="tx1"/>
                          </a:solidFill>
                          <a:latin typeface="Century Gothic" panose="020B0502020202020204" pitchFamily="34" charset="0"/>
                        </a:rPr>
                        <a:t>A living thing that breathes and can move around on its own. </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pPr lvl="0" algn="l"/>
                      <a:r>
                        <a:rPr lang="en-GB" sz="1200" dirty="0">
                          <a:solidFill>
                            <a:schemeClr val="tx1"/>
                          </a:solidFill>
                          <a:latin typeface="Century Gothic" panose="020B0502020202020204" pitchFamily="34" charset="0"/>
                        </a:rPr>
                        <a:t>* Ask simple questions and recognise that they can be answered in different ways. </a:t>
                      </a:r>
                    </a:p>
                    <a:p>
                      <a:pPr lvl="0" algn="l"/>
                      <a:r>
                        <a:rPr lang="en-GB" sz="1200" dirty="0">
                          <a:solidFill>
                            <a:schemeClr val="tx1"/>
                          </a:solidFill>
                          <a:latin typeface="Century Gothic" panose="020B0502020202020204" pitchFamily="34" charset="0"/>
                        </a:rPr>
                        <a:t>* Observe closely, using simple equipment. </a:t>
                      </a:r>
                    </a:p>
                    <a:p>
                      <a:pPr lvl="0" algn="l"/>
                      <a:r>
                        <a:rPr lang="en-GB" sz="1200" dirty="0">
                          <a:solidFill>
                            <a:schemeClr val="tx1"/>
                          </a:solidFill>
                          <a:latin typeface="Century Gothic" panose="020B0502020202020204" pitchFamily="34" charset="0"/>
                        </a:rPr>
                        <a:t>* Perform simple tests. </a:t>
                      </a:r>
                    </a:p>
                    <a:p>
                      <a:pPr lvl="0" algn="l"/>
                      <a:r>
                        <a:rPr lang="en-GB" sz="1200" dirty="0">
                          <a:solidFill>
                            <a:schemeClr val="tx1"/>
                          </a:solidFill>
                          <a:latin typeface="Century Gothic" panose="020B0502020202020204" pitchFamily="34" charset="0"/>
                        </a:rPr>
                        <a:t>* Identify and classify. </a:t>
                      </a:r>
                    </a:p>
                    <a:p>
                      <a:pPr lvl="0" algn="l"/>
                      <a:r>
                        <a:rPr lang="en-GB" sz="1200" dirty="0">
                          <a:solidFill>
                            <a:schemeClr val="tx1"/>
                          </a:solidFill>
                          <a:latin typeface="Century Gothic" panose="020B0502020202020204" pitchFamily="34" charset="0"/>
                        </a:rPr>
                        <a:t>* Use their observations and ideas to suggest answers to questions. </a:t>
                      </a:r>
                    </a:p>
                    <a:p>
                      <a:pPr lvl="0" algn="l"/>
                      <a:r>
                        <a:rPr lang="en-GB" sz="1200" dirty="0">
                          <a:solidFill>
                            <a:schemeClr val="tx1"/>
                          </a:solidFill>
                          <a:latin typeface="Century Gothic" panose="020B0502020202020204" pitchFamily="34" charset="0"/>
                        </a:rPr>
                        <a:t>* Gather and record data to help in answering questions.</a:t>
                      </a:r>
                    </a:p>
                    <a:p>
                      <a:pPr lvl="0" algn="l"/>
                      <a:endParaRPr lang="en-GB" sz="12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lgn="ctr"/>
                      <a:endParaRPr lang="en-GB" sz="1400" b="1" dirty="0">
                        <a:solidFill>
                          <a:schemeClr val="accent6">
                            <a:lumMod val="75000"/>
                          </a:schemeClr>
                        </a:solidFill>
                        <a:latin typeface="Century Gothic" pitchFamily="34"/>
                      </a:endParaRPr>
                    </a:p>
                  </a:txBody>
                  <a:tcPr marT="45730" marB="45730">
                    <a:solidFill>
                      <a:schemeClr val="accent6">
                        <a:lumMod val="40000"/>
                        <a:lumOff val="60000"/>
                      </a:schemeClr>
                    </a:solidFill>
                  </a:tcPr>
                </a:tc>
                <a:extLst>
                  <a:ext uri="{0D108BD9-81ED-4DB2-BD59-A6C34878D82A}">
                    <a16:rowId xmlns:a16="http://schemas.microsoft.com/office/drawing/2014/main" val="10001"/>
                  </a:ext>
                </a:extLst>
              </a:tr>
              <a:tr h="138125">
                <a:tc vMerge="1">
                  <a:txBody>
                    <a:bodyPr/>
                    <a:lstStyle/>
                    <a:p>
                      <a:pPr lvl="0"/>
                      <a:endParaRPr lang="en-GB" sz="1400" b="1" dirty="0">
                        <a:solidFill>
                          <a:srgbClr val="7FC184"/>
                        </a:solidFill>
                        <a:latin typeface="Century Gothic" pitchFamily="34"/>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lvl="0"/>
                      <a:endParaRPr lang="en-GB" sz="900" b="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4">
                  <a:txBody>
                    <a:bodyPr/>
                    <a:lstStyle/>
                    <a:p>
                      <a:r>
                        <a:rPr lang="en-GB" sz="1100" kern="1200" dirty="0">
                          <a:solidFill>
                            <a:schemeClr val="dk1"/>
                          </a:solidFill>
                          <a:effectLst/>
                          <a:latin typeface="Century Gothic" panose="020B0502020202020204" pitchFamily="34" charset="0"/>
                          <a:ea typeface="+mn-ea"/>
                          <a:cs typeface="+mn-cs"/>
                        </a:rPr>
                        <a:t>Plants </a:t>
                      </a:r>
                    </a:p>
                    <a:p>
                      <a:r>
                        <a:rPr lang="en-GB" sz="1100" kern="1200" dirty="0">
                          <a:solidFill>
                            <a:schemeClr val="dk1"/>
                          </a:solidFill>
                          <a:effectLst/>
                          <a:latin typeface="Century Gothic" panose="020B0502020202020204" pitchFamily="34" charset="0"/>
                          <a:ea typeface="+mn-ea"/>
                          <a:cs typeface="+mn-cs"/>
                        </a:rPr>
                        <a:t>How can we identify and name a variety of common wild and garden plants, including deciduous and evergreen trees?</a:t>
                      </a:r>
                    </a:p>
                    <a:p>
                      <a:r>
                        <a:rPr lang="en-GB" sz="1100" kern="1200" dirty="0">
                          <a:solidFill>
                            <a:schemeClr val="dk1"/>
                          </a:solidFill>
                          <a:effectLst/>
                          <a:latin typeface="Century Gothic" panose="020B0502020202020204" pitchFamily="34" charset="0"/>
                          <a:ea typeface="+mn-ea"/>
                          <a:cs typeface="+mn-cs"/>
                        </a:rPr>
                        <a:t>What is the basic structure of a variety of common flowering plants, including trees?</a:t>
                      </a:r>
                      <a:endParaRPr lang="en-GB" sz="1600" dirty="0">
                        <a:solidFill>
                          <a:srgbClr val="7FC184"/>
                        </a:solidFill>
                        <a:latin typeface="Century Gothic" pitchFamily="34"/>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2136051724"/>
                  </a:ext>
                </a:extLst>
              </a:tr>
              <a:tr h="575882">
                <a:tc>
                  <a:txBody>
                    <a:bodyPr/>
                    <a:lstStyle/>
                    <a:p>
                      <a:pPr lvl="0"/>
                      <a:r>
                        <a:rPr lang="en-GB" sz="1200" b="1" dirty="0">
                          <a:solidFill>
                            <a:srgbClr val="7FC184"/>
                          </a:solidFill>
                          <a:latin typeface="Century Gothic" pitchFamily="34"/>
                        </a:rPr>
                        <a:t>Bird</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Century Gothic" panose="020B0502020202020204" pitchFamily="34" charset="0"/>
                        </a:rPr>
                        <a:t>Living things that have feathers, wings, lay eggs and are warm blooded.</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pPr marL="171450" indent="-171450">
                        <a:buFont typeface="Wingdings" panose="05000000000000000000" pitchFamily="2" charset="2"/>
                        <a:buChar char="q"/>
                      </a:pPr>
                      <a:r>
                        <a:rPr lang="en-GB" sz="1000" b="0" dirty="0">
                          <a:solidFill>
                            <a:schemeClr val="tx1"/>
                          </a:solidFill>
                          <a:latin typeface="Century Gothic" panose="020B0502020202020204" pitchFamily="34" charset="0"/>
                        </a:rPr>
                        <a:t>Some trees can live for thousands of years.</a:t>
                      </a:r>
                    </a:p>
                  </a:txBody>
                  <a:tcPr marT="45735" marB="45735">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2"/>
                  </a:ext>
                </a:extLst>
              </a:tr>
              <a:tr h="706316">
                <a:tc>
                  <a:txBody>
                    <a:bodyPr/>
                    <a:lstStyle/>
                    <a:p>
                      <a:pPr lvl="0"/>
                      <a:r>
                        <a:rPr lang="en-GB" sz="1200" b="1" dirty="0">
                          <a:solidFill>
                            <a:srgbClr val="7FC184"/>
                          </a:solidFill>
                          <a:latin typeface="Century Gothic" pitchFamily="34"/>
                        </a:rPr>
                        <a:t>Fish</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200" b="0" dirty="0">
                          <a:solidFill>
                            <a:schemeClr val="tx1"/>
                          </a:solidFill>
                          <a:latin typeface="Century Gothic" panose="020B0502020202020204" pitchFamily="34" charset="0"/>
                        </a:rPr>
                        <a:t>Living things that breathe in water</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10508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FC184"/>
                          </a:solidFill>
                          <a:effectLst/>
                          <a:uLnTx/>
                          <a:uFillTx/>
                          <a:latin typeface="Century Gothic" pitchFamily="34"/>
                          <a:ea typeface="+mn-ea"/>
                          <a:cs typeface="+mn-cs"/>
                        </a:rPr>
                        <a:t>Plant</a:t>
                      </a:r>
                    </a:p>
                    <a:p>
                      <a:endParaRPr lang="en-GB" dirty="0"/>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1200" dirty="0">
                          <a:latin typeface="Century Gothic" panose="020B0502020202020204" pitchFamily="34" charset="0"/>
                        </a:rPr>
                        <a:t>A living thing, for example, trees, shrubs, herbs and grasses</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1600" dirty="0">
                        <a:solidFill>
                          <a:srgbClr val="7FC184"/>
                        </a:solidFill>
                        <a:latin typeface="Century Gothic" pitchFamily="34"/>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700875387"/>
                  </a:ext>
                </a:extLst>
              </a:tr>
              <a:tr h="614277">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pPr marL="0" indent="0">
                        <a:buFont typeface="Wingdings" panose="05000000000000000000" pitchFamily="2" charset="2"/>
                        <a:buNone/>
                      </a:pPr>
                      <a:r>
                        <a:rPr lang="en-GB" sz="1100" dirty="0">
                          <a:solidFill>
                            <a:schemeClr val="tx1"/>
                          </a:solidFill>
                          <a:latin typeface="Century Gothic" panose="020B0502020202020204" pitchFamily="34" charset="0"/>
                        </a:rPr>
                        <a:t>Animals (including humans) </a:t>
                      </a:r>
                    </a:p>
                    <a:p>
                      <a:pPr marL="0" indent="0">
                        <a:buFont typeface="Wingdings" panose="05000000000000000000" pitchFamily="2" charset="2"/>
                        <a:buNone/>
                      </a:pPr>
                      <a:r>
                        <a:rPr lang="en-GB" sz="1100" dirty="0">
                          <a:solidFill>
                            <a:schemeClr val="tx1"/>
                          </a:solidFill>
                          <a:latin typeface="Century Gothic" panose="020B0502020202020204" pitchFamily="34" charset="0"/>
                        </a:rPr>
                        <a:t>How are common animals identified and grouped?</a:t>
                      </a:r>
                    </a:p>
                    <a:p>
                      <a:pPr marL="0" indent="0">
                        <a:buFont typeface="Wingdings" panose="05000000000000000000" pitchFamily="2" charset="2"/>
                        <a:buNone/>
                      </a:pPr>
                      <a:r>
                        <a:rPr lang="en-GB" sz="1100" dirty="0">
                          <a:solidFill>
                            <a:schemeClr val="tx1"/>
                          </a:solidFill>
                          <a:latin typeface="Century Gothic" panose="020B0502020202020204" pitchFamily="34" charset="0"/>
                        </a:rPr>
                        <a:t>What is the difference between </a:t>
                      </a:r>
                    </a:p>
                    <a:p>
                      <a:pPr marL="0" indent="0">
                        <a:buFont typeface="Wingdings" panose="05000000000000000000" pitchFamily="2" charset="2"/>
                        <a:buNone/>
                      </a:pPr>
                      <a:r>
                        <a:rPr lang="en-GB" sz="1100" dirty="0">
                          <a:solidFill>
                            <a:schemeClr val="tx1"/>
                          </a:solidFill>
                          <a:latin typeface="Century Gothic" panose="020B0502020202020204" pitchFamily="34" charset="0"/>
                        </a:rPr>
                        <a:t>carnivores, herbivores and omnivores? </a:t>
                      </a:r>
                    </a:p>
                    <a:p>
                      <a:pPr marL="0" indent="0">
                        <a:buFont typeface="Wingdings" panose="05000000000000000000" pitchFamily="2" charset="2"/>
                        <a:buNone/>
                      </a:pPr>
                      <a:r>
                        <a:rPr lang="en-GB" sz="1100" dirty="0">
                          <a:solidFill>
                            <a:schemeClr val="tx1"/>
                          </a:solidFill>
                          <a:latin typeface="Century Gothic" panose="020B0502020202020204" pitchFamily="34" charset="0"/>
                        </a:rPr>
                        <a:t>How do the structures of a variety of common animals differ?</a:t>
                      </a:r>
                      <a:endParaRPr lang="en-GB" sz="1050" dirty="0">
                        <a:solidFill>
                          <a:schemeClr val="tx1"/>
                        </a:solidFill>
                        <a:latin typeface="Century Gothic" panose="020B0502020202020204" pitchFamily="34" charset="0"/>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4"/>
                  </a:ext>
                </a:extLst>
              </a:tr>
              <a:tr h="575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7FC184"/>
                          </a:solidFill>
                          <a:latin typeface="Century Gothic" panose="020B0502020202020204" pitchFamily="34" charset="0"/>
                        </a:rPr>
                        <a:t>Tree</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latin typeface="Century Gothic" panose="020B0502020202020204" pitchFamily="34" charset="0"/>
                        </a:rPr>
                        <a:t>Trees are tall, woody plants and they have a stem called a trunk. </a:t>
                      </a: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lang="en-GB" sz="1600" b="1" dirty="0">
                          <a:solidFill>
                            <a:schemeClr val="tx1"/>
                          </a:solidFill>
                          <a:latin typeface="Century Gothic" panose="020B0502020202020204" pitchFamily="34" charset="0"/>
                        </a:rPr>
                        <a:t>Famous Scientist:</a:t>
                      </a:r>
                    </a:p>
                    <a:p>
                      <a:r>
                        <a:rPr lang="en-GB" sz="1600" b="0" dirty="0">
                          <a:solidFill>
                            <a:schemeClr val="tx1"/>
                          </a:solidFill>
                          <a:latin typeface="Century Gothic" panose="020B0502020202020204" pitchFamily="34" charset="0"/>
                        </a:rPr>
                        <a:t>Botanist</a:t>
                      </a:r>
                      <a:r>
                        <a:rPr lang="en-GB" sz="1600" b="1" dirty="0">
                          <a:solidFill>
                            <a:schemeClr val="tx1"/>
                          </a:solidFill>
                          <a:latin typeface="Century Gothic" panose="020B0502020202020204" pitchFamily="34" charset="0"/>
                        </a:rPr>
                        <a:t> </a:t>
                      </a:r>
                      <a:r>
                        <a:rPr lang="en-GB" sz="1400" b="0" i="0" kern="1200" dirty="0">
                          <a:solidFill>
                            <a:schemeClr val="dk1"/>
                          </a:solidFill>
                          <a:effectLst/>
                          <a:latin typeface="Century Gothic" panose="020B0502020202020204" pitchFamily="34" charset="0"/>
                          <a:ea typeface="+mn-ea"/>
                          <a:cs typeface="+mn-cs"/>
                        </a:rPr>
                        <a:t>Carl Linnaeus</a:t>
                      </a:r>
                      <a:endParaRPr lang="en-GB" sz="1600" b="1" dirty="0">
                        <a:solidFill>
                          <a:schemeClr val="tx1"/>
                        </a:solidFill>
                        <a:latin typeface="Century Gothic" panose="020B0502020202020204" pitchFamily="34" charset="0"/>
                      </a:endParaRPr>
                    </a:p>
                    <a:p>
                      <a:pPr marL="0" lvl="0" indent="0" algn="l">
                        <a:buFont typeface="Arial" panose="020B0604020202020204" pitchFamily="34" charset="0"/>
                        <a:buNone/>
                      </a:pPr>
                      <a:endParaRPr lang="en-GB" sz="1600" b="1" dirty="0">
                        <a:solidFill>
                          <a:schemeClr val="bg1"/>
                        </a:solidFill>
                        <a:latin typeface="Century Gothic" pitchFamily="34"/>
                      </a:endParaRPr>
                    </a:p>
                  </a:txBody>
                  <a:tcPr marT="45735" marB="45735">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FC184"/>
                    </a:solidFill>
                  </a:tcPr>
                </a:tc>
                <a:tc vMerge="1">
                  <a:txBody>
                    <a:bodyPr/>
                    <a:lstStyle/>
                    <a:p>
                      <a:pPr marL="171450" indent="-171450">
                        <a:buFont typeface="Wingdings" panose="05000000000000000000" pitchFamily="2" charset="2"/>
                        <a:buChar char="q"/>
                      </a:pPr>
                      <a:endParaRPr lang="en-GB" sz="1000" b="0" dirty="0">
                        <a:solidFill>
                          <a:schemeClr val="tx1"/>
                        </a:solidFill>
                        <a:latin typeface="Century Gothic" panose="020B0502020202020204" pitchFamily="34" charset="0"/>
                      </a:endParaRPr>
                    </a:p>
                  </a:txBody>
                  <a:tcPr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F4E9"/>
                    </a:solidFill>
                  </a:tcPr>
                </a:tc>
                <a:extLst>
                  <a:ext uri="{0D108BD9-81ED-4DB2-BD59-A6C34878D82A}">
                    <a16:rowId xmlns:a16="http://schemas.microsoft.com/office/drawing/2014/main" val="10007"/>
                  </a:ext>
                </a:extLst>
              </a:tr>
              <a:tr h="2051261">
                <a:tc gridSpan="2">
                  <a:txBody>
                    <a:bodyPr/>
                    <a:lstStyle/>
                    <a:p>
                      <a:endParaRPr lang="en-GB" sz="2000" b="1"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sz="1200" dirty="0">
                        <a:solidFill>
                          <a:schemeClr val="tx1"/>
                        </a:solidFill>
                        <a:latin typeface="Century Gothic" panose="020B0502020202020204" pitchFamily="34" charset="0"/>
                      </a:endParaRPr>
                    </a:p>
                  </a:txBody>
                  <a:tcPr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9"/>
                  </a:ext>
                </a:extLst>
              </a:tr>
            </a:tbl>
          </a:graphicData>
        </a:graphic>
      </p:graphicFrame>
      <p:pic>
        <p:nvPicPr>
          <p:cNvPr id="4" name="Picture 3">
            <a:extLst>
              <a:ext uri="{FF2B5EF4-FFF2-40B4-BE49-F238E27FC236}">
                <a16:creationId xmlns:a16="http://schemas.microsoft.com/office/drawing/2014/main" id="{A4F02C29-B640-4237-BFE2-81921789A478}"/>
              </a:ext>
            </a:extLst>
          </p:cNvPr>
          <p:cNvPicPr>
            <a:picLocks noChangeAspect="1"/>
          </p:cNvPicPr>
          <p:nvPr/>
        </p:nvPicPr>
        <p:blipFill>
          <a:blip r:embed="rId3"/>
          <a:stretch>
            <a:fillRect/>
          </a:stretch>
        </p:blipFill>
        <p:spPr>
          <a:xfrm>
            <a:off x="6904380" y="4716098"/>
            <a:ext cx="1268020" cy="1692870"/>
          </a:xfrm>
          <a:prstGeom prst="rect">
            <a:avLst/>
          </a:prstGeom>
        </p:spPr>
      </p:pic>
      <p:pic>
        <p:nvPicPr>
          <p:cNvPr id="6" name="Picture 5">
            <a:extLst>
              <a:ext uri="{FF2B5EF4-FFF2-40B4-BE49-F238E27FC236}">
                <a16:creationId xmlns:a16="http://schemas.microsoft.com/office/drawing/2014/main" id="{26C2C89C-848F-4B49-833C-50F0437816B8}"/>
              </a:ext>
            </a:extLst>
          </p:cNvPr>
          <p:cNvPicPr>
            <a:picLocks noChangeAspect="1"/>
          </p:cNvPicPr>
          <p:nvPr/>
        </p:nvPicPr>
        <p:blipFill>
          <a:blip r:embed="rId4"/>
          <a:stretch>
            <a:fillRect/>
          </a:stretch>
        </p:blipFill>
        <p:spPr>
          <a:xfrm>
            <a:off x="4139952" y="4716098"/>
            <a:ext cx="1473828" cy="1786458"/>
          </a:xfrm>
          <a:prstGeom prst="rect">
            <a:avLst/>
          </a:prstGeom>
        </p:spPr>
      </p:pic>
      <p:pic>
        <p:nvPicPr>
          <p:cNvPr id="7" name="Picture 6">
            <a:extLst>
              <a:ext uri="{FF2B5EF4-FFF2-40B4-BE49-F238E27FC236}">
                <a16:creationId xmlns:a16="http://schemas.microsoft.com/office/drawing/2014/main" id="{23A6A8BF-40ED-408E-AFEB-4442F1C8C108}"/>
              </a:ext>
            </a:extLst>
          </p:cNvPr>
          <p:cNvPicPr>
            <a:picLocks noChangeAspect="1"/>
          </p:cNvPicPr>
          <p:nvPr/>
        </p:nvPicPr>
        <p:blipFill>
          <a:blip r:embed="rId5"/>
          <a:stretch>
            <a:fillRect/>
          </a:stretch>
        </p:blipFill>
        <p:spPr>
          <a:xfrm>
            <a:off x="687090" y="4737789"/>
            <a:ext cx="2619375" cy="1743075"/>
          </a:xfrm>
          <a:prstGeom prst="rect">
            <a:avLst/>
          </a:prstGeom>
        </p:spPr>
      </p:pic>
    </p:spTree>
    <p:extLst>
      <p:ext uri="{BB962C8B-B14F-4D97-AF65-F5344CB8AC3E}">
        <p14:creationId xmlns:p14="http://schemas.microsoft.com/office/powerpoint/2010/main" val="290206988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9DBECC-F314-45B4-87AE-D2A08559313D}"/>
              </a:ext>
            </a:extLst>
          </p:cNvPr>
          <p:cNvSpPr>
            <a:spLocks noGrp="1"/>
          </p:cNvSpPr>
          <p:nvPr>
            <p:ph type="title"/>
          </p:nvPr>
        </p:nvSpPr>
        <p:spPr>
          <a:xfrm>
            <a:off x="683568" y="282583"/>
            <a:ext cx="7886700" cy="705342"/>
          </a:xfrm>
        </p:spPr>
        <p:txBody>
          <a:bodyPr>
            <a:normAutofit/>
          </a:bodyPr>
          <a:lstStyle/>
          <a:p>
            <a:pPr algn="ctr"/>
            <a:r>
              <a:rPr lang="en-GB" sz="3000" dirty="0">
                <a:solidFill>
                  <a:srgbClr val="92D050"/>
                </a:solidFill>
                <a:latin typeface="Century Gothic" panose="020B0502020202020204" pitchFamily="34" charset="0"/>
              </a:rPr>
              <a:t>Year 1: PE- Gymnastics </a:t>
            </a:r>
          </a:p>
        </p:txBody>
      </p:sp>
      <p:graphicFrame>
        <p:nvGraphicFramePr>
          <p:cNvPr id="10" name="Table 9">
            <a:extLst>
              <a:ext uri="{FF2B5EF4-FFF2-40B4-BE49-F238E27FC236}">
                <a16:creationId xmlns:a16="http://schemas.microsoft.com/office/drawing/2014/main" id="{F8F99F53-7A24-4463-AFD2-4D26E41AB015}"/>
              </a:ext>
            </a:extLst>
          </p:cNvPr>
          <p:cNvGraphicFramePr>
            <a:graphicFrameLocks noGrp="1"/>
          </p:cNvGraphicFramePr>
          <p:nvPr>
            <p:extLst>
              <p:ext uri="{D42A27DB-BD31-4B8C-83A1-F6EECF244321}">
                <p14:modId xmlns:p14="http://schemas.microsoft.com/office/powerpoint/2010/main" val="162681092"/>
              </p:ext>
            </p:extLst>
          </p:nvPr>
        </p:nvGraphicFramePr>
        <p:xfrm>
          <a:off x="149539" y="878747"/>
          <a:ext cx="2380651" cy="2940062"/>
        </p:xfrm>
        <a:graphic>
          <a:graphicData uri="http://schemas.openxmlformats.org/drawingml/2006/table">
            <a:tbl>
              <a:tblPr firstRow="1" bandRow="1">
                <a:tableStyleId>{93296810-A885-4BE3-A3E7-6D5BEEA58F35}</a:tableStyleId>
              </a:tblPr>
              <a:tblGrid>
                <a:gridCol w="966077">
                  <a:extLst>
                    <a:ext uri="{9D8B030D-6E8A-4147-A177-3AD203B41FA5}">
                      <a16:colId xmlns:a16="http://schemas.microsoft.com/office/drawing/2014/main" val="1346555721"/>
                    </a:ext>
                  </a:extLst>
                </a:gridCol>
                <a:gridCol w="1414574">
                  <a:extLst>
                    <a:ext uri="{9D8B030D-6E8A-4147-A177-3AD203B41FA5}">
                      <a16:colId xmlns:a16="http://schemas.microsoft.com/office/drawing/2014/main" val="2623282306"/>
                    </a:ext>
                  </a:extLst>
                </a:gridCol>
              </a:tblGrid>
              <a:tr h="553421">
                <a:tc gridSpan="2">
                  <a:txBody>
                    <a:bodyPr/>
                    <a:lstStyle/>
                    <a:p>
                      <a:pPr algn="ctr"/>
                      <a:r>
                        <a:rPr lang="en-GB" sz="1200" dirty="0"/>
                        <a:t>Subject Specific Vocabulary- Key Words</a:t>
                      </a:r>
                      <a:endParaRPr lang="en-GB" sz="1200" dirty="0">
                        <a:latin typeface="Century Gothic" panose="020B0502020202020204" pitchFamily="34" charset="0"/>
                      </a:endParaRPr>
                    </a:p>
                  </a:txBody>
                  <a:tcPr marL="68580" marR="68580" marT="34290" marB="34290"/>
                </a:tc>
                <a:tc hMerge="1">
                  <a:txBody>
                    <a:bodyPr/>
                    <a:lstStyle/>
                    <a:p>
                      <a:endParaRPr lang="en-GB" dirty="0"/>
                    </a:p>
                  </a:txBody>
                  <a:tcPr/>
                </a:tc>
                <a:extLst>
                  <a:ext uri="{0D108BD9-81ED-4DB2-BD59-A6C34878D82A}">
                    <a16:rowId xmlns:a16="http://schemas.microsoft.com/office/drawing/2014/main" val="3724378995"/>
                  </a:ext>
                </a:extLst>
              </a:tr>
              <a:tr h="786441">
                <a:tc>
                  <a:txBody>
                    <a:bodyPr/>
                    <a:lstStyle/>
                    <a:p>
                      <a:r>
                        <a:rPr lang="en-GB" sz="1200" dirty="0">
                          <a:latin typeface="Century Gothic" panose="020B0502020202020204" pitchFamily="34" charset="0"/>
                        </a:rPr>
                        <a:t>Equipment</a:t>
                      </a:r>
                    </a:p>
                  </a:txBody>
                  <a:tcPr marL="68580" marR="68580" marT="34290" marB="34290"/>
                </a:tc>
                <a:tc>
                  <a:txBody>
                    <a:bodyPr/>
                    <a:lstStyle/>
                    <a:p>
                      <a:r>
                        <a:rPr lang="en-GB" sz="1200" dirty="0">
                          <a:latin typeface="Century Gothic" panose="020B0502020202020204" pitchFamily="34" charset="0"/>
                        </a:rPr>
                        <a:t>the necessary items for a particular purpose.</a:t>
                      </a:r>
                    </a:p>
                  </a:txBody>
                  <a:tcPr marL="68580" marR="68580" marT="34290" marB="34290"/>
                </a:tc>
                <a:extLst>
                  <a:ext uri="{0D108BD9-81ED-4DB2-BD59-A6C34878D82A}">
                    <a16:rowId xmlns:a16="http://schemas.microsoft.com/office/drawing/2014/main" val="3843065908"/>
                  </a:ext>
                </a:extLst>
              </a:tr>
              <a:tr h="786441">
                <a:tc>
                  <a:txBody>
                    <a:bodyPr/>
                    <a:lstStyle/>
                    <a:p>
                      <a:r>
                        <a:rPr lang="en-GB" sz="1200" dirty="0">
                          <a:latin typeface="Century Gothic" panose="020B0502020202020204" pitchFamily="34" charset="0"/>
                        </a:rPr>
                        <a:t>Travel</a:t>
                      </a:r>
                    </a:p>
                  </a:txBody>
                  <a:tcPr marL="68580" marR="68580" marT="34290" marB="34290"/>
                </a:tc>
                <a:tc>
                  <a:txBody>
                    <a:bodyPr/>
                    <a:lstStyle/>
                    <a:p>
                      <a:r>
                        <a:rPr lang="en-GB" sz="1200" dirty="0">
                          <a:latin typeface="Century Gothic" panose="020B0502020202020204" pitchFamily="34" charset="0"/>
                        </a:rPr>
                        <a:t>To go from one place to another</a:t>
                      </a:r>
                    </a:p>
                  </a:txBody>
                  <a:tcPr marL="68580" marR="68580" marT="34290" marB="34290"/>
                </a:tc>
                <a:extLst>
                  <a:ext uri="{0D108BD9-81ED-4DB2-BD59-A6C34878D82A}">
                    <a16:rowId xmlns:a16="http://schemas.microsoft.com/office/drawing/2014/main" val="2426599165"/>
                  </a:ext>
                </a:extLst>
              </a:tr>
              <a:tr h="553421">
                <a:tc>
                  <a:txBody>
                    <a:bodyPr/>
                    <a:lstStyle/>
                    <a:p>
                      <a:r>
                        <a:rPr lang="en-GB" sz="1200" dirty="0">
                          <a:latin typeface="Century Gothic" panose="020B0502020202020204" pitchFamily="34" charset="0"/>
                        </a:rPr>
                        <a:t>Speed</a:t>
                      </a:r>
                    </a:p>
                  </a:txBody>
                  <a:tcPr marL="68580" marR="68580" marT="34290" marB="34290"/>
                </a:tc>
                <a:tc>
                  <a:txBody>
                    <a:bodyPr/>
                    <a:lstStyle/>
                    <a:p>
                      <a:r>
                        <a:rPr lang="en-GB" sz="1200" dirty="0">
                          <a:latin typeface="Century Gothic" panose="020B0502020202020204" pitchFamily="34" charset="0"/>
                        </a:rPr>
                        <a:t>the rate at which someone or something moves</a:t>
                      </a:r>
                    </a:p>
                  </a:txBody>
                  <a:tcPr marL="68580" marR="68580" marT="34290" marB="34290"/>
                </a:tc>
                <a:extLst>
                  <a:ext uri="{0D108BD9-81ED-4DB2-BD59-A6C34878D82A}">
                    <a16:rowId xmlns:a16="http://schemas.microsoft.com/office/drawing/2014/main" val="2726031538"/>
                  </a:ext>
                </a:extLst>
              </a:tr>
            </a:tbl>
          </a:graphicData>
        </a:graphic>
      </p:graphicFrame>
      <p:graphicFrame>
        <p:nvGraphicFramePr>
          <p:cNvPr id="11" name="Table 10">
            <a:extLst>
              <a:ext uri="{FF2B5EF4-FFF2-40B4-BE49-F238E27FC236}">
                <a16:creationId xmlns:a16="http://schemas.microsoft.com/office/drawing/2014/main" id="{4AD37ED2-6BA3-4854-BC81-26DB626CA239}"/>
              </a:ext>
            </a:extLst>
          </p:cNvPr>
          <p:cNvGraphicFramePr>
            <a:graphicFrameLocks noGrp="1"/>
          </p:cNvGraphicFramePr>
          <p:nvPr>
            <p:extLst>
              <p:ext uri="{D42A27DB-BD31-4B8C-83A1-F6EECF244321}">
                <p14:modId xmlns:p14="http://schemas.microsoft.com/office/powerpoint/2010/main" val="1412234518"/>
              </p:ext>
            </p:extLst>
          </p:nvPr>
        </p:nvGraphicFramePr>
        <p:xfrm>
          <a:off x="2649402" y="3068960"/>
          <a:ext cx="3465649" cy="1447800"/>
        </p:xfrm>
        <a:graphic>
          <a:graphicData uri="http://schemas.openxmlformats.org/drawingml/2006/table">
            <a:tbl>
              <a:tblPr firstRow="1" bandRow="1">
                <a:tableStyleId>{16D9F66E-5EB9-4882-86FB-DCBF35E3C3E4}</a:tableStyleId>
              </a:tblPr>
              <a:tblGrid>
                <a:gridCol w="3465649">
                  <a:extLst>
                    <a:ext uri="{9D8B030D-6E8A-4147-A177-3AD203B41FA5}">
                      <a16:colId xmlns:a16="http://schemas.microsoft.com/office/drawing/2014/main" val="448699431"/>
                    </a:ext>
                  </a:extLst>
                </a:gridCol>
              </a:tblGrid>
              <a:tr h="434340">
                <a:tc>
                  <a:txBody>
                    <a:bodyPr/>
                    <a:lstStyle/>
                    <a:p>
                      <a:pPr algn="ctr"/>
                      <a:r>
                        <a:rPr lang="en-GB" sz="2400" dirty="0"/>
                        <a:t>Team Work/ Fair Play</a:t>
                      </a:r>
                      <a:endParaRPr lang="en-GB" sz="2400" dirty="0">
                        <a:latin typeface="Century Gothic" panose="020B0502020202020204" pitchFamily="34" charset="0"/>
                      </a:endParaRPr>
                    </a:p>
                  </a:txBody>
                  <a:tcPr marL="68580" marR="68580" marT="34290" marB="34290"/>
                </a:tc>
                <a:extLst>
                  <a:ext uri="{0D108BD9-81ED-4DB2-BD59-A6C34878D82A}">
                    <a16:rowId xmlns:a16="http://schemas.microsoft.com/office/drawing/2014/main" val="2042866019"/>
                  </a:ext>
                </a:extLst>
              </a:tr>
              <a:tr h="228600">
                <a:tc>
                  <a:txBody>
                    <a:bodyPr/>
                    <a:lstStyle/>
                    <a:p>
                      <a:r>
                        <a:rPr lang="en-GB" sz="1100" dirty="0"/>
                        <a:t>Being open and honest</a:t>
                      </a:r>
                      <a:endParaRPr lang="en-GB" sz="1100" dirty="0">
                        <a:latin typeface="Century Gothic" panose="020B0502020202020204" pitchFamily="34" charset="0"/>
                      </a:endParaRPr>
                    </a:p>
                  </a:txBody>
                  <a:tcPr marL="68580" marR="68580" marT="34290" marB="34290"/>
                </a:tc>
                <a:extLst>
                  <a:ext uri="{0D108BD9-81ED-4DB2-BD59-A6C34878D82A}">
                    <a16:rowId xmlns:a16="http://schemas.microsoft.com/office/drawing/2014/main" val="2936222544"/>
                  </a:ext>
                </a:extLst>
              </a:tr>
              <a:tr h="388620">
                <a:tc>
                  <a:txBody>
                    <a:bodyPr/>
                    <a:lstStyle/>
                    <a:p>
                      <a:r>
                        <a:rPr lang="en-GB" sz="1100" dirty="0"/>
                        <a:t>Always supporting each other</a:t>
                      </a:r>
                      <a:endParaRPr lang="en-GB" sz="1100" dirty="0">
                        <a:latin typeface="Century Gothic" panose="020B0502020202020204" pitchFamily="34" charset="0"/>
                      </a:endParaRPr>
                    </a:p>
                  </a:txBody>
                  <a:tcPr marL="68580" marR="68580" marT="34290" marB="34290"/>
                </a:tc>
                <a:extLst>
                  <a:ext uri="{0D108BD9-81ED-4DB2-BD59-A6C34878D82A}">
                    <a16:rowId xmlns:a16="http://schemas.microsoft.com/office/drawing/2014/main" val="1153698359"/>
                  </a:ext>
                </a:extLst>
              </a:tr>
              <a:tr h="388620">
                <a:tc>
                  <a:txBody>
                    <a:bodyPr/>
                    <a:lstStyle/>
                    <a:p>
                      <a:r>
                        <a:rPr lang="en-GB" sz="1100" dirty="0">
                          <a:latin typeface="Century Gothic" panose="020B0502020202020204" pitchFamily="34" charset="0"/>
                        </a:rPr>
                        <a:t>Trust and respect each other</a:t>
                      </a:r>
                    </a:p>
                  </a:txBody>
                  <a:tcPr marL="68580" marR="68580" marT="34290" marB="34290"/>
                </a:tc>
                <a:extLst>
                  <a:ext uri="{0D108BD9-81ED-4DB2-BD59-A6C34878D82A}">
                    <a16:rowId xmlns:a16="http://schemas.microsoft.com/office/drawing/2014/main" val="2745860983"/>
                  </a:ext>
                </a:extLst>
              </a:tr>
            </a:tbl>
          </a:graphicData>
        </a:graphic>
      </p:graphicFrame>
      <p:graphicFrame>
        <p:nvGraphicFramePr>
          <p:cNvPr id="13" name="Table 12">
            <a:extLst>
              <a:ext uri="{FF2B5EF4-FFF2-40B4-BE49-F238E27FC236}">
                <a16:creationId xmlns:a16="http://schemas.microsoft.com/office/drawing/2014/main" id="{F487DC22-FCA3-4B66-9AAB-DCAF45BAED52}"/>
              </a:ext>
            </a:extLst>
          </p:cNvPr>
          <p:cNvGraphicFramePr>
            <a:graphicFrameLocks noGrp="1"/>
          </p:cNvGraphicFramePr>
          <p:nvPr>
            <p:extLst>
              <p:ext uri="{D42A27DB-BD31-4B8C-83A1-F6EECF244321}">
                <p14:modId xmlns:p14="http://schemas.microsoft.com/office/powerpoint/2010/main" val="1419885624"/>
              </p:ext>
            </p:extLst>
          </p:nvPr>
        </p:nvGraphicFramePr>
        <p:xfrm>
          <a:off x="161396" y="4910950"/>
          <a:ext cx="5953655" cy="1028700"/>
        </p:xfrm>
        <a:graphic>
          <a:graphicData uri="http://schemas.openxmlformats.org/drawingml/2006/table">
            <a:tbl>
              <a:tblPr firstRow="1" bandRow="1">
                <a:tableStyleId>{16D9F66E-5EB9-4882-86FB-DCBF35E3C3E4}</a:tableStyleId>
              </a:tblPr>
              <a:tblGrid>
                <a:gridCol w="5953655">
                  <a:extLst>
                    <a:ext uri="{9D8B030D-6E8A-4147-A177-3AD203B41FA5}">
                      <a16:colId xmlns:a16="http://schemas.microsoft.com/office/drawing/2014/main" val="950433522"/>
                    </a:ext>
                  </a:extLst>
                </a:gridCol>
              </a:tblGrid>
              <a:tr h="0">
                <a:tc>
                  <a:txBody>
                    <a:bodyPr/>
                    <a:lstStyle/>
                    <a:p>
                      <a:pPr algn="ctr"/>
                      <a:r>
                        <a:rPr lang="en-GB" sz="1200" dirty="0">
                          <a:latin typeface="Century Gothic" panose="020B0502020202020204" pitchFamily="34" charset="0"/>
                        </a:rPr>
                        <a:t>Famous People</a:t>
                      </a:r>
                    </a:p>
                  </a:txBody>
                  <a:tcPr marL="68580" marR="68580" marT="34290" marB="34290"/>
                </a:tc>
                <a:extLst>
                  <a:ext uri="{0D108BD9-81ED-4DB2-BD59-A6C34878D82A}">
                    <a16:rowId xmlns:a16="http://schemas.microsoft.com/office/drawing/2014/main" val="3518619825"/>
                  </a:ext>
                </a:extLst>
              </a:tr>
              <a:tr h="201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Nadia Comaneci</a:t>
                      </a:r>
                      <a:r>
                        <a:rPr lang="en-GB" sz="1200" b="0" i="0" kern="1200" dirty="0">
                          <a:solidFill>
                            <a:schemeClr val="dk1"/>
                          </a:solidFill>
                          <a:effectLst/>
                          <a:latin typeface="Century Gothic" panose="020B0502020202020204" pitchFamily="34" charset="0"/>
                          <a:ea typeface="+mn-ea"/>
                          <a:cs typeface="+mn-cs"/>
                        </a:rPr>
                        <a:t> – the first lady to score a perfect 10 in the Olympics</a:t>
                      </a:r>
                      <a:endParaRPr lang="en-GB" sz="1800" b="0" i="0"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1968628676"/>
                  </a:ext>
                </a:extLst>
              </a:tr>
              <a:tr h="201622">
                <a:tc>
                  <a:txBody>
                    <a:bodyPr/>
                    <a:lstStyle/>
                    <a:p>
                      <a:r>
                        <a:rPr lang="en-GB" sz="1200" dirty="0">
                          <a:latin typeface="Century Gothic" panose="020B0502020202020204" pitchFamily="34" charset="0"/>
                        </a:rPr>
                        <a:t>Max Whitlock: With fourteen medals and six titles in Olympic and world championships, Whitlock is the most successful gymnast in his nation's history. </a:t>
                      </a:r>
                    </a:p>
                  </a:txBody>
                  <a:tcPr marL="68580" marR="68580" marT="34290" marB="34290"/>
                </a:tc>
                <a:extLst>
                  <a:ext uri="{0D108BD9-81ED-4DB2-BD59-A6C34878D82A}">
                    <a16:rowId xmlns:a16="http://schemas.microsoft.com/office/drawing/2014/main" val="1600077242"/>
                  </a:ext>
                </a:extLst>
              </a:tr>
            </a:tbl>
          </a:graphicData>
        </a:graphic>
      </p:graphicFrame>
      <p:graphicFrame>
        <p:nvGraphicFramePr>
          <p:cNvPr id="19" name="Table 18">
            <a:extLst>
              <a:ext uri="{FF2B5EF4-FFF2-40B4-BE49-F238E27FC236}">
                <a16:creationId xmlns:a16="http://schemas.microsoft.com/office/drawing/2014/main" id="{C1083AF2-F29E-41A1-A1C7-2FDEF22F7079}"/>
              </a:ext>
            </a:extLst>
          </p:cNvPr>
          <p:cNvGraphicFramePr>
            <a:graphicFrameLocks noGrp="1"/>
          </p:cNvGraphicFramePr>
          <p:nvPr>
            <p:extLst>
              <p:ext uri="{D42A27DB-BD31-4B8C-83A1-F6EECF244321}">
                <p14:modId xmlns:p14="http://schemas.microsoft.com/office/powerpoint/2010/main" val="1958366599"/>
              </p:ext>
            </p:extLst>
          </p:nvPr>
        </p:nvGraphicFramePr>
        <p:xfrm>
          <a:off x="6267412" y="900483"/>
          <a:ext cx="2700185" cy="5552855"/>
        </p:xfrm>
        <a:graphic>
          <a:graphicData uri="http://schemas.openxmlformats.org/drawingml/2006/table">
            <a:tbl>
              <a:tblPr firstRow="1" bandRow="1">
                <a:tableStyleId>{5C22544A-7EE6-4342-B048-85BDC9FD1C3A}</a:tableStyleId>
              </a:tblPr>
              <a:tblGrid>
                <a:gridCol w="2700185">
                  <a:extLst>
                    <a:ext uri="{9D8B030D-6E8A-4147-A177-3AD203B41FA5}">
                      <a16:colId xmlns:a16="http://schemas.microsoft.com/office/drawing/2014/main" val="644130581"/>
                    </a:ext>
                  </a:extLst>
                </a:gridCol>
              </a:tblGrid>
              <a:tr h="491265">
                <a:tc>
                  <a:txBody>
                    <a:bodyPr/>
                    <a:lstStyle/>
                    <a:p>
                      <a:pPr algn="ctr"/>
                      <a:r>
                        <a:rPr lang="en-GB" sz="1400" dirty="0">
                          <a:latin typeface="Century Gothic" panose="020B0502020202020204" pitchFamily="34" charset="0"/>
                        </a:rPr>
                        <a:t>Key Skills- Objectives</a:t>
                      </a:r>
                    </a:p>
                  </a:txBody>
                  <a:tcPr marL="68580" marR="68580" marT="34290" marB="34290">
                    <a:solidFill>
                      <a:schemeClr val="accent6"/>
                    </a:solidFill>
                  </a:tcPr>
                </a:tc>
                <a:extLst>
                  <a:ext uri="{0D108BD9-81ED-4DB2-BD59-A6C34878D82A}">
                    <a16:rowId xmlns:a16="http://schemas.microsoft.com/office/drawing/2014/main" val="2752182326"/>
                  </a:ext>
                </a:extLst>
              </a:tr>
              <a:tr h="903257">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 Learn to create a variety of shapes using different parts of the body.</a:t>
                      </a:r>
                    </a:p>
                  </a:txBody>
                  <a:tcPr>
                    <a:solidFill>
                      <a:schemeClr val="accent6">
                        <a:lumMod val="60000"/>
                        <a:lumOff val="40000"/>
                      </a:schemeClr>
                    </a:solidFill>
                  </a:tcPr>
                </a:tc>
                <a:extLst>
                  <a:ext uri="{0D108BD9-81ED-4DB2-BD59-A6C34878D82A}">
                    <a16:rowId xmlns:a16="http://schemas.microsoft.com/office/drawing/2014/main" val="4052813971"/>
                  </a:ext>
                </a:extLst>
              </a:tr>
              <a:tr h="770645">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2) Begin to put shapes together to create a sequence.</a:t>
                      </a:r>
                    </a:p>
                  </a:txBody>
                  <a:tcPr>
                    <a:solidFill>
                      <a:schemeClr val="accent6">
                        <a:lumMod val="60000"/>
                        <a:lumOff val="40000"/>
                      </a:schemeClr>
                    </a:solidFill>
                  </a:tcPr>
                </a:tc>
                <a:extLst>
                  <a:ext uri="{0D108BD9-81ED-4DB2-BD59-A6C34878D82A}">
                    <a16:rowId xmlns:a16="http://schemas.microsoft.com/office/drawing/2014/main" val="1400758933"/>
                  </a:ext>
                </a:extLst>
              </a:tr>
              <a:tr h="770645">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3) Learn how to move around an area at high and low levels.</a:t>
                      </a:r>
                    </a:p>
                  </a:txBody>
                  <a:tcPr>
                    <a:solidFill>
                      <a:schemeClr val="accent6">
                        <a:lumMod val="60000"/>
                        <a:lumOff val="40000"/>
                      </a:schemeClr>
                    </a:solidFill>
                  </a:tcPr>
                </a:tc>
                <a:extLst>
                  <a:ext uri="{0D108BD9-81ED-4DB2-BD59-A6C34878D82A}">
                    <a16:rowId xmlns:a16="http://schemas.microsoft.com/office/drawing/2014/main" val="1389255648"/>
                  </a:ext>
                </a:extLst>
              </a:tr>
              <a:tr h="96810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4) Learn different ways of using hands and feet to travel around.</a:t>
                      </a:r>
                    </a:p>
                  </a:txBody>
                  <a:tcPr>
                    <a:solidFill>
                      <a:schemeClr val="accent6">
                        <a:lumMod val="60000"/>
                        <a:lumOff val="40000"/>
                      </a:schemeClr>
                    </a:solidFill>
                  </a:tcPr>
                </a:tc>
                <a:extLst>
                  <a:ext uri="{0D108BD9-81ED-4DB2-BD59-A6C34878D82A}">
                    <a16:rowId xmlns:a16="http://schemas.microsoft.com/office/drawing/2014/main" val="1269220706"/>
                  </a:ext>
                </a:extLst>
              </a:tr>
              <a:tr h="878289">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5) Learn how balance in a variety of ways.</a:t>
                      </a:r>
                    </a:p>
                  </a:txBody>
                  <a:tcPr>
                    <a:solidFill>
                      <a:schemeClr val="accent6">
                        <a:lumMod val="60000"/>
                        <a:lumOff val="40000"/>
                      </a:schemeClr>
                    </a:solidFill>
                  </a:tcPr>
                </a:tc>
                <a:extLst>
                  <a:ext uri="{0D108BD9-81ED-4DB2-BD59-A6C34878D82A}">
                    <a16:rowId xmlns:a16="http://schemas.microsoft.com/office/drawing/2014/main" val="1861262135"/>
                  </a:ext>
                </a:extLst>
              </a:tr>
              <a:tr h="770645">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6)  Learn how to use apparatus safely and create a small routine.</a:t>
                      </a:r>
                    </a:p>
                  </a:txBody>
                  <a:tcPr>
                    <a:solidFill>
                      <a:schemeClr val="accent6">
                        <a:lumMod val="60000"/>
                        <a:lumOff val="40000"/>
                      </a:schemeClr>
                    </a:solidFill>
                  </a:tcPr>
                </a:tc>
                <a:extLst>
                  <a:ext uri="{0D108BD9-81ED-4DB2-BD59-A6C34878D82A}">
                    <a16:rowId xmlns:a16="http://schemas.microsoft.com/office/drawing/2014/main" val="1935202468"/>
                  </a:ext>
                </a:extLst>
              </a:tr>
            </a:tbl>
          </a:graphicData>
        </a:graphic>
      </p:graphicFrame>
      <p:pic>
        <p:nvPicPr>
          <p:cNvPr id="20" name="Picture 19">
            <a:extLst>
              <a:ext uri="{FF2B5EF4-FFF2-40B4-BE49-F238E27FC236}">
                <a16:creationId xmlns:a16="http://schemas.microsoft.com/office/drawing/2014/main" id="{8FFC4B5E-F3BD-4349-8D7D-829A5ACAAFF2}"/>
              </a:ext>
            </a:extLst>
          </p:cNvPr>
          <p:cNvPicPr>
            <a:picLocks noChangeAspect="1"/>
          </p:cNvPicPr>
          <p:nvPr/>
        </p:nvPicPr>
        <p:blipFill>
          <a:blip r:embed="rId2"/>
          <a:stretch>
            <a:fillRect/>
          </a:stretch>
        </p:blipFill>
        <p:spPr>
          <a:xfrm>
            <a:off x="3188832" y="1024020"/>
            <a:ext cx="2466975" cy="1847850"/>
          </a:xfrm>
          <a:prstGeom prst="rect">
            <a:avLst/>
          </a:prstGeom>
        </p:spPr>
      </p:pic>
    </p:spTree>
    <p:extLst>
      <p:ext uri="{BB962C8B-B14F-4D97-AF65-F5344CB8AC3E}">
        <p14:creationId xmlns:p14="http://schemas.microsoft.com/office/powerpoint/2010/main" val="418794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3568" y="282583"/>
            <a:ext cx="7886700" cy="705342"/>
          </a:xfrm>
        </p:spPr>
        <p:txBody>
          <a:bodyPr>
            <a:normAutofit/>
          </a:bodyPr>
          <a:lstStyle/>
          <a:p>
            <a:pPr algn="ctr"/>
            <a:r>
              <a:rPr lang="en-GB" sz="3000" dirty="0">
                <a:solidFill>
                  <a:srgbClr val="92D050"/>
                </a:solidFill>
                <a:latin typeface="Century Gothic" panose="020B0502020202020204" pitchFamily="34" charset="0"/>
              </a:rPr>
              <a:t>Year 1: PE- </a:t>
            </a:r>
            <a:r>
              <a:rPr lang="en-GB" sz="3000" dirty="0" err="1">
                <a:solidFill>
                  <a:srgbClr val="92D050"/>
                </a:solidFill>
                <a:latin typeface="Century Gothic" panose="020B0502020202020204" pitchFamily="34" charset="0"/>
              </a:rPr>
              <a:t>Rounders</a:t>
            </a:r>
            <a:r>
              <a:rPr lang="en-GB" sz="3000" dirty="0">
                <a:solidFill>
                  <a:srgbClr val="92D050"/>
                </a:solidFill>
                <a:latin typeface="Century Gothic" panose="020B0502020202020204" pitchFamily="34"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1964594468"/>
              </p:ext>
            </p:extLst>
          </p:nvPr>
        </p:nvGraphicFramePr>
        <p:xfrm>
          <a:off x="149539" y="878747"/>
          <a:ext cx="2380651" cy="2679724"/>
        </p:xfrm>
        <a:graphic>
          <a:graphicData uri="http://schemas.openxmlformats.org/drawingml/2006/table">
            <a:tbl>
              <a:tblPr firstRow="1" bandRow="1">
                <a:tableStyleId>{93296810-A885-4BE3-A3E7-6D5BEEA58F35}</a:tableStyleId>
              </a:tblPr>
              <a:tblGrid>
                <a:gridCol w="818741">
                  <a:extLst>
                    <a:ext uri="{9D8B030D-6E8A-4147-A177-3AD203B41FA5}">
                      <a16:colId xmlns:a16="http://schemas.microsoft.com/office/drawing/2014/main" val="1346555721"/>
                    </a:ext>
                  </a:extLst>
                </a:gridCol>
                <a:gridCol w="1561910">
                  <a:extLst>
                    <a:ext uri="{9D8B030D-6E8A-4147-A177-3AD203B41FA5}">
                      <a16:colId xmlns:a16="http://schemas.microsoft.com/office/drawing/2014/main" val="2623282306"/>
                    </a:ext>
                  </a:extLst>
                </a:gridCol>
              </a:tblGrid>
              <a:tr h="553421">
                <a:tc gridSpan="2">
                  <a:txBody>
                    <a:bodyPr/>
                    <a:lstStyle/>
                    <a:p>
                      <a:pPr algn="ctr"/>
                      <a:r>
                        <a:rPr lang="en-GB" sz="1200" dirty="0"/>
                        <a:t>Subject Specific Vocabulary- Key Words</a:t>
                      </a:r>
                      <a:endParaRPr lang="en-GB" sz="1200" dirty="0">
                        <a:latin typeface="Century Gothic" panose="020B0502020202020204" pitchFamily="34" charset="0"/>
                      </a:endParaRPr>
                    </a:p>
                  </a:txBody>
                  <a:tcPr marL="68580" marR="68580" marT="34290" marB="34290"/>
                </a:tc>
                <a:tc hMerge="1">
                  <a:txBody>
                    <a:bodyPr/>
                    <a:lstStyle/>
                    <a:p>
                      <a:endParaRPr lang="en-GB" dirty="0"/>
                    </a:p>
                  </a:txBody>
                  <a:tcPr/>
                </a:tc>
                <a:extLst>
                  <a:ext uri="{0D108BD9-81ED-4DB2-BD59-A6C34878D82A}">
                    <a16:rowId xmlns:a16="http://schemas.microsoft.com/office/drawing/2014/main" val="3724378995"/>
                  </a:ext>
                </a:extLst>
              </a:tr>
              <a:tr h="786441">
                <a:tc>
                  <a:txBody>
                    <a:bodyPr/>
                    <a:lstStyle/>
                    <a:p>
                      <a:r>
                        <a:rPr lang="en-GB" sz="1200" dirty="0">
                          <a:latin typeface="Century Gothic" panose="020B0502020202020204" pitchFamily="34" charset="0"/>
                        </a:rPr>
                        <a:t>Eye contact</a:t>
                      </a:r>
                    </a:p>
                  </a:txBody>
                  <a:tcPr marL="68580" marR="68580" marT="34290" marB="34290"/>
                </a:tc>
                <a:tc>
                  <a:txBody>
                    <a:bodyPr/>
                    <a:lstStyle/>
                    <a:p>
                      <a:r>
                        <a:rPr lang="en-GB" sz="1200" dirty="0">
                          <a:latin typeface="Century Gothic" panose="020B0502020202020204" pitchFamily="34" charset="0"/>
                        </a:rPr>
                        <a:t>Visual contact with another person’s eyes.</a:t>
                      </a:r>
                    </a:p>
                  </a:txBody>
                  <a:tcPr marL="68580" marR="68580" marT="34290" marB="34290"/>
                </a:tc>
                <a:extLst>
                  <a:ext uri="{0D108BD9-81ED-4DB2-BD59-A6C34878D82A}">
                    <a16:rowId xmlns:a16="http://schemas.microsoft.com/office/drawing/2014/main" val="3843065908"/>
                  </a:ext>
                </a:extLst>
              </a:tr>
              <a:tr h="786441">
                <a:tc>
                  <a:txBody>
                    <a:bodyPr/>
                    <a:lstStyle/>
                    <a:p>
                      <a:r>
                        <a:rPr lang="en-GB" sz="1200" dirty="0">
                          <a:latin typeface="Century Gothic" panose="020B0502020202020204" pitchFamily="34" charset="0"/>
                        </a:rPr>
                        <a:t>Watch</a:t>
                      </a:r>
                    </a:p>
                  </a:txBody>
                  <a:tcPr marL="68580" marR="68580" marT="34290" marB="34290"/>
                </a:tc>
                <a:tc>
                  <a:txBody>
                    <a:bodyPr/>
                    <a:lstStyle/>
                    <a:p>
                      <a:r>
                        <a:rPr lang="en-GB" sz="1200" dirty="0">
                          <a:latin typeface="Century Gothic" panose="020B0502020202020204" pitchFamily="34" charset="0"/>
                        </a:rPr>
                        <a:t>Look at or observe attentively over a period of time.</a:t>
                      </a:r>
                    </a:p>
                  </a:txBody>
                  <a:tcPr marL="68580" marR="68580" marT="34290" marB="34290"/>
                </a:tc>
                <a:extLst>
                  <a:ext uri="{0D108BD9-81ED-4DB2-BD59-A6C34878D82A}">
                    <a16:rowId xmlns:a16="http://schemas.microsoft.com/office/drawing/2014/main" val="2426599165"/>
                  </a:ext>
                </a:extLst>
              </a:tr>
              <a:tr h="553421">
                <a:tc>
                  <a:txBody>
                    <a:bodyPr/>
                    <a:lstStyle/>
                    <a:p>
                      <a:r>
                        <a:rPr lang="en-GB" sz="1200" dirty="0">
                          <a:latin typeface="Century Gothic" panose="020B0502020202020204" pitchFamily="34" charset="0"/>
                        </a:rPr>
                        <a:t>Aim</a:t>
                      </a:r>
                    </a:p>
                  </a:txBody>
                  <a:tcPr marL="68580" marR="68580" marT="34290" marB="34290"/>
                </a:tc>
                <a:tc>
                  <a:txBody>
                    <a:bodyPr/>
                    <a:lstStyle/>
                    <a:p>
                      <a:r>
                        <a:rPr lang="en-GB" sz="1200" dirty="0">
                          <a:latin typeface="Century Gothic" panose="020B0502020202020204" pitchFamily="34" charset="0"/>
                        </a:rPr>
                        <a:t>Point or direct at a target.</a:t>
                      </a:r>
                    </a:p>
                  </a:txBody>
                  <a:tcPr marL="68580" marR="68580" marT="34290" marB="34290"/>
                </a:tc>
                <a:extLst>
                  <a:ext uri="{0D108BD9-81ED-4DB2-BD59-A6C34878D82A}">
                    <a16:rowId xmlns:a16="http://schemas.microsoft.com/office/drawing/2014/main" val="272603153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7292704"/>
              </p:ext>
            </p:extLst>
          </p:nvPr>
        </p:nvGraphicFramePr>
        <p:xfrm>
          <a:off x="6267412" y="900483"/>
          <a:ext cx="2700185" cy="6240780"/>
        </p:xfrm>
        <a:graphic>
          <a:graphicData uri="http://schemas.openxmlformats.org/drawingml/2006/table">
            <a:tbl>
              <a:tblPr firstRow="1" bandRow="1">
                <a:tableStyleId>{5C22544A-7EE6-4342-B048-85BDC9FD1C3A}</a:tableStyleId>
              </a:tblPr>
              <a:tblGrid>
                <a:gridCol w="2700185">
                  <a:extLst>
                    <a:ext uri="{9D8B030D-6E8A-4147-A177-3AD203B41FA5}">
                      <a16:colId xmlns:a16="http://schemas.microsoft.com/office/drawing/2014/main" val="644130581"/>
                    </a:ext>
                  </a:extLst>
                </a:gridCol>
              </a:tblGrid>
              <a:tr h="231343">
                <a:tc>
                  <a:txBody>
                    <a:bodyPr/>
                    <a:lstStyle/>
                    <a:p>
                      <a:pPr algn="ctr"/>
                      <a:r>
                        <a:rPr lang="en-GB" sz="1400" dirty="0">
                          <a:latin typeface="Century Gothic" panose="020B0502020202020204" pitchFamily="34" charset="0"/>
                        </a:rPr>
                        <a:t>Key Skills- Objectives</a:t>
                      </a:r>
                    </a:p>
                  </a:txBody>
                  <a:tcPr marL="68580" marR="68580" marT="34290" marB="34290">
                    <a:solidFill>
                      <a:schemeClr val="accent6"/>
                    </a:solidFill>
                  </a:tcPr>
                </a:tc>
                <a:extLst>
                  <a:ext uri="{0D108BD9-81ED-4DB2-BD59-A6C34878D82A}">
                    <a16:rowId xmlns:a16="http://schemas.microsoft.com/office/drawing/2014/main" val="2752182326"/>
                  </a:ext>
                </a:extLst>
              </a:tr>
              <a:tr h="3732748">
                <a:tc>
                  <a:txBody>
                    <a:bodyPr/>
                    <a:lstStyle/>
                    <a:p>
                      <a:pPr marL="285750" indent="-285750">
                        <a:buFont typeface="Arial" panose="020B0604020202020204" pitchFamily="34" charset="0"/>
                        <a:buChar char="•"/>
                      </a:pPr>
                      <a:r>
                        <a:rPr lang="en-GB" sz="1400" dirty="0">
                          <a:latin typeface="Century Gothic" panose="020B0502020202020204" pitchFamily="34" charset="0"/>
                        </a:rPr>
                        <a:t>I can learn to perform a two handed catch with the correct technique for striking and fielding games.</a:t>
                      </a:r>
                    </a:p>
                    <a:p>
                      <a:pPr marL="285750" indent="-285750">
                        <a:buFont typeface="Arial" panose="020B0604020202020204" pitchFamily="34" charset="0"/>
                        <a:buChar char="•"/>
                      </a:pPr>
                      <a:r>
                        <a:rPr lang="en-GB" sz="1400" dirty="0">
                          <a:latin typeface="Century Gothic" panose="020B0502020202020204" pitchFamily="34" charset="0"/>
                        </a:rPr>
                        <a:t>I can learn to link throwing and catching to a bowling technique.</a:t>
                      </a:r>
                    </a:p>
                    <a:p>
                      <a:pPr marL="285750" indent="-285750">
                        <a:buFont typeface="Arial" panose="020B0604020202020204" pitchFamily="34" charset="0"/>
                        <a:buChar char="•"/>
                      </a:pPr>
                      <a:r>
                        <a:rPr lang="en-GB" sz="1400" dirty="0">
                          <a:latin typeface="Century Gothic" panose="020B0502020202020204" pitchFamily="34" charset="0"/>
                        </a:rPr>
                        <a:t>I can make a striking action and to make contact with an object.</a:t>
                      </a:r>
                    </a:p>
                    <a:p>
                      <a:pPr marL="285750" indent="-285750">
                        <a:buFont typeface="Arial" panose="020B0604020202020204" pitchFamily="34" charset="0"/>
                        <a:buChar char="•"/>
                      </a:pPr>
                      <a:r>
                        <a:rPr lang="en-GB" sz="1400" dirty="0">
                          <a:latin typeface="Century Gothic" panose="020B0502020202020204" pitchFamily="34" charset="0"/>
                        </a:rPr>
                        <a:t>I can learn running skills and experiment</a:t>
                      </a:r>
                      <a:r>
                        <a:rPr lang="en-GB" sz="1400" baseline="0" dirty="0">
                          <a:latin typeface="Century Gothic" panose="020B0502020202020204" pitchFamily="34" charset="0"/>
                        </a:rPr>
                        <a:t> with speed.</a:t>
                      </a:r>
                    </a:p>
                    <a:p>
                      <a:pPr marL="285750" indent="-285750">
                        <a:buFont typeface="Arial" panose="020B0604020202020204" pitchFamily="34" charset="0"/>
                        <a:buChar char="•"/>
                      </a:pPr>
                      <a:r>
                        <a:rPr lang="en-GB" sz="1400" baseline="0" dirty="0">
                          <a:latin typeface="Century Gothic" panose="020B0502020202020204" pitchFamily="34" charset="0"/>
                        </a:rPr>
                        <a:t>I can chase the ball and pick up the ball whilst on the move.</a:t>
                      </a:r>
                    </a:p>
                    <a:p>
                      <a:pPr marL="285750" indent="-285750">
                        <a:buFont typeface="Arial" panose="020B0604020202020204" pitchFamily="34" charset="0"/>
                        <a:buChar char="•"/>
                      </a:pPr>
                      <a:r>
                        <a:rPr lang="en-GB" sz="1400" baseline="0" dirty="0">
                          <a:latin typeface="Century Gothic" panose="020B0502020202020204" pitchFamily="34" charset="0"/>
                        </a:rPr>
                        <a:t>I can understand the basic rules and positions and play modified games.</a:t>
                      </a:r>
                      <a:endParaRPr lang="en-GB" sz="1400" dirty="0">
                        <a:latin typeface="Century Gothic" panose="020B0502020202020204" pitchFamily="34" charset="0"/>
                      </a:endParaRPr>
                    </a:p>
                  </a:txBody>
                  <a:tcPr marL="68580" marR="68580" marT="34290" marB="34290">
                    <a:solidFill>
                      <a:schemeClr val="accent6">
                        <a:lumMod val="60000"/>
                        <a:lumOff val="40000"/>
                      </a:schemeClr>
                    </a:solidFill>
                  </a:tcPr>
                </a:tc>
                <a:extLst>
                  <a:ext uri="{0D108BD9-81ED-4DB2-BD59-A6C34878D82A}">
                    <a16:rowId xmlns:a16="http://schemas.microsoft.com/office/drawing/2014/main" val="4052813971"/>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1935202468"/>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2505780997"/>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1729576267"/>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600494129"/>
                  </a:ext>
                </a:extLst>
              </a:tr>
              <a:tr h="231343">
                <a:tc>
                  <a:txBody>
                    <a:bodyPr/>
                    <a:lstStyle/>
                    <a:p>
                      <a:endParaRPr lang="en-GB" sz="1400" dirty="0">
                        <a:latin typeface="Century Gothic" panose="020B0502020202020204" pitchFamily="34" charset="0"/>
                      </a:endParaRPr>
                    </a:p>
                  </a:txBody>
                  <a:tcPr marL="68580" marR="68580" marT="34290" marB="34290">
                    <a:noFill/>
                  </a:tcPr>
                </a:tc>
                <a:extLst>
                  <a:ext uri="{0D108BD9-81ED-4DB2-BD59-A6C34878D82A}">
                    <a16:rowId xmlns:a16="http://schemas.microsoft.com/office/drawing/2014/main" val="334277214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37145680"/>
              </p:ext>
            </p:extLst>
          </p:nvPr>
        </p:nvGraphicFramePr>
        <p:xfrm>
          <a:off x="2649402" y="3068960"/>
          <a:ext cx="3465649" cy="1074420"/>
        </p:xfrm>
        <a:graphic>
          <a:graphicData uri="http://schemas.openxmlformats.org/drawingml/2006/table">
            <a:tbl>
              <a:tblPr firstRow="1" bandRow="1">
                <a:tableStyleId>{16D9F66E-5EB9-4882-86FB-DCBF35E3C3E4}</a:tableStyleId>
              </a:tblPr>
              <a:tblGrid>
                <a:gridCol w="3465649">
                  <a:extLst>
                    <a:ext uri="{9D8B030D-6E8A-4147-A177-3AD203B41FA5}">
                      <a16:colId xmlns:a16="http://schemas.microsoft.com/office/drawing/2014/main" val="448699431"/>
                    </a:ext>
                  </a:extLst>
                </a:gridCol>
              </a:tblGrid>
              <a:tr h="434340">
                <a:tc>
                  <a:txBody>
                    <a:bodyPr/>
                    <a:lstStyle/>
                    <a:p>
                      <a:pPr algn="ctr"/>
                      <a:r>
                        <a:rPr lang="en-GB" sz="2400" dirty="0"/>
                        <a:t>Team Work/ Fair Play</a:t>
                      </a:r>
                      <a:endParaRPr lang="en-GB" sz="2400" dirty="0">
                        <a:latin typeface="Century Gothic" panose="020B0502020202020204" pitchFamily="34" charset="0"/>
                      </a:endParaRPr>
                    </a:p>
                  </a:txBody>
                  <a:tcPr marL="68580" marR="68580" marT="34290" marB="34290"/>
                </a:tc>
                <a:extLst>
                  <a:ext uri="{0D108BD9-81ED-4DB2-BD59-A6C34878D82A}">
                    <a16:rowId xmlns:a16="http://schemas.microsoft.com/office/drawing/2014/main" val="2042866019"/>
                  </a:ext>
                </a:extLst>
              </a:tr>
              <a:tr h="228600">
                <a:tc>
                  <a:txBody>
                    <a:bodyPr/>
                    <a:lstStyle/>
                    <a:p>
                      <a:r>
                        <a:rPr lang="en-GB" sz="1100" dirty="0"/>
                        <a:t>Fair Play is an essential value in tennis.</a:t>
                      </a:r>
                      <a:endParaRPr lang="en-GB" sz="1100" dirty="0">
                        <a:latin typeface="Century Gothic" panose="020B0502020202020204" pitchFamily="34" charset="0"/>
                      </a:endParaRPr>
                    </a:p>
                  </a:txBody>
                  <a:tcPr marL="68580" marR="68580" marT="34290" marB="34290"/>
                </a:tc>
                <a:extLst>
                  <a:ext uri="{0D108BD9-81ED-4DB2-BD59-A6C34878D82A}">
                    <a16:rowId xmlns:a16="http://schemas.microsoft.com/office/drawing/2014/main" val="2936222544"/>
                  </a:ext>
                </a:extLst>
              </a:tr>
              <a:tr h="388620">
                <a:tc>
                  <a:txBody>
                    <a:bodyPr/>
                    <a:lstStyle/>
                    <a:p>
                      <a:r>
                        <a:rPr lang="en-GB" sz="1100" dirty="0"/>
                        <a:t>Fair Play includes: Good sportsmanship, honesty and respect whether you win or lose.</a:t>
                      </a:r>
                      <a:endParaRPr lang="en-GB" sz="1100" dirty="0">
                        <a:latin typeface="Century Gothic" panose="020B0502020202020204" pitchFamily="34" charset="0"/>
                      </a:endParaRPr>
                    </a:p>
                  </a:txBody>
                  <a:tcPr marL="68580" marR="68580" marT="34290" marB="34290"/>
                </a:tc>
                <a:extLst>
                  <a:ext uri="{0D108BD9-81ED-4DB2-BD59-A6C34878D82A}">
                    <a16:rowId xmlns:a16="http://schemas.microsoft.com/office/drawing/2014/main" val="1153698359"/>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891" y="883331"/>
            <a:ext cx="3459388" cy="1946584"/>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886064713"/>
              </p:ext>
            </p:extLst>
          </p:nvPr>
        </p:nvGraphicFramePr>
        <p:xfrm>
          <a:off x="161395" y="4365104"/>
          <a:ext cx="5953655" cy="1257300"/>
        </p:xfrm>
        <a:graphic>
          <a:graphicData uri="http://schemas.openxmlformats.org/drawingml/2006/table">
            <a:tbl>
              <a:tblPr firstRow="1" bandRow="1">
                <a:tableStyleId>{16D9F66E-5EB9-4882-86FB-DCBF35E3C3E4}</a:tableStyleId>
              </a:tblPr>
              <a:tblGrid>
                <a:gridCol w="5953655">
                  <a:extLst>
                    <a:ext uri="{9D8B030D-6E8A-4147-A177-3AD203B41FA5}">
                      <a16:colId xmlns:a16="http://schemas.microsoft.com/office/drawing/2014/main" val="950433522"/>
                    </a:ext>
                  </a:extLst>
                </a:gridCol>
              </a:tblGrid>
              <a:tr h="201622">
                <a:tc>
                  <a:txBody>
                    <a:bodyPr/>
                    <a:lstStyle/>
                    <a:p>
                      <a:pPr algn="ctr"/>
                      <a:r>
                        <a:rPr lang="en-GB" sz="1200" dirty="0">
                          <a:latin typeface="Century Gothic" panose="020B0502020202020204" pitchFamily="34" charset="0"/>
                        </a:rPr>
                        <a:t>Famous People</a:t>
                      </a:r>
                    </a:p>
                  </a:txBody>
                  <a:tcPr marL="68580" marR="68580" marT="34290" marB="34290"/>
                </a:tc>
                <a:extLst>
                  <a:ext uri="{0D108BD9-81ED-4DB2-BD59-A6C34878D82A}">
                    <a16:rowId xmlns:a16="http://schemas.microsoft.com/office/drawing/2014/main" val="3518619825"/>
                  </a:ext>
                </a:extLst>
              </a:tr>
              <a:tr h="201622">
                <a:tc>
                  <a:txBody>
                    <a:bodyPr/>
                    <a:lstStyle/>
                    <a:p>
                      <a:r>
                        <a:rPr lang="en-GB" sz="1200" dirty="0">
                          <a:latin typeface="Century Gothic" panose="020B0502020202020204" pitchFamily="34" charset="0"/>
                        </a:rPr>
                        <a:t>Paris Musgrove – plays for England 2020 </a:t>
                      </a:r>
                    </a:p>
                  </a:txBody>
                  <a:tcPr marL="68580" marR="68580" marT="34290" marB="34290"/>
                </a:tc>
                <a:extLst>
                  <a:ext uri="{0D108BD9-81ED-4DB2-BD59-A6C34878D82A}">
                    <a16:rowId xmlns:a16="http://schemas.microsoft.com/office/drawing/2014/main" val="1968628676"/>
                  </a:ext>
                </a:extLst>
              </a:tr>
              <a:tr h="201622">
                <a:tc>
                  <a:txBody>
                    <a:bodyPr/>
                    <a:lstStyle/>
                    <a:p>
                      <a:r>
                        <a:rPr lang="en-GB" sz="1200" dirty="0">
                          <a:latin typeface="Century Gothic" panose="020B0502020202020204" pitchFamily="34" charset="0"/>
                        </a:rPr>
                        <a:t>Freya Munson – was England Under 14 Squad Captain</a:t>
                      </a:r>
                    </a:p>
                  </a:txBody>
                  <a:tcPr marL="68580" marR="68580" marT="34290" marB="34290"/>
                </a:tc>
                <a:extLst>
                  <a:ext uri="{0D108BD9-81ED-4DB2-BD59-A6C34878D82A}">
                    <a16:rowId xmlns:a16="http://schemas.microsoft.com/office/drawing/2014/main" val="1600077242"/>
                  </a:ext>
                </a:extLst>
              </a:tr>
              <a:tr h="201622">
                <a:tc>
                  <a:txBody>
                    <a:bodyPr/>
                    <a:lstStyle/>
                    <a:p>
                      <a:r>
                        <a:rPr lang="en-GB" sz="1200" dirty="0">
                          <a:latin typeface="Century Gothic" panose="020B0502020202020204" pitchFamily="34" charset="0"/>
                        </a:rPr>
                        <a:t>Tia Norton – main bowler for England Under 16 </a:t>
                      </a:r>
                      <a:r>
                        <a:rPr lang="en-GB" sz="1200" dirty="0" err="1">
                          <a:latin typeface="Century Gothic" panose="020B0502020202020204" pitchFamily="34" charset="0"/>
                        </a:rPr>
                        <a:t>Rounders</a:t>
                      </a:r>
                      <a:r>
                        <a:rPr lang="en-GB" sz="1200" dirty="0">
                          <a:latin typeface="Century Gothic" panose="020B0502020202020204" pitchFamily="34" charset="0"/>
                        </a:rPr>
                        <a:t> team </a:t>
                      </a:r>
                    </a:p>
                  </a:txBody>
                  <a:tcPr marL="68580" marR="68580" marT="34290" marB="34290"/>
                </a:tc>
                <a:extLst>
                  <a:ext uri="{0D108BD9-81ED-4DB2-BD59-A6C34878D82A}">
                    <a16:rowId xmlns:a16="http://schemas.microsoft.com/office/drawing/2014/main" val="2218861378"/>
                  </a:ext>
                </a:extLst>
              </a:tr>
              <a:tr h="201622">
                <a:tc>
                  <a:txBody>
                    <a:bodyPr/>
                    <a:lstStyle/>
                    <a:p>
                      <a:endParaRPr lang="en-GB"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24246895"/>
                  </a:ext>
                </a:extLst>
              </a:tr>
            </a:tbl>
          </a:graphicData>
        </a:graphic>
      </p:graphicFrame>
    </p:spTree>
    <p:extLst>
      <p:ext uri="{BB962C8B-B14F-4D97-AF65-F5344CB8AC3E}">
        <p14:creationId xmlns:p14="http://schemas.microsoft.com/office/powerpoint/2010/main" val="14508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noGrp="1" noChangeArrowheads="1"/>
          </p:cNvSpPr>
          <p:nvPr>
            <p:ph type="title"/>
          </p:nvPr>
        </p:nvSpPr>
        <p:spPr>
          <a:xfrm>
            <a:off x="356" y="188640"/>
            <a:ext cx="8867775" cy="492125"/>
          </a:xfrm>
          <a:ln>
            <a:noFill/>
          </a:ln>
        </p:spPr>
        <p:txBody>
          <a:bodyPr anchorCtr="1">
            <a:normAutofit fontScale="90000"/>
          </a:bodyPr>
          <a:lstStyle/>
          <a:p>
            <a:r>
              <a:rPr lang="en-GB" altLang="en-US" sz="2700" dirty="0">
                <a:solidFill>
                  <a:srgbClr val="0070C0"/>
                </a:solidFill>
                <a:latin typeface="Twinkl" panose="02000000000000000000" pitchFamily="2" charset="0"/>
              </a:rPr>
              <a:t>Year 1: PSHE Knowledge Mat</a:t>
            </a:r>
            <a:br>
              <a:rPr lang="en-GB" altLang="en-US" sz="3200" dirty="0">
                <a:solidFill>
                  <a:srgbClr val="0070C0"/>
                </a:solidFill>
                <a:latin typeface="Twinkl" panose="02000000000000000000" pitchFamily="2" charset="0"/>
              </a:rPr>
            </a:br>
            <a:r>
              <a:rPr lang="en-GB" altLang="en-US" sz="2700" dirty="0">
                <a:solidFill>
                  <a:srgbClr val="0070C0"/>
                </a:solidFill>
                <a:latin typeface="Twinkl" panose="02000000000000000000" pitchFamily="2" charset="0"/>
              </a:rPr>
              <a:t>Zones of Regulation  </a:t>
            </a:r>
          </a:p>
        </p:txBody>
      </p:sp>
      <p:graphicFrame>
        <p:nvGraphicFramePr>
          <p:cNvPr id="6" name="Table 5">
            <a:extLst>
              <a:ext uri="{FF2B5EF4-FFF2-40B4-BE49-F238E27FC236}">
                <a16:creationId xmlns:a16="http://schemas.microsoft.com/office/drawing/2014/main" id="{3A940E15-2691-4556-9F5B-EB1081B63904}"/>
              </a:ext>
            </a:extLst>
          </p:cNvPr>
          <p:cNvGraphicFramePr>
            <a:graphicFrameLocks noGrp="1"/>
          </p:cNvGraphicFramePr>
          <p:nvPr>
            <p:extLst>
              <p:ext uri="{D42A27DB-BD31-4B8C-83A1-F6EECF244321}">
                <p14:modId xmlns:p14="http://schemas.microsoft.com/office/powerpoint/2010/main" val="3456504824"/>
              </p:ext>
            </p:extLst>
          </p:nvPr>
        </p:nvGraphicFramePr>
        <p:xfrm>
          <a:off x="107504" y="825308"/>
          <a:ext cx="8784976" cy="5199353"/>
        </p:xfrm>
        <a:graphic>
          <a:graphicData uri="http://schemas.openxmlformats.org/drawingml/2006/table">
            <a:tbl>
              <a:tblPr firstRow="1" bandRow="1">
                <a:tableStyleId>{E8B1032C-EA38-4F05-BA0D-38AFFFC7BED3}</a:tableStyleId>
              </a:tblPr>
              <a:tblGrid>
                <a:gridCol w="1512168">
                  <a:extLst>
                    <a:ext uri="{9D8B030D-6E8A-4147-A177-3AD203B41FA5}">
                      <a16:colId xmlns:a16="http://schemas.microsoft.com/office/drawing/2014/main" val="2785409765"/>
                    </a:ext>
                  </a:extLst>
                </a:gridCol>
                <a:gridCol w="2520280">
                  <a:extLst>
                    <a:ext uri="{9D8B030D-6E8A-4147-A177-3AD203B41FA5}">
                      <a16:colId xmlns:a16="http://schemas.microsoft.com/office/drawing/2014/main" val="2315880908"/>
                    </a:ext>
                  </a:extLst>
                </a:gridCol>
                <a:gridCol w="2808312">
                  <a:extLst>
                    <a:ext uri="{9D8B030D-6E8A-4147-A177-3AD203B41FA5}">
                      <a16:colId xmlns:a16="http://schemas.microsoft.com/office/drawing/2014/main" val="2469687030"/>
                    </a:ext>
                  </a:extLst>
                </a:gridCol>
                <a:gridCol w="1944216">
                  <a:extLst>
                    <a:ext uri="{9D8B030D-6E8A-4147-A177-3AD203B41FA5}">
                      <a16:colId xmlns:a16="http://schemas.microsoft.com/office/drawing/2014/main" val="3249967731"/>
                    </a:ext>
                  </a:extLst>
                </a:gridCol>
              </a:tblGrid>
              <a:tr h="381357">
                <a:tc gridSpan="2">
                  <a:txBody>
                    <a:bodyPr/>
                    <a:lstStyle/>
                    <a:p>
                      <a:pPr lvl="0" algn="ctr"/>
                      <a:r>
                        <a:rPr lang="en-GB" sz="1400" dirty="0">
                          <a:solidFill>
                            <a:schemeClr val="tx1"/>
                          </a:solidFill>
                          <a:latin typeface="Twinkl" panose="02000000000000000000" pitchFamily="2" charset="0"/>
                        </a:rPr>
                        <a:t>Subject Specific Vocabulary</a:t>
                      </a:r>
                    </a:p>
                  </a:txBody>
                  <a:tcPr marT="45737" marB="45737">
                    <a:solidFill>
                      <a:schemeClr val="bg1"/>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Twinkl" panose="02000000000000000000" pitchFamily="2" charset="0"/>
                        </a:rPr>
                        <a:t>Key Skills/Objectives</a:t>
                      </a:r>
                      <a:endParaRPr lang="en-GB" sz="1400" b="1" dirty="0">
                        <a:solidFill>
                          <a:schemeClr val="tx1"/>
                        </a:solidFill>
                        <a:latin typeface="Twinkl" panose="02000000000000000000" pitchFamily="2" charset="0"/>
                      </a:endParaRPr>
                    </a:p>
                  </a:txBody>
                  <a:tcPr marT="45737" marB="45737">
                    <a:solidFill>
                      <a:schemeClr val="bg1"/>
                    </a:solidFill>
                  </a:tcPr>
                </a:tc>
                <a:tc>
                  <a:txBody>
                    <a:bodyPr/>
                    <a:lstStyle/>
                    <a:p>
                      <a:pPr lvl="0" algn="ctr"/>
                      <a:r>
                        <a:rPr lang="en-GB" sz="1400" dirty="0">
                          <a:latin typeface="Twinkl" panose="02000000000000000000" pitchFamily="2" charset="0"/>
                        </a:rPr>
                        <a:t>Lines of Enquiry</a:t>
                      </a:r>
                      <a:endParaRPr lang="en-GB" sz="1400" dirty="0">
                        <a:solidFill>
                          <a:schemeClr val="bg1"/>
                        </a:solidFill>
                        <a:latin typeface="Twinkl" panose="02000000000000000000" pitchFamily="2" charset="0"/>
                      </a:endParaRPr>
                    </a:p>
                  </a:txBody>
                  <a:tcPr marT="45737" marB="45737">
                    <a:solidFill>
                      <a:schemeClr val="bg1"/>
                    </a:solidFill>
                  </a:tcPr>
                </a:tc>
                <a:extLst>
                  <a:ext uri="{0D108BD9-81ED-4DB2-BD59-A6C34878D82A}">
                    <a16:rowId xmlns:a16="http://schemas.microsoft.com/office/drawing/2014/main" val="1125080390"/>
                  </a:ext>
                </a:extLst>
              </a:tr>
              <a:tr h="701074">
                <a:tc>
                  <a:txBody>
                    <a:bodyPr/>
                    <a:lstStyle/>
                    <a:p>
                      <a:r>
                        <a:rPr lang="en-GB" sz="1000" dirty="0">
                          <a:solidFill>
                            <a:schemeClr val="tx1"/>
                          </a:solidFill>
                          <a:latin typeface="Twinkl" panose="02000000000000000000" pitchFamily="2" charset="0"/>
                        </a:rPr>
                        <a:t>The Zones</a:t>
                      </a:r>
                    </a:p>
                  </a:txBody>
                  <a:tcPr marT="45737" marB="45737">
                    <a:solidFill>
                      <a:srgbClr val="00B0F0"/>
                    </a:solidFill>
                  </a:tcPr>
                </a:tc>
                <a:tc>
                  <a:txBody>
                    <a:bodyPr/>
                    <a:lstStyle/>
                    <a:p>
                      <a:r>
                        <a:rPr lang="en-GB" sz="1000" dirty="0">
                          <a:solidFill>
                            <a:schemeClr val="tx1"/>
                          </a:solidFill>
                          <a:latin typeface="Twinkl" panose="02000000000000000000" pitchFamily="2" charset="0"/>
                        </a:rPr>
                        <a:t>A system to categorize how the body feels and emotions into four coloured Zones with which a person can easily identify.</a:t>
                      </a:r>
                    </a:p>
                  </a:txBody>
                  <a:tcPr marT="45737" marB="45737">
                    <a:solidFill>
                      <a:schemeClr val="bg1"/>
                    </a:solidFill>
                  </a:tcPr>
                </a:tc>
                <a:tc rowSpan="7">
                  <a:txBody>
                    <a:bodyPr/>
                    <a:lstStyle/>
                    <a:p>
                      <a:r>
                        <a:rPr lang="en-GB" sz="1200" b="0" i="0" u="none" strike="noStrike" kern="1200" baseline="0" dirty="0">
                          <a:solidFill>
                            <a:schemeClr val="tx1"/>
                          </a:solidFill>
                          <a:latin typeface="Twinkl" panose="02000000000000000000" pitchFamily="2" charset="0"/>
                          <a:ea typeface="+mn-ea"/>
                          <a:cs typeface="+mn-cs"/>
                        </a:rPr>
                        <a:t>I can identify a range of emotions and am beginning to read my own body’s cues to determine emotions that I am experiencing. </a:t>
                      </a:r>
                    </a:p>
                    <a:p>
                      <a:endParaRPr lang="en-GB" sz="1200" b="0" i="0" u="none" strike="noStrike" kern="1200" baseline="0" dirty="0">
                        <a:solidFill>
                          <a:schemeClr val="tx1"/>
                        </a:solidFill>
                        <a:latin typeface="Twinkl" panose="02000000000000000000" pitchFamily="2" charset="0"/>
                        <a:ea typeface="+mn-ea"/>
                        <a:cs typeface="+mn-cs"/>
                      </a:endParaRPr>
                    </a:p>
                    <a:p>
                      <a:r>
                        <a:rPr lang="en-GB" sz="1200" b="0" i="0" u="none" strike="noStrike" kern="1200" baseline="0" dirty="0">
                          <a:solidFill>
                            <a:schemeClr val="tx1"/>
                          </a:solidFill>
                          <a:latin typeface="Twinkl" panose="02000000000000000000" pitchFamily="2" charset="0"/>
                          <a:ea typeface="+mn-ea"/>
                          <a:cs typeface="+mn-cs"/>
                        </a:rPr>
                        <a:t>I understand how my behaviour affects me and how other people feel about me. </a:t>
                      </a:r>
                    </a:p>
                    <a:p>
                      <a:endParaRPr lang="en-GB" sz="1200" b="0" i="0" u="none" strike="noStrike" kern="1200" baseline="0" dirty="0">
                        <a:solidFill>
                          <a:schemeClr val="tx1"/>
                        </a:solidFill>
                        <a:latin typeface="Twinkl" panose="02000000000000000000" pitchFamily="2" charset="0"/>
                        <a:ea typeface="+mn-ea"/>
                        <a:cs typeface="+mn-cs"/>
                      </a:endParaRPr>
                    </a:p>
                    <a:p>
                      <a:r>
                        <a:rPr lang="en-GB" sz="1200" b="0" i="0" u="none" strike="noStrike" kern="1200" baseline="0" dirty="0">
                          <a:solidFill>
                            <a:schemeClr val="tx1"/>
                          </a:solidFill>
                          <a:latin typeface="Twinkl" panose="02000000000000000000" pitchFamily="2" charset="0"/>
                          <a:ea typeface="+mn-ea"/>
                          <a:cs typeface="+mn-cs"/>
                        </a:rPr>
                        <a:t>I am beginning to identify triggers that influence my behaviours. </a:t>
                      </a:r>
                    </a:p>
                    <a:p>
                      <a:endParaRPr lang="en-GB" sz="1200" b="0" i="0" u="none" strike="noStrike" kern="1200" baseline="0" dirty="0">
                        <a:solidFill>
                          <a:schemeClr val="tx1"/>
                        </a:solidFill>
                        <a:latin typeface="Twinkl" panose="02000000000000000000" pitchFamily="2" charset="0"/>
                        <a:ea typeface="+mn-ea"/>
                        <a:cs typeface="+mn-cs"/>
                      </a:endParaRPr>
                    </a:p>
                    <a:p>
                      <a:r>
                        <a:rPr lang="en-GB" sz="1200" b="0" i="0" u="none" strike="noStrike" kern="1200" baseline="0" dirty="0">
                          <a:solidFill>
                            <a:schemeClr val="tx1"/>
                          </a:solidFill>
                          <a:latin typeface="Twinkl" panose="02000000000000000000" pitchFamily="2" charset="0"/>
                          <a:ea typeface="+mn-ea"/>
                          <a:cs typeface="+mn-cs"/>
                        </a:rPr>
                        <a:t>I can use tools to regulate myself when I am experiencing intense emotions.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Twinkl" panose="02000000000000000000" pitchFamily="2" charset="0"/>
                      </a:endParaRPr>
                    </a:p>
                  </a:txBody>
                  <a:tcPr marT="45737" marB="45737">
                    <a:solidFill>
                      <a:srgbClr val="00B0F0"/>
                    </a:solidFill>
                  </a:tcPr>
                </a:tc>
                <a:tc>
                  <a:txBody>
                    <a:bodyPr/>
                    <a:lstStyle/>
                    <a:p>
                      <a:r>
                        <a:rPr lang="en-GB" sz="1200" dirty="0">
                          <a:latin typeface="Twinkl" panose="02000000000000000000" pitchFamily="2" charset="0"/>
                        </a:rPr>
                        <a:t>How do I feel in each zone?</a:t>
                      </a:r>
                    </a:p>
                  </a:txBody>
                  <a:tcPr marT="45737" marB="45737">
                    <a:solidFill>
                      <a:schemeClr val="bg1"/>
                    </a:solidFill>
                  </a:tcPr>
                </a:tc>
                <a:extLst>
                  <a:ext uri="{0D108BD9-81ED-4DB2-BD59-A6C34878D82A}">
                    <a16:rowId xmlns:a16="http://schemas.microsoft.com/office/drawing/2014/main" val="2580547428"/>
                  </a:ext>
                </a:extLst>
              </a:tr>
              <a:tr h="441141">
                <a:tc rowSpan="2">
                  <a:txBody>
                    <a:bodyPr/>
                    <a:lstStyle/>
                    <a:p>
                      <a:r>
                        <a:rPr lang="en-GB" sz="1000" dirty="0">
                          <a:solidFill>
                            <a:schemeClr val="tx1"/>
                          </a:solidFill>
                          <a:latin typeface="Twinkl" panose="02000000000000000000" pitchFamily="2" charset="0"/>
                        </a:rPr>
                        <a:t>Self-regulation</a:t>
                      </a:r>
                    </a:p>
                  </a:txBody>
                  <a:tcPr marT="45737" marB="45737">
                    <a:solidFill>
                      <a:srgbClr val="00B0F0"/>
                    </a:solidFill>
                  </a:tcPr>
                </a:tc>
                <a:tc rowSpan="2">
                  <a:txBody>
                    <a:bodyPr/>
                    <a:lstStyle/>
                    <a:p>
                      <a:r>
                        <a:rPr lang="en-GB" sz="1000" b="0" i="0" kern="1200" dirty="0">
                          <a:solidFill>
                            <a:schemeClr val="tx1"/>
                          </a:solidFill>
                          <a:effectLst/>
                          <a:latin typeface="Twinkl" panose="02000000000000000000" pitchFamily="2" charset="0"/>
                          <a:ea typeface="+mn-ea"/>
                          <a:cs typeface="+mn-cs"/>
                        </a:rPr>
                        <a:t>The ability to understand and manage your behaviour and your reactions to feelings and thing</a:t>
                      </a:r>
                    </a:p>
                    <a:p>
                      <a:r>
                        <a:rPr lang="en-GB" sz="1000" b="0" i="0" kern="1200" dirty="0">
                          <a:solidFill>
                            <a:schemeClr val="tx1"/>
                          </a:solidFill>
                          <a:effectLst/>
                          <a:latin typeface="Twinkl" panose="02000000000000000000" pitchFamily="2" charset="0"/>
                          <a:ea typeface="+mn-ea"/>
                          <a:cs typeface="+mn-cs"/>
                        </a:rPr>
                        <a:t>happening around you</a:t>
                      </a:r>
                      <a:r>
                        <a:rPr lang="en-GB" sz="1000" b="0" i="0" kern="1200" dirty="0">
                          <a:solidFill>
                            <a:schemeClr val="tx1"/>
                          </a:solidFill>
                          <a:effectLst/>
                          <a:latin typeface="+mn-lt"/>
                          <a:ea typeface="+mn-ea"/>
                          <a:cs typeface="+mn-cs"/>
                        </a:rPr>
                        <a:t>.</a:t>
                      </a:r>
                      <a:endParaRPr lang="en-GB" sz="1000" b="0" dirty="0">
                        <a:solidFill>
                          <a:schemeClr val="tx1"/>
                        </a:solidFill>
                        <a:latin typeface="Twinkl" panose="02000000000000000000" pitchFamily="2" charset="0"/>
                      </a:endParaRPr>
                    </a:p>
                  </a:txBody>
                  <a:tcPr marT="45737" marB="45737">
                    <a:solidFill>
                      <a:schemeClr val="bg1"/>
                    </a:solidFill>
                  </a:tcPr>
                </a:tc>
                <a:tc vMerge="1">
                  <a:txBody>
                    <a:bodyPr/>
                    <a:lstStyle/>
                    <a:p>
                      <a:endParaRPr lang="en-GB"/>
                    </a:p>
                  </a:txBody>
                  <a:tcPr/>
                </a:tc>
                <a:tc>
                  <a:txBody>
                    <a:bodyPr/>
                    <a:lstStyle/>
                    <a:p>
                      <a:r>
                        <a:rPr lang="en-GB" sz="1200" dirty="0">
                          <a:latin typeface="Twinkl" panose="02000000000000000000" pitchFamily="2" charset="0"/>
                        </a:rPr>
                        <a:t>Which zone am I in?</a:t>
                      </a:r>
                      <a:endParaRPr lang="en-GB" dirty="0"/>
                    </a:p>
                  </a:txBody>
                  <a:tcPr marT="45737" marB="45737">
                    <a:solidFill>
                      <a:schemeClr val="bg1"/>
                    </a:solidFill>
                  </a:tcPr>
                </a:tc>
                <a:extLst>
                  <a:ext uri="{0D108BD9-81ED-4DB2-BD59-A6C34878D82A}">
                    <a16:rowId xmlns:a16="http://schemas.microsoft.com/office/drawing/2014/main" val="3327493683"/>
                  </a:ext>
                </a:extLst>
              </a:tr>
              <a:tr h="259933">
                <a:tc vMerge="1">
                  <a:txBody>
                    <a:bodyPr/>
                    <a:lstStyle/>
                    <a:p>
                      <a:endParaRPr lang="en-GB" sz="1000" dirty="0">
                        <a:latin typeface="Twinkl" panose="02000000000000000000" pitchFamily="2" charset="0"/>
                      </a:endParaRPr>
                    </a:p>
                  </a:txBody>
                  <a:tcPr marT="45737" marB="45737">
                    <a:solidFill>
                      <a:srgbClr val="00B0F0"/>
                    </a:solidFill>
                  </a:tcPr>
                </a:tc>
                <a:tc vMerge="1">
                  <a:txBody>
                    <a:bodyPr/>
                    <a:lstStyle/>
                    <a:p>
                      <a:endParaRPr lang="en-GB" sz="1000" b="0" dirty="0">
                        <a:latin typeface="Twinkl" panose="02000000000000000000" pitchFamily="2" charset="0"/>
                      </a:endParaRPr>
                    </a:p>
                  </a:txBody>
                  <a:tcPr marT="45737" marB="45737">
                    <a:solidFill>
                      <a:schemeClr val="bg1"/>
                    </a:solidFill>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winkl" panose="02000000000000000000" pitchFamily="2" charset="0"/>
                        </a:rPr>
                        <a:t>Which tools can I use to help me get back to the Green Zone?</a:t>
                      </a:r>
                    </a:p>
                    <a:p>
                      <a:endParaRPr lang="en-GB" sz="1200" dirty="0"/>
                    </a:p>
                  </a:txBody>
                  <a:tcPr marT="45737" marB="45737">
                    <a:solidFill>
                      <a:schemeClr val="bg1"/>
                    </a:solidFill>
                  </a:tcPr>
                </a:tc>
                <a:extLst>
                  <a:ext uri="{0D108BD9-81ED-4DB2-BD59-A6C34878D82A}">
                    <a16:rowId xmlns:a16="http://schemas.microsoft.com/office/drawing/2014/main" val="1021051954"/>
                  </a:ext>
                </a:extLst>
              </a:tr>
              <a:tr h="320057">
                <a:tc>
                  <a:txBody>
                    <a:bodyPr/>
                    <a:lstStyle/>
                    <a:p>
                      <a:r>
                        <a:rPr lang="en-GB" sz="1000" b="0" dirty="0">
                          <a:solidFill>
                            <a:schemeClr val="tx1"/>
                          </a:solidFill>
                          <a:latin typeface="Twinkl" panose="02000000000000000000" pitchFamily="2" charset="0"/>
                          <a:cs typeface="Calibri" panose="020F0502020204030204" pitchFamily="34" charset="0"/>
                        </a:rPr>
                        <a:t>Blue Zone</a:t>
                      </a:r>
                    </a:p>
                  </a:txBody>
                  <a:tcPr marT="45737" marB="45737">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Twinkl" panose="02000000000000000000" pitchFamily="2" charset="0"/>
                        </a:rPr>
                        <a:t>Blue Zone is used to describe when a person feels sad, tired, sick, or bored. </a:t>
                      </a:r>
                    </a:p>
                    <a:p>
                      <a:endParaRPr lang="en-GB" sz="1000" dirty="0">
                        <a:solidFill>
                          <a:schemeClr val="tx1"/>
                        </a:solidFill>
                        <a:latin typeface="Twinkl" panose="02000000000000000000" pitchFamily="2" charset="0"/>
                      </a:endParaRPr>
                    </a:p>
                  </a:txBody>
                  <a:tcPr marT="45737" marB="45737">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00628232"/>
                  </a:ext>
                </a:extLst>
              </a:tr>
              <a:tr h="853474">
                <a:tc>
                  <a:txBody>
                    <a:bodyPr/>
                    <a:lstStyle/>
                    <a:p>
                      <a:r>
                        <a:rPr lang="en-GB" sz="1000" b="0" dirty="0">
                          <a:solidFill>
                            <a:schemeClr val="tx1"/>
                          </a:solidFill>
                          <a:latin typeface="Twinkl" panose="02000000000000000000" pitchFamily="2" charset="0"/>
                          <a:cs typeface="Calibri" panose="020F0502020204030204" pitchFamily="34" charset="0"/>
                        </a:rPr>
                        <a:t>Green Zone</a:t>
                      </a:r>
                    </a:p>
                  </a:txBody>
                  <a:tcPr marT="45737" marB="45737">
                    <a:solidFill>
                      <a:srgbClr val="00B0F0"/>
                    </a:solidFill>
                  </a:tcPr>
                </a:tc>
                <a:tc>
                  <a:txBody>
                    <a:bodyPr/>
                    <a:lstStyle/>
                    <a:p>
                      <a:r>
                        <a:rPr lang="en-GB" sz="1000" dirty="0">
                          <a:solidFill>
                            <a:schemeClr val="tx1"/>
                          </a:solidFill>
                          <a:latin typeface="Twinkl" panose="02000000000000000000" pitchFamily="2" charset="0"/>
                        </a:rPr>
                        <a:t>Green Zone is  used when someone is described as being calm, happy, focused, or content. When you are in the Green Zone you are ready to learn and to help others.</a:t>
                      </a:r>
                    </a:p>
                  </a:txBody>
                  <a:tcPr marT="45737" marB="45737">
                    <a:solidFill>
                      <a:schemeClr val="bg1"/>
                    </a:solidFill>
                  </a:tcPr>
                </a:tc>
                <a:tc vMerge="1">
                  <a:txBody>
                    <a:bodyPr/>
                    <a:lstStyle/>
                    <a:p>
                      <a:endParaRPr lang="en-GB"/>
                    </a:p>
                  </a:txBody>
                  <a:tcPr/>
                </a:tc>
                <a:tc rowSpan="3">
                  <a:txBody>
                    <a:bodyPr/>
                    <a:lstStyle/>
                    <a:p>
                      <a:endParaRPr lang="en-GB" dirty="0"/>
                    </a:p>
                  </a:txBody>
                  <a:tcPr marT="45737" marB="45737">
                    <a:solidFill>
                      <a:schemeClr val="bg1"/>
                    </a:solidFill>
                  </a:tcPr>
                </a:tc>
                <a:extLst>
                  <a:ext uri="{0D108BD9-81ED-4DB2-BD59-A6C34878D82A}">
                    <a16:rowId xmlns:a16="http://schemas.microsoft.com/office/drawing/2014/main" val="626636354"/>
                  </a:ext>
                </a:extLst>
              </a:tr>
              <a:tr h="993439">
                <a:tc>
                  <a:txBody>
                    <a:bodyPr/>
                    <a:lstStyle/>
                    <a:p>
                      <a:r>
                        <a:rPr lang="en-GB" sz="1000" dirty="0">
                          <a:latin typeface="Twinkl" panose="02000000000000000000" pitchFamily="2" charset="0"/>
                        </a:rPr>
                        <a:t>Red Zone</a:t>
                      </a:r>
                      <a:endParaRPr lang="en-GB" sz="1000" b="1" dirty="0">
                        <a:solidFill>
                          <a:srgbClr val="7FC184"/>
                        </a:solidFill>
                        <a:latin typeface="Century Gothic" panose="020B0502020202020204" pitchFamily="34" charset="0"/>
                      </a:endParaRPr>
                    </a:p>
                  </a:txBody>
                  <a:tcPr marT="45737" marB="4573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00B0F0"/>
                    </a:solidFill>
                  </a:tcPr>
                </a:tc>
                <a:tc>
                  <a:txBody>
                    <a:bodyPr/>
                    <a:lstStyle/>
                    <a:p>
                      <a:pPr lvl="0"/>
                      <a:r>
                        <a:rPr lang="en-GB" sz="1000" dirty="0">
                          <a:latin typeface="Twinkl" panose="02000000000000000000" pitchFamily="2" charset="0"/>
                        </a:rPr>
                        <a:t>This is when someone is feeling anger, rage, explosive behaviour, panic, extreme grief, terror, or elation when in the Red Zone and feels a loss of control.</a:t>
                      </a:r>
                      <a:endParaRPr lang="en-GB" sz="1000" b="0" dirty="0">
                        <a:solidFill>
                          <a:schemeClr val="tx1"/>
                        </a:solidFill>
                        <a:latin typeface="Century Gothic" panose="020B0502020202020204" pitchFamily="34" charset="0"/>
                      </a:endParaRPr>
                    </a:p>
                  </a:txBody>
                  <a:tcPr marT="45737" marB="4573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vMerge="1">
                  <a:txBody>
                    <a:bodyPr/>
                    <a:lstStyle/>
                    <a:p>
                      <a:endParaRPr lang="en-GB"/>
                    </a:p>
                  </a:txBody>
                  <a:tcPr>
                    <a:lnL w="6350" cap="flat" cmpd="sng" algn="ctr">
                      <a:solidFill>
                        <a:schemeClr val="tx1"/>
                      </a:solidFill>
                      <a:prstDash val="solid"/>
                      <a:round/>
                      <a:headEnd type="none" w="med" len="med"/>
                      <a:tailEnd type="none" w="med" len="med"/>
                    </a:lnL>
                  </a:tcPr>
                </a:tc>
                <a:tc vMerge="1">
                  <a:txBody>
                    <a:bodyPr/>
                    <a:lstStyle/>
                    <a:p>
                      <a:endParaRPr lang="en-GB" sz="1200" dirty="0">
                        <a:latin typeface="Twinkl" panose="02000000000000000000" pitchFamily="2" charset="0"/>
                      </a:endParaRPr>
                    </a:p>
                  </a:txBody>
                  <a:tcPr marT="45737" marB="45737">
                    <a:solidFill>
                      <a:schemeClr val="bg1"/>
                    </a:solidFill>
                  </a:tcPr>
                </a:tc>
                <a:extLst>
                  <a:ext uri="{0D108BD9-81ED-4DB2-BD59-A6C34878D82A}">
                    <a16:rowId xmlns:a16="http://schemas.microsoft.com/office/drawing/2014/main" val="154338816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Twinkl" panose="02000000000000000000" pitchFamily="2" charset="0"/>
                        </a:rPr>
                        <a:t>Yellow Zone</a:t>
                      </a:r>
                    </a:p>
                    <a:p>
                      <a:endParaRPr lang="en-GB" sz="1000" dirty="0">
                        <a:latin typeface="Twinkl" panose="02000000000000000000" pitchFamily="2" charset="0"/>
                      </a:endParaRPr>
                    </a:p>
                  </a:txBody>
                  <a:tcPr marT="45737" marB="45737">
                    <a:solidFill>
                      <a:srgbClr val="00B0F0"/>
                    </a:solidFill>
                  </a:tcPr>
                </a:tc>
                <a:tc>
                  <a:txBody>
                    <a:bodyPr/>
                    <a:lstStyle/>
                    <a:p>
                      <a:r>
                        <a:rPr lang="en-GB" sz="1000" dirty="0">
                          <a:latin typeface="Twinkl" panose="02000000000000000000" pitchFamily="2" charset="0"/>
                        </a:rPr>
                        <a:t>A person may be experiencing stress, frustration, anxiety, excitement, silliness, or fear when in the Yellow Zone. The person’s energy is elevated yet he or she feels some sense of internal control in the Yellow Zone.</a:t>
                      </a:r>
                    </a:p>
                  </a:txBody>
                  <a:tcPr marT="45737" marB="45737">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77824898"/>
                  </a:ext>
                </a:extLst>
              </a:tr>
            </a:tbl>
          </a:graphicData>
        </a:graphic>
      </p:graphicFrame>
      <p:pic>
        <p:nvPicPr>
          <p:cNvPr id="7" name="Picture 6">
            <a:extLst>
              <a:ext uri="{FF2B5EF4-FFF2-40B4-BE49-F238E27FC236}">
                <a16:creationId xmlns:a16="http://schemas.microsoft.com/office/drawing/2014/main" id="{22B5CE4E-5C51-492D-AEB8-E29522318C64}"/>
              </a:ext>
            </a:extLst>
          </p:cNvPr>
          <p:cNvPicPr>
            <a:picLocks noChangeAspect="1"/>
          </p:cNvPicPr>
          <p:nvPr/>
        </p:nvPicPr>
        <p:blipFill>
          <a:blip r:embed="rId3"/>
          <a:stretch>
            <a:fillRect/>
          </a:stretch>
        </p:blipFill>
        <p:spPr>
          <a:xfrm>
            <a:off x="4211960" y="4581128"/>
            <a:ext cx="2587745" cy="1223934"/>
          </a:xfrm>
          <a:prstGeom prst="rect">
            <a:avLst/>
          </a:prstGeom>
        </p:spPr>
      </p:pic>
      <p:pic>
        <p:nvPicPr>
          <p:cNvPr id="8" name="Picture 7">
            <a:extLst>
              <a:ext uri="{FF2B5EF4-FFF2-40B4-BE49-F238E27FC236}">
                <a16:creationId xmlns:a16="http://schemas.microsoft.com/office/drawing/2014/main" id="{B0BD571A-7BFA-4304-914D-83F49B3F4691}"/>
              </a:ext>
            </a:extLst>
          </p:cNvPr>
          <p:cNvPicPr>
            <a:picLocks noChangeAspect="1"/>
          </p:cNvPicPr>
          <p:nvPr/>
        </p:nvPicPr>
        <p:blipFill>
          <a:blip r:embed="rId4"/>
          <a:stretch>
            <a:fillRect/>
          </a:stretch>
        </p:blipFill>
        <p:spPr>
          <a:xfrm>
            <a:off x="7136480" y="3690540"/>
            <a:ext cx="1419225" cy="1781175"/>
          </a:xfrm>
          <a:prstGeom prst="rect">
            <a:avLst/>
          </a:prstGeom>
        </p:spPr>
      </p:pic>
    </p:spTree>
    <p:extLst>
      <p:ext uri="{BB962C8B-B14F-4D97-AF65-F5344CB8AC3E}">
        <p14:creationId xmlns:p14="http://schemas.microsoft.com/office/powerpoint/2010/main" val="9676678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noChangeArrowheads="1"/>
          </p:cNvSpPr>
          <p:nvPr>
            <p:ph type="title"/>
          </p:nvPr>
        </p:nvSpPr>
        <p:spPr>
          <a:xfrm>
            <a:off x="1200148" y="229269"/>
            <a:ext cx="6672263" cy="262868"/>
          </a:xfrm>
        </p:spPr>
        <p:txBody>
          <a:bodyPr anchorCtr="1">
            <a:noAutofit/>
          </a:bodyPr>
          <a:lstStyle/>
          <a:p>
            <a:pPr algn="ctr" eaLnBrk="1" hangingPunct="1"/>
            <a:r>
              <a:rPr lang="en-GB" altLang="en-US" sz="2400" b="1" dirty="0">
                <a:solidFill>
                  <a:srgbClr val="7030A0"/>
                </a:solidFill>
                <a:latin typeface="Century Gothic" panose="020B0502020202020204" pitchFamily="34" charset="0"/>
              </a:rPr>
              <a:t>Art – How can we create art from nature?</a:t>
            </a:r>
            <a:endParaRPr lang="en-GB" altLang="en-US" sz="2800" b="1" dirty="0">
              <a:solidFill>
                <a:srgbClr val="7030A0"/>
              </a:solidFill>
              <a:latin typeface="Century Gothic" panose="020B0502020202020204" pitchFamily="34" charset="0"/>
            </a:endParaRPr>
          </a:p>
        </p:txBody>
      </p:sp>
      <p:graphicFrame>
        <p:nvGraphicFramePr>
          <p:cNvPr id="3" name="Content Placeholder 3">
            <a:extLst>
              <a:ext uri="{FF2B5EF4-FFF2-40B4-BE49-F238E27FC236}">
                <a16:creationId xmlns:a16="http://schemas.microsoft.com/office/drawing/2014/main" id="{19CD4200-EED8-46A5-81B6-5DBD0DD2F7B8}"/>
              </a:ext>
            </a:extLst>
          </p:cNvPr>
          <p:cNvGraphicFramePr>
            <a:graphicFrameLocks noGrp="1"/>
          </p:cNvGraphicFramePr>
          <p:nvPr>
            <p:ph idx="1"/>
            <p:extLst>
              <p:ext uri="{D42A27DB-BD31-4B8C-83A1-F6EECF244321}">
                <p14:modId xmlns:p14="http://schemas.microsoft.com/office/powerpoint/2010/main" val="871065940"/>
              </p:ext>
            </p:extLst>
          </p:nvPr>
        </p:nvGraphicFramePr>
        <p:xfrm>
          <a:off x="467544" y="620688"/>
          <a:ext cx="8208911" cy="5947799"/>
        </p:xfrm>
        <a:graphic>
          <a:graphicData uri="http://schemas.openxmlformats.org/drawingml/2006/table">
            <a:tbl>
              <a:tblPr firstRow="1" bandRow="1">
                <a:effectLst/>
                <a:tableStyleId>{5C22544A-7EE6-4342-B048-85BDC9FD1C3A}</a:tableStyleId>
              </a:tblPr>
              <a:tblGrid>
                <a:gridCol w="1153494">
                  <a:extLst>
                    <a:ext uri="{9D8B030D-6E8A-4147-A177-3AD203B41FA5}">
                      <a16:colId xmlns:a16="http://schemas.microsoft.com/office/drawing/2014/main" val="4186730976"/>
                    </a:ext>
                  </a:extLst>
                </a:gridCol>
                <a:gridCol w="2086866">
                  <a:extLst>
                    <a:ext uri="{9D8B030D-6E8A-4147-A177-3AD203B41FA5}">
                      <a16:colId xmlns:a16="http://schemas.microsoft.com/office/drawing/2014/main" val="2628771195"/>
                    </a:ext>
                  </a:extLst>
                </a:gridCol>
                <a:gridCol w="2569135">
                  <a:extLst>
                    <a:ext uri="{9D8B030D-6E8A-4147-A177-3AD203B41FA5}">
                      <a16:colId xmlns:a16="http://schemas.microsoft.com/office/drawing/2014/main" val="308867682"/>
                    </a:ext>
                  </a:extLst>
                </a:gridCol>
                <a:gridCol w="2399416">
                  <a:extLst>
                    <a:ext uri="{9D8B030D-6E8A-4147-A177-3AD203B41FA5}">
                      <a16:colId xmlns:a16="http://schemas.microsoft.com/office/drawing/2014/main" val="3368322103"/>
                    </a:ext>
                  </a:extLst>
                </a:gridCol>
              </a:tblGrid>
              <a:tr h="342730">
                <a:tc gridSpan="2">
                  <a:txBody>
                    <a:bodyPr/>
                    <a:lstStyle/>
                    <a:p>
                      <a:pPr lvl="0" algn="ctr"/>
                      <a:r>
                        <a:rPr lang="en-GB" sz="1400" dirty="0">
                          <a:solidFill>
                            <a:schemeClr val="bg1"/>
                          </a:solidFill>
                          <a:latin typeface="Century Gothic" pitchFamily="34"/>
                        </a:rPr>
                        <a:t>Subject Specific Vocabulary</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30A0"/>
                    </a:solidFill>
                  </a:tcPr>
                </a:tc>
                <a:tc hMerge="1">
                  <a:txBody>
                    <a:bodyPr/>
                    <a:lstStyle/>
                    <a:p>
                      <a:endParaRPr lang="en-GB"/>
                    </a:p>
                  </a:txBody>
                  <a:tcPr/>
                </a:tc>
                <a:tc rowSpan="4">
                  <a:txBody>
                    <a:bodyPr/>
                    <a:lstStyle/>
                    <a:p>
                      <a:pPr lvl="0"/>
                      <a:endParaRPr lang="en-GB" sz="1400" dirty="0">
                        <a:solidFill>
                          <a:schemeClr val="tx1"/>
                        </a:solidFill>
                        <a:latin typeface="Century Gothic" pitchFamily="34"/>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Century Gothic" pitchFamily="34"/>
                        </a:rPr>
                        <a:t>By the end of this unit, I will be able to answer these questions:</a:t>
                      </a:r>
                    </a:p>
                    <a:p>
                      <a:pPr lvl="0" algn="ctr"/>
                      <a:endParaRPr lang="en-GB" sz="1400" dirty="0">
                        <a:solidFill>
                          <a:schemeClr val="bg1"/>
                        </a:solidFill>
                        <a:latin typeface="Century Gothic" pitchFamily="34"/>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4195188173"/>
                  </a:ext>
                </a:extLst>
              </a:tr>
              <a:tr h="340320">
                <a:tc>
                  <a:txBody>
                    <a:bodyPr/>
                    <a:lstStyle/>
                    <a:p>
                      <a:pPr lvl="0"/>
                      <a:r>
                        <a:rPr lang="en-GB" sz="1000" b="1" dirty="0">
                          <a:solidFill>
                            <a:srgbClr val="7030A0"/>
                          </a:solidFill>
                          <a:latin typeface="Century Gothic" pitchFamily="34"/>
                        </a:rPr>
                        <a:t>Sculpture</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mn-lt"/>
                        </a:rPr>
                        <a:t>A</a:t>
                      </a:r>
                      <a:r>
                        <a:rPr lang="en-GB" sz="1000" b="0" baseline="0" dirty="0">
                          <a:solidFill>
                            <a:schemeClr val="tx1"/>
                          </a:solidFill>
                          <a:latin typeface="+mn-lt"/>
                        </a:rPr>
                        <a:t> piece of 3D art that is an object.</a:t>
                      </a:r>
                      <a:endParaRPr lang="en-GB" sz="1000" b="0" dirty="0">
                        <a:solidFill>
                          <a:schemeClr val="tx1"/>
                        </a:solidFill>
                        <a:latin typeface="+mn-lt"/>
                      </a:endParaRPr>
                    </a:p>
                    <a:p>
                      <a:pPr lvl="0"/>
                      <a:endParaRPr lang="en-GB" sz="1000" b="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sz="1800" dirty="0">
                        <a:solidFill>
                          <a:schemeClr val="tx1"/>
                        </a:solidFill>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10">
                  <a:txBody>
                    <a:bodyPr/>
                    <a:lstStyle/>
                    <a:p>
                      <a:pPr marL="285750" indent="-285750">
                        <a:buFont typeface="Arial" panose="020B0604020202020204" pitchFamily="34" charset="0"/>
                        <a:buChar char="•"/>
                      </a:pPr>
                      <a:r>
                        <a:rPr lang="en-GB" sz="1100" kern="1200" dirty="0">
                          <a:solidFill>
                            <a:schemeClr val="dk1"/>
                          </a:solidFill>
                          <a:effectLst/>
                          <a:latin typeface="+mn-lt"/>
                          <a:ea typeface="+mn-ea"/>
                          <a:cs typeface="+mn-cs"/>
                        </a:rPr>
                        <a:t>When was Giuseppe</a:t>
                      </a:r>
                      <a:r>
                        <a:rPr lang="en-GB" sz="1100" kern="1200" baseline="0" dirty="0">
                          <a:solidFill>
                            <a:schemeClr val="dk1"/>
                          </a:solidFill>
                          <a:effectLst/>
                          <a:latin typeface="+mn-lt"/>
                          <a:ea typeface="+mn-ea"/>
                          <a:cs typeface="+mn-cs"/>
                        </a:rPr>
                        <a:t> </a:t>
                      </a:r>
                      <a:r>
                        <a:rPr lang="en-GB" sz="1100" kern="1200" baseline="0" dirty="0" err="1">
                          <a:solidFill>
                            <a:schemeClr val="dk1"/>
                          </a:solidFill>
                          <a:effectLst/>
                          <a:latin typeface="+mn-lt"/>
                          <a:ea typeface="+mn-ea"/>
                          <a:cs typeface="+mn-cs"/>
                        </a:rPr>
                        <a:t>Arcimbolodo</a:t>
                      </a:r>
                      <a:r>
                        <a:rPr lang="en-GB" sz="1100" kern="1200" baseline="0" dirty="0">
                          <a:solidFill>
                            <a:schemeClr val="dk1"/>
                          </a:solidFill>
                          <a:effectLst/>
                          <a:latin typeface="+mn-lt"/>
                          <a:ea typeface="+mn-ea"/>
                          <a:cs typeface="+mn-cs"/>
                        </a:rPr>
                        <a:t> alive?</a:t>
                      </a:r>
                    </a:p>
                    <a:p>
                      <a:pPr marL="285750" indent="-285750">
                        <a:buFont typeface="Arial" panose="020B0604020202020204" pitchFamily="34" charset="0"/>
                        <a:buChar char="•"/>
                      </a:pPr>
                      <a:r>
                        <a:rPr lang="en-GB" sz="1100" kern="1200" baseline="0" dirty="0">
                          <a:solidFill>
                            <a:schemeClr val="dk1"/>
                          </a:solidFill>
                          <a:effectLst/>
                          <a:latin typeface="+mn-lt"/>
                          <a:ea typeface="+mn-ea"/>
                          <a:cs typeface="+mn-cs"/>
                        </a:rPr>
                        <a:t>How did Giuseppe Arcimboldo use animals, fruit and vegetables to create art?</a:t>
                      </a:r>
                    </a:p>
                    <a:p>
                      <a:pPr marL="285750" indent="-285750">
                        <a:buFont typeface="Arial" panose="020B0604020202020204" pitchFamily="34" charset="0"/>
                        <a:buChar char="•"/>
                      </a:pPr>
                      <a:r>
                        <a:rPr lang="en-GB" sz="1100" kern="1200" baseline="0" dirty="0">
                          <a:solidFill>
                            <a:schemeClr val="dk1"/>
                          </a:solidFill>
                          <a:effectLst/>
                          <a:latin typeface="+mn-lt"/>
                          <a:ea typeface="+mn-ea"/>
                          <a:cs typeface="+mn-cs"/>
                        </a:rPr>
                        <a:t>Who is Andy Goldsworthy and what does he do?</a:t>
                      </a:r>
                    </a:p>
                    <a:p>
                      <a:pPr marL="285750" indent="-285750">
                        <a:buFont typeface="Arial" panose="020B0604020202020204" pitchFamily="34" charset="0"/>
                        <a:buChar char="•"/>
                      </a:pPr>
                      <a:r>
                        <a:rPr lang="en-GB" sz="1100" kern="1200" baseline="0" dirty="0">
                          <a:solidFill>
                            <a:schemeClr val="dk1"/>
                          </a:solidFill>
                          <a:effectLst/>
                          <a:latin typeface="+mn-lt"/>
                          <a:ea typeface="+mn-ea"/>
                          <a:cs typeface="+mn-cs"/>
                        </a:rPr>
                        <a:t>What is a sculpture and what can it made from?</a:t>
                      </a:r>
                    </a:p>
                    <a:p>
                      <a:pPr marL="285750" indent="-285750">
                        <a:buFont typeface="Arial" panose="020B0604020202020204" pitchFamily="34" charset="0"/>
                        <a:buChar char="•"/>
                      </a:pPr>
                      <a:r>
                        <a:rPr lang="en-GB" sz="1100" kern="1200" baseline="0" dirty="0">
                          <a:solidFill>
                            <a:schemeClr val="dk1"/>
                          </a:solidFill>
                          <a:effectLst/>
                          <a:latin typeface="+mn-lt"/>
                          <a:ea typeface="+mn-ea"/>
                          <a:cs typeface="+mn-cs"/>
                        </a:rPr>
                        <a:t>What are the differences and similarities between the work of Goldsworthy and Arcimboldo?</a:t>
                      </a:r>
                    </a:p>
                    <a:p>
                      <a:pPr marL="285750" indent="-285750">
                        <a:buFont typeface="Arial" panose="020B0604020202020204" pitchFamily="34" charset="0"/>
                        <a:buChar char="•"/>
                      </a:pPr>
                      <a:r>
                        <a:rPr lang="en-GB" sz="1100" kern="1200" baseline="0" dirty="0">
                          <a:solidFill>
                            <a:schemeClr val="dk1"/>
                          </a:solidFill>
                          <a:effectLst/>
                          <a:latin typeface="+mn-lt"/>
                          <a:ea typeface="+mn-ea"/>
                          <a:cs typeface="+mn-cs"/>
                        </a:rPr>
                        <a:t>What do I think of my own art work and how could I improve it?</a:t>
                      </a:r>
                      <a:endParaRPr lang="en-GB" sz="1100" kern="1200" dirty="0">
                        <a:solidFill>
                          <a:schemeClr val="dk1"/>
                        </a:solidFill>
                        <a:effectLst/>
                        <a:latin typeface="+mn-lt"/>
                        <a:ea typeface="+mn-ea"/>
                        <a:cs typeface="+mn-cs"/>
                      </a:endParaRPr>
                    </a:p>
                  </a:txBody>
                  <a:tcPr marL="68580" marR="68580" marT="34295" marB="3429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418414"/>
                  </a:ext>
                </a:extLst>
              </a:tr>
              <a:tr h="451852">
                <a:tc>
                  <a:txBody>
                    <a:bodyPr/>
                    <a:lstStyle/>
                    <a:p>
                      <a:pPr lvl="0"/>
                      <a:r>
                        <a:rPr lang="en-GB" sz="1000" b="1" dirty="0">
                          <a:solidFill>
                            <a:srgbClr val="7030A0"/>
                          </a:solidFill>
                          <a:latin typeface="Century Gothic" pitchFamily="34"/>
                        </a:rPr>
                        <a:t>Natural materials</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mn-lt"/>
                        </a:rPr>
                        <a:t>A natural material is anything that comes from plants, animals, or the ground.</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49980100"/>
                  </a:ext>
                </a:extLst>
              </a:tr>
              <a:tr h="613194">
                <a:tc>
                  <a:txBody>
                    <a:bodyPr/>
                    <a:lstStyle/>
                    <a:p>
                      <a:pPr lvl="0"/>
                      <a:r>
                        <a:rPr lang="en-GB" sz="1000" b="1" dirty="0">
                          <a:solidFill>
                            <a:srgbClr val="7030A0"/>
                          </a:solidFill>
                          <a:latin typeface="Century Gothic" pitchFamily="34"/>
                        </a:rPr>
                        <a:t>Artist</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b="0" dirty="0">
                          <a:solidFill>
                            <a:schemeClr val="tx1"/>
                          </a:solidFill>
                          <a:latin typeface="+mn-lt"/>
                        </a:rPr>
                        <a:t>A person who creates paintings or drawings as a job or hobby.</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448615508"/>
                  </a:ext>
                </a:extLst>
              </a:tr>
              <a:tr h="661916">
                <a:tc>
                  <a:txBody>
                    <a:bodyPr/>
                    <a:lstStyle/>
                    <a:p>
                      <a:r>
                        <a:rPr lang="en-GB" sz="1000" b="1" dirty="0">
                          <a:solidFill>
                            <a:srgbClr val="7030A0"/>
                          </a:solidFill>
                          <a:latin typeface="Century Gothic" panose="020B0502020202020204" pitchFamily="34" charset="0"/>
                        </a:rPr>
                        <a:t>Giuseppe </a:t>
                      </a:r>
                      <a:r>
                        <a:rPr lang="en-GB" sz="1000" b="1" dirty="0" err="1">
                          <a:solidFill>
                            <a:srgbClr val="7030A0"/>
                          </a:solidFill>
                          <a:latin typeface="Century Gothic" panose="020B0502020202020204" pitchFamily="34" charset="0"/>
                        </a:rPr>
                        <a:t>Arcimboldo</a:t>
                      </a:r>
                      <a:endParaRPr lang="en-GB" sz="1000" b="1" dirty="0">
                        <a:solidFill>
                          <a:srgbClr val="7030A0"/>
                        </a:solidFill>
                        <a:latin typeface="Century Gothic" panose="020B0502020202020204" pitchFamily="34" charset="0"/>
                      </a:endParaRP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mn-lt"/>
                        </a:rPr>
                        <a:t>An Italian painter who painted portraits made out of fruit, animals</a:t>
                      </a:r>
                      <a:r>
                        <a:rPr lang="en-GB" sz="1000" b="0" baseline="0" dirty="0">
                          <a:solidFill>
                            <a:schemeClr val="tx1"/>
                          </a:solidFill>
                          <a:latin typeface="+mn-lt"/>
                        </a:rPr>
                        <a:t> and vegetables</a:t>
                      </a:r>
                      <a:endParaRPr lang="en-GB" sz="1000" b="0" dirty="0">
                        <a:solidFill>
                          <a:schemeClr val="tx1"/>
                        </a:solidFill>
                        <a:latin typeface="+mn-lt"/>
                      </a:endParaRPr>
                    </a:p>
                    <a:p>
                      <a:endParaRPr lang="en-GB" sz="1000" dirty="0">
                        <a:latin typeface="+mn-lt"/>
                      </a:endParaRP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lvl="0" algn="ctr"/>
                      <a:r>
                        <a:rPr lang="en-GB" sz="1000" b="1" dirty="0">
                          <a:solidFill>
                            <a:srgbClr val="7030A0"/>
                          </a:solidFill>
                          <a:latin typeface="Century Gothic" pitchFamily="34"/>
                        </a:rPr>
                        <a:t>Key</a:t>
                      </a:r>
                      <a:r>
                        <a:rPr lang="en-GB" sz="1000" b="1" baseline="0" dirty="0">
                          <a:solidFill>
                            <a:srgbClr val="7030A0"/>
                          </a:solidFill>
                          <a:latin typeface="Century Gothic" pitchFamily="34"/>
                        </a:rPr>
                        <a:t> Skills</a:t>
                      </a:r>
                    </a:p>
                    <a:p>
                      <a:pPr lvl="0" algn="l"/>
                      <a:endParaRPr lang="en-GB" sz="1000" b="0" baseline="0" dirty="0">
                        <a:solidFill>
                          <a:srgbClr val="7030A0"/>
                        </a:solidFill>
                        <a:latin typeface="Century Gothic" pitchFamily="34"/>
                        <a:cs typeface="+mn-cs"/>
                      </a:endParaRPr>
                    </a:p>
                    <a:p>
                      <a:pPr lvl="0" algn="l"/>
                      <a:r>
                        <a:rPr lang="en-GB" sz="1000" b="0" baseline="0" dirty="0">
                          <a:solidFill>
                            <a:schemeClr val="tx1"/>
                          </a:solidFill>
                          <a:latin typeface="Calibri" panose="020F0502020204030204" pitchFamily="34" charset="0"/>
                          <a:cs typeface="Calibri" panose="020F0502020204030204" pitchFamily="34" charset="0"/>
                        </a:rPr>
                        <a:t>I can explore differences and similarities in the work of artists</a:t>
                      </a:r>
                      <a:endParaRPr lang="en-GB" sz="1000" b="0" dirty="0">
                        <a:solidFill>
                          <a:schemeClr val="tx1"/>
                        </a:solidFill>
                        <a:latin typeface="Calibri" panose="020F0502020204030204" pitchFamily="34" charset="0"/>
                        <a:cs typeface="Calibri" panose="020F0502020204030204" pitchFamily="34" charset="0"/>
                      </a:endParaRPr>
                    </a:p>
                  </a:txBody>
                  <a:tcPr marL="68580" marR="68580" marT="34299" marB="342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GB"/>
                    </a:p>
                  </a:txBody>
                  <a:tcPr/>
                </a:tc>
                <a:extLst>
                  <a:ext uri="{0D108BD9-81ED-4DB2-BD59-A6C34878D82A}">
                    <a16:rowId xmlns:a16="http://schemas.microsoft.com/office/drawing/2014/main" val="1788719031"/>
                  </a:ext>
                </a:extLst>
              </a:tr>
              <a:tr h="288867">
                <a:tc>
                  <a:txBody>
                    <a:bodyPr/>
                    <a:lstStyle/>
                    <a:p>
                      <a:pPr lvl="0"/>
                      <a:r>
                        <a:rPr lang="en-GB" sz="1000" b="1" dirty="0">
                          <a:solidFill>
                            <a:srgbClr val="7030A0"/>
                          </a:solidFill>
                          <a:latin typeface="Century Gothic" pitchFamily="34"/>
                        </a:rPr>
                        <a:t>Andy Goldsworthy</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b="0" dirty="0">
                          <a:solidFill>
                            <a:schemeClr val="tx1"/>
                          </a:solidFill>
                          <a:latin typeface="+mn-lt"/>
                        </a:rPr>
                        <a:t>A British sculptor who creates art from natural objects.</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t"/>
                      <a:r>
                        <a:rPr lang="en-GB" sz="1000" b="0" i="0" u="none" strike="noStrike" dirty="0">
                          <a:solidFill>
                            <a:srgbClr val="000000"/>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Sculpture</a:t>
                      </a:r>
                      <a:r>
                        <a:rPr lang="en-GB" sz="1000" b="0" i="0" u="none" strike="noStrike" dirty="0">
                          <a:solidFill>
                            <a:srgbClr val="000000"/>
                          </a:solidFill>
                          <a:effectLst/>
                          <a:latin typeface="Calibri" panose="020F0502020204030204" pitchFamily="34" charset="0"/>
                        </a:rPr>
                        <a:t> </a:t>
                      </a:r>
                      <a:r>
                        <a:rPr lang="en-GB" sz="1000" b="0" i="0" u="none" strike="noStrike" baseline="0" dirty="0">
                          <a:solidFill>
                            <a:srgbClr val="000000"/>
                          </a:solidFill>
                          <a:effectLst/>
                          <a:latin typeface="Calibri" panose="020F0502020204030204" pitchFamily="34" charset="0"/>
                        </a:rPr>
                        <a:t> - I can </a:t>
                      </a:r>
                      <a:r>
                        <a:rPr lang="en-GB" sz="1000" b="0" i="0" u="none" strike="noStrike" dirty="0">
                          <a:solidFill>
                            <a:srgbClr val="000000"/>
                          </a:solidFill>
                          <a:effectLst/>
                          <a:latin typeface="Calibri" panose="020F0502020204030204" pitchFamily="34" charset="0"/>
                        </a:rPr>
                        <a:t>make a model using natural and/or  man made materials. </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GB"/>
                    </a:p>
                  </a:txBody>
                  <a:tcPr/>
                </a:tc>
                <a:extLst>
                  <a:ext uri="{0D108BD9-81ED-4DB2-BD59-A6C34878D82A}">
                    <a16:rowId xmlns:a16="http://schemas.microsoft.com/office/drawing/2014/main" val="1833673628"/>
                  </a:ext>
                </a:extLst>
              </a:tr>
              <a:tr h="433559">
                <a:tc>
                  <a:txBody>
                    <a:bodyPr/>
                    <a:lstStyle/>
                    <a:p>
                      <a:pPr lvl="0"/>
                      <a:r>
                        <a:rPr lang="en-GB" sz="1000" b="1" dirty="0">
                          <a:solidFill>
                            <a:srgbClr val="7030A0"/>
                          </a:solidFill>
                          <a:latin typeface="Century Gothic" pitchFamily="34"/>
                        </a:rPr>
                        <a:t>Model</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n-lt"/>
                        </a:rPr>
                        <a:t>Making an object using materials.</a:t>
                      </a:r>
                    </a:p>
                    <a:p>
                      <a:pPr lvl="0"/>
                      <a:endParaRPr lang="en-GB" sz="1000" b="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t"/>
                      <a:r>
                        <a:rPr lang="en-GB" sz="1000" b="0" i="0" u="none" strike="noStrike" dirty="0">
                          <a:solidFill>
                            <a:srgbClr val="000000"/>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Art in Context</a:t>
                      </a:r>
                      <a:r>
                        <a:rPr lang="en-GB" sz="1000" b="1" i="0" u="none" strike="noStrike" baseline="0" dirty="0">
                          <a:solidFill>
                            <a:srgbClr val="000000"/>
                          </a:solidFill>
                          <a:effectLst/>
                          <a:latin typeface="Calibri" panose="020F0502020204030204" pitchFamily="34" charset="0"/>
                        </a:rPr>
                        <a:t>  </a:t>
                      </a:r>
                      <a:r>
                        <a:rPr lang="en-GB" sz="1000" b="0" i="0" u="none" strike="noStrike" baseline="0" dirty="0">
                          <a:solidFill>
                            <a:srgbClr val="000000"/>
                          </a:solidFill>
                          <a:effectLst/>
                          <a:latin typeface="Calibri" panose="020F0502020204030204" pitchFamily="34" charset="0"/>
                        </a:rPr>
                        <a:t>- I can </a:t>
                      </a:r>
                      <a:r>
                        <a:rPr lang="en-GB" sz="1000" b="0" i="0" u="none" strike="noStrike" dirty="0">
                          <a:solidFill>
                            <a:srgbClr val="000000"/>
                          </a:solidFill>
                          <a:effectLst/>
                          <a:latin typeface="Calibri" panose="020F0502020204030204" pitchFamily="34" charset="0"/>
                        </a:rPr>
                        <a:t>describe how my own work is similar and/or different to the work of well-known artists and designers.</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lvl="0" algn="ctr"/>
                      <a:endParaRPr lang="en-GB" sz="1200" b="1" dirty="0">
                        <a:solidFill>
                          <a:srgbClr val="C00000"/>
                        </a:solidFill>
                        <a:latin typeface="Century Gothic" pitchFamily="34"/>
                      </a:endParaRPr>
                    </a:p>
                  </a:txBody>
                  <a:tcPr marT="45726" marB="45726">
                    <a:solidFill>
                      <a:srgbClr val="F8CBAD"/>
                    </a:solidFill>
                  </a:tcPr>
                </a:tc>
                <a:extLst>
                  <a:ext uri="{0D108BD9-81ED-4DB2-BD59-A6C34878D82A}">
                    <a16:rowId xmlns:a16="http://schemas.microsoft.com/office/drawing/2014/main" val="528166014"/>
                  </a:ext>
                </a:extLst>
              </a:tr>
              <a:tr h="433559">
                <a:tc>
                  <a:txBody>
                    <a:bodyPr/>
                    <a:lstStyle/>
                    <a:p>
                      <a:pPr lvl="0"/>
                      <a:r>
                        <a:rPr lang="en-GB" sz="1000" b="1" dirty="0">
                          <a:solidFill>
                            <a:srgbClr val="7030A0"/>
                          </a:solidFill>
                          <a:latin typeface="Century Gothic" pitchFamily="34"/>
                        </a:rPr>
                        <a:t>Evaluate</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dirty="0">
                          <a:solidFill>
                            <a:schemeClr val="tx1"/>
                          </a:solidFill>
                          <a:latin typeface="+mn-lt"/>
                        </a:rPr>
                        <a:t>To look</a:t>
                      </a:r>
                      <a:r>
                        <a:rPr lang="en-GB" sz="1000" baseline="0" dirty="0">
                          <a:solidFill>
                            <a:schemeClr val="tx1"/>
                          </a:solidFill>
                          <a:latin typeface="+mn-lt"/>
                        </a:rPr>
                        <a:t> at something and decide what you like or dislike about it.</a:t>
                      </a:r>
                      <a:endParaRPr lang="en-GB" sz="100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t"/>
                      <a:r>
                        <a:rPr lang="en-GB" sz="1000" b="0" i="0" u="none" strike="noStrike" dirty="0">
                          <a:solidFill>
                            <a:srgbClr val="000000"/>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Developing</a:t>
                      </a:r>
                      <a:r>
                        <a:rPr lang="en-GB" sz="1000" b="1" i="0" u="none" strike="noStrike" baseline="0" dirty="0">
                          <a:solidFill>
                            <a:srgbClr val="000000"/>
                          </a:solidFill>
                          <a:effectLst/>
                          <a:latin typeface="Calibri" panose="020F0502020204030204" pitchFamily="34" charset="0"/>
                        </a:rPr>
                        <a:t> and </a:t>
                      </a:r>
                      <a:r>
                        <a:rPr lang="en-GB" sz="1000" b="1" i="0" u="none" strike="noStrike" dirty="0">
                          <a:solidFill>
                            <a:srgbClr val="000000"/>
                          </a:solidFill>
                          <a:effectLst/>
                          <a:latin typeface="Calibri" panose="020F0502020204030204" pitchFamily="34" charset="0"/>
                        </a:rPr>
                        <a:t>Applying Ideas </a:t>
                      </a:r>
                      <a:r>
                        <a:rPr lang="en-GB" sz="1000" b="0" i="0" u="none" strike="noStrike" dirty="0">
                          <a:solidFill>
                            <a:srgbClr val="000000"/>
                          </a:solidFill>
                          <a:effectLst/>
                          <a:latin typeface="Calibri" panose="020F0502020204030204" pitchFamily="34" charset="0"/>
                        </a:rPr>
                        <a:t>– I can show my ideas and</a:t>
                      </a:r>
                      <a:r>
                        <a:rPr lang="en-GB" sz="1000" b="0" i="0" u="none" strike="noStrike" baseline="0" dirty="0">
                          <a:solidFill>
                            <a:srgbClr val="000000"/>
                          </a:solidFill>
                          <a:effectLst/>
                          <a:latin typeface="Calibri" panose="020F0502020204030204" pitchFamily="34" charset="0"/>
                        </a:rPr>
                        <a:t> </a:t>
                      </a:r>
                      <a:r>
                        <a:rPr lang="en-GB" sz="1000" b="0" i="0" u="none" strike="noStrike" dirty="0">
                          <a:solidFill>
                            <a:srgbClr val="000000"/>
                          </a:solidFill>
                          <a:effectLst/>
                          <a:latin typeface="Calibri" panose="020F0502020204030204" pitchFamily="34" charset="0"/>
                        </a:rPr>
                        <a:t>imagination through drawing, painting or sculpture.</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marL="0" lvl="0" indent="0" algn="ctr">
                        <a:buFont typeface="Arial" panose="020B0604020202020204" pitchFamily="34" charset="0"/>
                        <a:buNone/>
                      </a:pPr>
                      <a:endParaRPr lang="en-GB" sz="1100" b="1" dirty="0">
                        <a:solidFill>
                          <a:schemeClr val="bg1"/>
                        </a:solidFill>
                        <a:latin typeface="Century Gothic" panose="020B0502020202020204" pitchFamily="34" charset="0"/>
                      </a:endParaRPr>
                    </a:p>
                  </a:txBody>
                  <a:tcPr marL="68580" marR="68580" marT="34295" marB="34295"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8809690"/>
                  </a:ext>
                </a:extLst>
              </a:tr>
              <a:tr h="367187">
                <a:tc>
                  <a:txBody>
                    <a:bodyPr/>
                    <a:lstStyle/>
                    <a:p>
                      <a:pPr lvl="0"/>
                      <a:r>
                        <a:rPr lang="en-GB" sz="1000" b="1" dirty="0">
                          <a:solidFill>
                            <a:srgbClr val="7030A0"/>
                          </a:solidFill>
                          <a:latin typeface="Century Gothic" pitchFamily="34"/>
                        </a:rPr>
                        <a:t>Compare</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lvl="0"/>
                      <a:r>
                        <a:rPr lang="en-GB" sz="1000" b="0" dirty="0">
                          <a:solidFill>
                            <a:schemeClr val="tx1"/>
                          </a:solidFill>
                          <a:latin typeface="+mn-lt"/>
                        </a:rPr>
                        <a:t>To look at two or more  things and say what is the same or different.</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t"/>
                      <a:r>
                        <a:rPr lang="en-GB" sz="1000" b="0" i="0" u="none" strike="noStrike" dirty="0">
                          <a:solidFill>
                            <a:srgbClr val="000000"/>
                          </a:solidFill>
                          <a:effectLst/>
                          <a:latin typeface="Calibri" panose="020F0502020204030204" pitchFamily="34" charset="0"/>
                        </a:rPr>
                        <a:t>   </a:t>
                      </a:r>
                      <a:r>
                        <a:rPr lang="en-GB" sz="1000" b="1" i="0" u="none" strike="noStrike" dirty="0">
                          <a:solidFill>
                            <a:srgbClr val="000000"/>
                          </a:solidFill>
                          <a:effectLst/>
                          <a:latin typeface="Calibri" panose="020F0502020204030204" pitchFamily="34" charset="0"/>
                        </a:rPr>
                        <a:t>Independent Artist </a:t>
                      </a:r>
                      <a:r>
                        <a:rPr lang="en-GB" sz="1000" b="1" i="0" u="none" strike="noStrike" baseline="0" dirty="0">
                          <a:solidFill>
                            <a:srgbClr val="000000"/>
                          </a:solidFill>
                          <a:effectLst/>
                          <a:latin typeface="Calibri" panose="020F0502020204030204" pitchFamily="34" charset="0"/>
                        </a:rPr>
                        <a:t> </a:t>
                      </a:r>
                      <a:r>
                        <a:rPr lang="en-GB" sz="1000" b="0" i="0" u="none" strike="noStrike" baseline="0" dirty="0">
                          <a:solidFill>
                            <a:srgbClr val="000000"/>
                          </a:solidFill>
                          <a:effectLst/>
                          <a:latin typeface="Calibri" panose="020F0502020204030204" pitchFamily="34" charset="0"/>
                        </a:rPr>
                        <a:t>- I can </a:t>
                      </a:r>
                      <a:r>
                        <a:rPr lang="en-GB" sz="1000" b="0" i="0" u="none" strike="noStrike" dirty="0">
                          <a:solidFill>
                            <a:srgbClr val="000000"/>
                          </a:solidFill>
                          <a:effectLst/>
                          <a:latin typeface="Calibri" panose="020F0502020204030204" pitchFamily="34" charset="0"/>
                        </a:rPr>
                        <a:t>help prepare and clear away my work area.</a:t>
                      </a: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marL="171450" lvl="0" indent="-171450">
                        <a:buFont typeface="Arial" panose="020B0604020202020204" pitchFamily="34" charset="0"/>
                        <a:buChar char="•"/>
                      </a:pPr>
                      <a:endParaRPr lang="en-GB" sz="1200" b="0" dirty="0">
                        <a:solidFill>
                          <a:schemeClr val="tx1"/>
                        </a:solidFill>
                        <a:latin typeface="Century Gothic" panose="020B0502020202020204" pitchFamily="34" charset="0"/>
                      </a:endParaRPr>
                    </a:p>
                  </a:txBody>
                  <a:tcPr marT="45726" marB="45726">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645658"/>
                  </a:ext>
                </a:extLst>
              </a:tr>
              <a:tr h="472659">
                <a:tc>
                  <a:txBody>
                    <a:bodyPr/>
                    <a:lstStyle/>
                    <a:p>
                      <a:pPr lvl="0"/>
                      <a:r>
                        <a:rPr lang="en-GB" sz="1000" b="1" dirty="0">
                          <a:solidFill>
                            <a:srgbClr val="7030A0"/>
                          </a:solidFill>
                          <a:latin typeface="Century Gothic" pitchFamily="34"/>
                        </a:rPr>
                        <a:t>Photographer</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mn-lt"/>
                        </a:rPr>
                        <a:t>A person whose</a:t>
                      </a:r>
                      <a:r>
                        <a:rPr lang="en-GB" sz="1000" b="0" baseline="0" dirty="0">
                          <a:solidFill>
                            <a:schemeClr val="tx1"/>
                          </a:solidFill>
                          <a:latin typeface="+mn-lt"/>
                        </a:rPr>
                        <a:t> job it is to take photographs</a:t>
                      </a:r>
                      <a:endParaRPr lang="en-GB" sz="1000" b="0" dirty="0">
                        <a:solidFill>
                          <a:schemeClr val="tx1"/>
                        </a:solidFill>
                        <a:latin typeface="+mn-lt"/>
                      </a:endParaRPr>
                    </a:p>
                    <a:p>
                      <a:pPr marL="0" marR="0" lvl="0" indent="0" algn="l" defTabSz="914400" rtl="0" fontAlgn="auto" hangingPunct="1">
                        <a:lnSpc>
                          <a:spcPct val="100000"/>
                        </a:lnSpc>
                        <a:spcBef>
                          <a:spcPts val="0"/>
                        </a:spcBef>
                        <a:spcAft>
                          <a:spcPts val="0"/>
                        </a:spcAft>
                        <a:buNone/>
                        <a:tabLst/>
                      </a:pPr>
                      <a:endParaRPr lang="en-GB" sz="1000" b="0" dirty="0">
                        <a:solidFill>
                          <a:schemeClr val="tx1"/>
                        </a:solidFill>
                        <a:latin typeface="+mn-lt"/>
                      </a:endParaRP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fontAlgn="t"/>
                      <a:endParaRPr lang="en-GB" sz="800" b="0" i="0" u="none" strike="noStrike" dirty="0">
                        <a:solidFill>
                          <a:srgbClr val="000000"/>
                        </a:solidFill>
                        <a:effectLst/>
                        <a:latin typeface="Calibri" panose="020F0502020204030204" pitchFamily="34" charset="0"/>
                      </a:endParaRP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C2B1"/>
                    </a:solidFill>
                  </a:tcPr>
                </a:tc>
                <a:tc vMerge="1">
                  <a:txBody>
                    <a:bodyPr/>
                    <a:lstStyle/>
                    <a:p>
                      <a:pPr marL="171450" indent="-171450">
                        <a:buFont typeface="Arial" panose="020B0604020202020204" pitchFamily="34" charset="0"/>
                        <a:buChar char="•"/>
                      </a:pPr>
                      <a:endParaRPr lang="en-GB" sz="1200" dirty="0">
                        <a:solidFill>
                          <a:srgbClr val="C00000"/>
                        </a:solidFill>
                        <a:latin typeface="Century Gothic" panose="020B0502020202020204" pitchFamily="34" charset="0"/>
                      </a:endParaRPr>
                    </a:p>
                  </a:txBody>
                  <a:tcPr marT="45726" marB="4572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46336988"/>
                  </a:ext>
                </a:extLst>
              </a:tr>
              <a:tr h="633891">
                <a:tc>
                  <a:txBody>
                    <a:bodyPr/>
                    <a:lstStyle/>
                    <a:p>
                      <a:r>
                        <a:rPr lang="en-GB" sz="1000" b="1" dirty="0">
                          <a:solidFill>
                            <a:srgbClr val="7030A0"/>
                          </a:solidFill>
                          <a:latin typeface="Century Gothic" panose="020B0502020202020204" pitchFamily="34" charset="0"/>
                        </a:rPr>
                        <a:t>Portrait</a:t>
                      </a:r>
                    </a:p>
                  </a:txBody>
                  <a:tcPr marL="68580" marR="68580" marT="34299" marB="3429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000" dirty="0">
                          <a:latin typeface="+mn-lt"/>
                        </a:rPr>
                        <a:t>A painting, drawing or photograph</a:t>
                      </a:r>
                      <a:r>
                        <a:rPr lang="en-GB" sz="1000" baseline="0" dirty="0">
                          <a:latin typeface="+mn-lt"/>
                        </a:rPr>
                        <a:t> of someone's face.</a:t>
                      </a:r>
                    </a:p>
                  </a:txBody>
                  <a:tcPr marL="68580" marR="68580" marT="34299" marB="34299">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t"/>
                      <a:endParaRPr lang="en-GB" sz="10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C2B1"/>
                    </a:solidFill>
                  </a:tcPr>
                </a:tc>
                <a:tc vMerge="1">
                  <a:txBody>
                    <a:bodyPr/>
                    <a:lstStyle/>
                    <a:p>
                      <a:pPr marL="171450" lvl="0" indent="-171450">
                        <a:buFont typeface="Arial" panose="020B0604020202020204" pitchFamily="34" charset="0"/>
                        <a:buChar char="•"/>
                      </a:pPr>
                      <a:endParaRPr lang="en-GB" sz="1200" b="0" dirty="0">
                        <a:solidFill>
                          <a:srgbClr val="C00000"/>
                        </a:solidFill>
                        <a:latin typeface="Century Gothic" pitchFamily="34"/>
                      </a:endParaRPr>
                    </a:p>
                  </a:txBody>
                  <a:tcPr marT="45727" marB="4572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72392962"/>
                  </a:ext>
                </a:extLst>
              </a:tr>
            </a:tbl>
          </a:graphicData>
        </a:graphic>
      </p:graphicFrame>
      <p:pic>
        <p:nvPicPr>
          <p:cNvPr id="2" name="Picture 1"/>
          <p:cNvPicPr>
            <a:picLocks noChangeAspect="1"/>
          </p:cNvPicPr>
          <p:nvPr/>
        </p:nvPicPr>
        <p:blipFill>
          <a:blip r:embed="rId2"/>
          <a:stretch>
            <a:fillRect/>
          </a:stretch>
        </p:blipFill>
        <p:spPr>
          <a:xfrm>
            <a:off x="4355976" y="5460167"/>
            <a:ext cx="1170522" cy="1057462"/>
          </a:xfrm>
          <a:prstGeom prst="rect">
            <a:avLst/>
          </a:prstGeom>
        </p:spPr>
      </p:pic>
      <p:pic>
        <p:nvPicPr>
          <p:cNvPr id="5" name="Picture 4"/>
          <p:cNvPicPr>
            <a:picLocks noChangeAspect="1"/>
          </p:cNvPicPr>
          <p:nvPr/>
        </p:nvPicPr>
        <p:blipFill>
          <a:blip r:embed="rId3"/>
          <a:stretch>
            <a:fillRect/>
          </a:stretch>
        </p:blipFill>
        <p:spPr>
          <a:xfrm>
            <a:off x="4434298" y="1858457"/>
            <a:ext cx="1092200" cy="1097366"/>
          </a:xfrm>
          <a:prstGeom prst="rect">
            <a:avLst/>
          </a:prstGeom>
        </p:spPr>
      </p:pic>
      <p:pic>
        <p:nvPicPr>
          <p:cNvPr id="6" name="Picture 5"/>
          <p:cNvPicPr>
            <a:picLocks noChangeAspect="1"/>
          </p:cNvPicPr>
          <p:nvPr/>
        </p:nvPicPr>
        <p:blipFill>
          <a:blip r:embed="rId4"/>
          <a:stretch>
            <a:fillRect/>
          </a:stretch>
        </p:blipFill>
        <p:spPr>
          <a:xfrm>
            <a:off x="6372200" y="4077072"/>
            <a:ext cx="2160240" cy="1766960"/>
          </a:xfrm>
          <a:prstGeom prst="rect">
            <a:avLst/>
          </a:prstGeom>
        </p:spPr>
      </p:pic>
      <p:pic>
        <p:nvPicPr>
          <p:cNvPr id="9" name="Picture 8"/>
          <p:cNvPicPr>
            <a:picLocks noChangeAspect="1"/>
          </p:cNvPicPr>
          <p:nvPr/>
        </p:nvPicPr>
        <p:blipFill>
          <a:blip r:embed="rId5"/>
          <a:stretch>
            <a:fillRect/>
          </a:stretch>
        </p:blipFill>
        <p:spPr>
          <a:xfrm>
            <a:off x="3852462" y="620688"/>
            <a:ext cx="2177550" cy="1224136"/>
          </a:xfrm>
          <a:prstGeom prst="rect">
            <a:avLst/>
          </a:prstGeom>
        </p:spPr>
      </p:pic>
    </p:spTree>
    <p:extLst>
      <p:ext uri="{BB962C8B-B14F-4D97-AF65-F5344CB8AC3E}">
        <p14:creationId xmlns:p14="http://schemas.microsoft.com/office/powerpoint/2010/main" val="893926393"/>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b41393-8a06-40d9-8b96-2dd5565d32e1" xsi:nil="true"/>
    <lcf76f155ced4ddcb4097134ff3c332f xmlns="1bfd5f07-a558-44fe-8fd3-13be045d5ca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4576469B206F4397078BCFA0C84513" ma:contentTypeVersion="18" ma:contentTypeDescription="Create a new document." ma:contentTypeScope="" ma:versionID="e2d95787a7f2fc4585577e7606ff80ec">
  <xsd:schema xmlns:xsd="http://www.w3.org/2001/XMLSchema" xmlns:xs="http://www.w3.org/2001/XMLSchema" xmlns:p="http://schemas.microsoft.com/office/2006/metadata/properties" xmlns:ns2="1bfd5f07-a558-44fe-8fd3-13be045d5caf" xmlns:ns3="cab41393-8a06-40d9-8b96-2dd5565d32e1" targetNamespace="http://schemas.microsoft.com/office/2006/metadata/properties" ma:root="true" ma:fieldsID="0edd8f5b84a8b9a2fcd29a966e95c371" ns2:_="" ns3:_="">
    <xsd:import namespace="1bfd5f07-a558-44fe-8fd3-13be045d5caf"/>
    <xsd:import namespace="cab41393-8a06-40d9-8b96-2dd5565d3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d5f07-a558-44fe-8fd3-13be045d5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9846c-2547-4ad3-b10d-ccbfcc032a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41393-8a06-40d9-8b96-2dd5565d32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e349ec-265a-4a2e-aff2-cef3c217d8de}" ma:internalName="TaxCatchAll" ma:showField="CatchAllData" ma:web="cab41393-8a06-40d9-8b96-2dd5565d32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07997-5A2B-43D6-AF38-AF9BB4E01110}">
  <ds:schemaRefs>
    <ds:schemaRef ds:uri="http://schemas.microsoft.com/sharepoint/v3/contenttype/forms"/>
  </ds:schemaRefs>
</ds:datastoreItem>
</file>

<file path=customXml/itemProps2.xml><?xml version="1.0" encoding="utf-8"?>
<ds:datastoreItem xmlns:ds="http://schemas.openxmlformats.org/officeDocument/2006/customXml" ds:itemID="{D252770D-AE70-4730-B1B1-A57BB5F686B5}">
  <ds:schemaRefs>
    <ds:schemaRef ds:uri="http://purl.org/dc/terms/"/>
    <ds:schemaRef ds:uri="http://www.w3.org/XML/1998/namespace"/>
    <ds:schemaRef ds:uri="1bfd5f07-a558-44fe-8fd3-13be045d5caf"/>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cab41393-8a06-40d9-8b96-2dd5565d32e1"/>
  </ds:schemaRefs>
</ds:datastoreItem>
</file>

<file path=customXml/itemProps3.xml><?xml version="1.0" encoding="utf-8"?>
<ds:datastoreItem xmlns:ds="http://schemas.openxmlformats.org/officeDocument/2006/customXml" ds:itemID="{CEA91FA6-C7E8-46D5-B672-51FD77C0EC68}"/>
</file>

<file path=docProps/app.xml><?xml version="1.0" encoding="utf-8"?>
<Properties xmlns="http://schemas.openxmlformats.org/officeDocument/2006/extended-properties" xmlns:vt="http://schemas.openxmlformats.org/officeDocument/2006/docPropsVTypes">
  <TotalTime>484</TotalTime>
  <Words>2253</Words>
  <Application>Microsoft Office PowerPoint</Application>
  <PresentationFormat>On-screen Show (4:3)</PresentationFormat>
  <Paragraphs>265</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Courier New</vt:lpstr>
      <vt:lpstr>Times New Roman</vt:lpstr>
      <vt:lpstr>Twinkl</vt:lpstr>
      <vt:lpstr>Wingdings</vt:lpstr>
      <vt:lpstr>Office Theme</vt:lpstr>
      <vt:lpstr>Geography: Why do we love being beside the sea so much?</vt:lpstr>
      <vt:lpstr>RE – Creation story: Does God want Christians to look after the world?</vt:lpstr>
      <vt:lpstr>Year 1 : Computing systems and networks – Technology around us </vt:lpstr>
      <vt:lpstr>Music: Introducing beat</vt:lpstr>
      <vt:lpstr>Year 1: Plants and animals where we live</vt:lpstr>
      <vt:lpstr>Year 1: PE- Gymnastics </vt:lpstr>
      <vt:lpstr>Year 1: PE- Rounders </vt:lpstr>
      <vt:lpstr>Year 1: PSHE Knowledge Mat Zones of Regulation  </vt:lpstr>
      <vt:lpstr>Art – How can we create art from nature?</vt:lpstr>
    </vt:vector>
  </TitlesOfParts>
  <Company>Miers Court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Munns</dc:creator>
  <cp:lastModifiedBy>Louise Young</cp:lastModifiedBy>
  <cp:revision>45</cp:revision>
  <cp:lastPrinted>2019-11-25T10:41:26Z</cp:lastPrinted>
  <dcterms:created xsi:type="dcterms:W3CDTF">2019-11-25T07:56:12Z</dcterms:created>
  <dcterms:modified xsi:type="dcterms:W3CDTF">2022-10-18T12:58:56Z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0x010100024576469B206F4397078BCFA0C84513</vt:lpwstr>
  </property>
  <property fmtid="{D5CDD505-2E9C-101B-9397-08002B2CF9AE}" pid="3" name="Order">
    <vt:r8>17808700</vt:r8>
  </property>
  <property fmtid="{D5CDD505-2E9C-101B-9397-08002B2CF9AE}" pid="4" name="MediaServiceImageTags">
    <vt:lpwstr/>
  </property>
</Properties>
</file>