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69" r:id="rId5"/>
    <p:sldId id="270" r:id="rId6"/>
    <p:sldId id="271" r:id="rId7"/>
    <p:sldId id="274" r:id="rId8"/>
    <p:sldId id="277" r:id="rId9"/>
    <p:sldId id="272" r:id="rId10"/>
    <p:sldId id="266" r:id="rId11"/>
    <p:sldId id="258" r:id="rId12"/>
    <p:sldId id="259" r:id="rId1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48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06" autoAdjust="0"/>
    <p:restoredTop sz="94291" autoAdjust="0"/>
  </p:normalViewPr>
  <p:slideViewPr>
    <p:cSldViewPr>
      <p:cViewPr varScale="1">
        <p:scale>
          <a:sx n="85" d="100"/>
          <a:sy n="85" d="100"/>
        </p:scale>
        <p:origin x="1819"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Acott" userId="5bcfd184-2c90-4c65-b11e-96d9d6c9291e" providerId="ADAL" clId="{D6E73994-2D9B-4A24-8E69-943ECB322BCF}"/>
    <pc:docChg chg="addSld delSld modSld modNotesMaster">
      <pc:chgData name="Lisa Acott" userId="5bcfd184-2c90-4c65-b11e-96d9d6c9291e" providerId="ADAL" clId="{D6E73994-2D9B-4A24-8E69-943ECB322BCF}" dt="2023-12-12T16:02:44.041" v="2"/>
      <pc:docMkLst>
        <pc:docMk/>
      </pc:docMkLst>
      <pc:sldChg chg="del">
        <pc:chgData name="Lisa Acott" userId="5bcfd184-2c90-4c65-b11e-96d9d6c9291e" providerId="ADAL" clId="{D6E73994-2D9B-4A24-8E69-943ECB322BCF}" dt="2023-12-12T16:02:13.450" v="1" actId="2696"/>
        <pc:sldMkLst>
          <pc:docMk/>
          <pc:sldMk cId="4187945730" sldId="276"/>
        </pc:sldMkLst>
      </pc:sldChg>
      <pc:sldChg chg="add">
        <pc:chgData name="Lisa Acott" userId="5bcfd184-2c90-4c65-b11e-96d9d6c9291e" providerId="ADAL" clId="{D6E73994-2D9B-4A24-8E69-943ECB322BCF}" dt="2023-12-12T16:02:10.073" v="0"/>
        <pc:sldMkLst>
          <pc:docMk/>
          <pc:sldMk cId="3879927706" sldId="277"/>
        </pc:sldMkLst>
      </pc:sldChg>
    </pc:docChg>
  </pc:docChgLst>
  <pc:docChgLst>
    <pc:chgData name="Lisa Acott" userId="5bcfd184-2c90-4c65-b11e-96d9d6c9291e" providerId="ADAL" clId="{23653CF5-2EE3-444E-9D2F-99B5240FBD3D}"/>
    <pc:docChg chg="undo custSel modSld">
      <pc:chgData name="Lisa Acott" userId="5bcfd184-2c90-4c65-b11e-96d9d6c9291e" providerId="ADAL" clId="{23653CF5-2EE3-444E-9D2F-99B5240FBD3D}" dt="2024-12-13T14:54:03.768" v="356" actId="20577"/>
      <pc:docMkLst>
        <pc:docMk/>
      </pc:docMkLst>
      <pc:sldChg chg="modSp mod">
        <pc:chgData name="Lisa Acott" userId="5bcfd184-2c90-4c65-b11e-96d9d6c9291e" providerId="ADAL" clId="{23653CF5-2EE3-444E-9D2F-99B5240FBD3D}" dt="2024-12-13T14:52:05.206" v="271" actId="20577"/>
        <pc:sldMkLst>
          <pc:docMk/>
          <pc:sldMk cId="2280826338" sldId="258"/>
        </pc:sldMkLst>
        <pc:graphicFrameChg chg="mod modGraphic">
          <ac:chgData name="Lisa Acott" userId="5bcfd184-2c90-4c65-b11e-96d9d6c9291e" providerId="ADAL" clId="{23653CF5-2EE3-444E-9D2F-99B5240FBD3D}" dt="2024-12-13T14:52:05.206" v="271" actId="20577"/>
          <ac:graphicFrameMkLst>
            <pc:docMk/>
            <pc:sldMk cId="2280826338" sldId="258"/>
            <ac:graphicFrameMk id="3" creationId="{19CD4200-EED8-46A5-81B6-5DBD0DD2F7B8}"/>
          </ac:graphicFrameMkLst>
        </pc:graphicFrameChg>
      </pc:sldChg>
      <pc:sldChg chg="modSp mod">
        <pc:chgData name="Lisa Acott" userId="5bcfd184-2c90-4c65-b11e-96d9d6c9291e" providerId="ADAL" clId="{23653CF5-2EE3-444E-9D2F-99B5240FBD3D}" dt="2024-12-13T14:54:03.768" v="356" actId="20577"/>
        <pc:sldMkLst>
          <pc:docMk/>
          <pc:sldMk cId="753683188" sldId="259"/>
        </pc:sldMkLst>
        <pc:graphicFrameChg chg="modGraphic">
          <ac:chgData name="Lisa Acott" userId="5bcfd184-2c90-4c65-b11e-96d9d6c9291e" providerId="ADAL" clId="{23653CF5-2EE3-444E-9D2F-99B5240FBD3D}" dt="2024-12-13T14:54:03.768" v="356" actId="20577"/>
          <ac:graphicFrameMkLst>
            <pc:docMk/>
            <pc:sldMk cId="753683188" sldId="259"/>
            <ac:graphicFrameMk id="3" creationId="{00000000-0000-0000-0000-000000000000}"/>
          </ac:graphicFrameMkLst>
        </pc:graphicFrameChg>
      </pc:sldChg>
      <pc:sldChg chg="modSp mod">
        <pc:chgData name="Lisa Acott" userId="5bcfd184-2c90-4c65-b11e-96d9d6c9291e" providerId="ADAL" clId="{23653CF5-2EE3-444E-9D2F-99B5240FBD3D}" dt="2024-12-13T14:48:54.268" v="130" actId="20577"/>
        <pc:sldMkLst>
          <pc:docMk/>
          <pc:sldMk cId="967667890" sldId="266"/>
        </pc:sldMkLst>
        <pc:graphicFrameChg chg="modGraphic">
          <ac:chgData name="Lisa Acott" userId="5bcfd184-2c90-4c65-b11e-96d9d6c9291e" providerId="ADAL" clId="{23653CF5-2EE3-444E-9D2F-99B5240FBD3D}" dt="2024-12-13T14:48:54.268" v="130" actId="20577"/>
          <ac:graphicFrameMkLst>
            <pc:docMk/>
            <pc:sldMk cId="967667890" sldId="266"/>
            <ac:graphicFrameMk id="3" creationId="{00000000-0000-0000-0000-000000000000}"/>
          </ac:graphicFrameMkLst>
        </pc:graphicFrameChg>
        <pc:picChg chg="mod">
          <ac:chgData name="Lisa Acott" userId="5bcfd184-2c90-4c65-b11e-96d9d6c9291e" providerId="ADAL" clId="{23653CF5-2EE3-444E-9D2F-99B5240FBD3D}" dt="2024-12-13T14:48:20.527" v="96" actId="1076"/>
          <ac:picMkLst>
            <pc:docMk/>
            <pc:sldMk cId="967667890" sldId="266"/>
            <ac:picMk id="10" creationId="{3DF4F744-994B-49CF-B662-922AFDE5B0CC}"/>
          </ac:picMkLst>
        </pc:picChg>
      </pc:sldChg>
      <pc:sldChg chg="modSp mod">
        <pc:chgData name="Lisa Acott" userId="5bcfd184-2c90-4c65-b11e-96d9d6c9291e" providerId="ADAL" clId="{23653CF5-2EE3-444E-9D2F-99B5240FBD3D}" dt="2024-12-13T14:42:11.827" v="35" actId="20577"/>
        <pc:sldMkLst>
          <pc:docMk/>
          <pc:sldMk cId="3964643752" sldId="270"/>
        </pc:sldMkLst>
        <pc:graphicFrameChg chg="mod modGraphic">
          <ac:chgData name="Lisa Acott" userId="5bcfd184-2c90-4c65-b11e-96d9d6c9291e" providerId="ADAL" clId="{23653CF5-2EE3-444E-9D2F-99B5240FBD3D}" dt="2024-12-13T14:42:11.827" v="35" actId="20577"/>
          <ac:graphicFrameMkLst>
            <pc:docMk/>
            <pc:sldMk cId="3964643752" sldId="270"/>
            <ac:graphicFrameMk id="3" creationId="{00000000-0000-0000-0000-000000000000}"/>
          </ac:graphicFrameMkLst>
        </pc:graphicFrameChg>
      </pc:sldChg>
      <pc:sldChg chg="modSp mod">
        <pc:chgData name="Lisa Acott" userId="5bcfd184-2c90-4c65-b11e-96d9d6c9291e" providerId="ADAL" clId="{23653CF5-2EE3-444E-9D2F-99B5240FBD3D}" dt="2024-12-13T14:42:35.875" v="36" actId="2164"/>
        <pc:sldMkLst>
          <pc:docMk/>
          <pc:sldMk cId="2351112646" sldId="271"/>
        </pc:sldMkLst>
        <pc:graphicFrameChg chg="modGraphic">
          <ac:chgData name="Lisa Acott" userId="5bcfd184-2c90-4c65-b11e-96d9d6c9291e" providerId="ADAL" clId="{23653CF5-2EE3-444E-9D2F-99B5240FBD3D}" dt="2024-12-13T14:42:35.875" v="36" actId="2164"/>
          <ac:graphicFrameMkLst>
            <pc:docMk/>
            <pc:sldMk cId="2351112646" sldId="271"/>
            <ac:graphicFrameMk id="4" creationId="{00000000-0000-0000-0000-000000000000}"/>
          </ac:graphicFrameMkLst>
        </pc:graphicFrameChg>
      </pc:sldChg>
      <pc:sldChg chg="modSp mod">
        <pc:chgData name="Lisa Acott" userId="5bcfd184-2c90-4c65-b11e-96d9d6c9291e" providerId="ADAL" clId="{23653CF5-2EE3-444E-9D2F-99B5240FBD3D}" dt="2024-12-13T14:47:39.755" v="95" actId="20577"/>
        <pc:sldMkLst>
          <pc:docMk/>
          <pc:sldMk cId="145088046" sldId="272"/>
        </pc:sldMkLst>
        <pc:graphicFrameChg chg="modGraphic">
          <ac:chgData name="Lisa Acott" userId="5bcfd184-2c90-4c65-b11e-96d9d6c9291e" providerId="ADAL" clId="{23653CF5-2EE3-444E-9D2F-99B5240FBD3D}" dt="2024-12-13T14:45:15.212" v="50" actId="20577"/>
          <ac:graphicFrameMkLst>
            <pc:docMk/>
            <pc:sldMk cId="145088046" sldId="272"/>
            <ac:graphicFrameMk id="7" creationId="{00000000-0000-0000-0000-000000000000}"/>
          </ac:graphicFrameMkLst>
        </pc:graphicFrameChg>
        <pc:graphicFrameChg chg="modGraphic">
          <ac:chgData name="Lisa Acott" userId="5bcfd184-2c90-4c65-b11e-96d9d6c9291e" providerId="ADAL" clId="{23653CF5-2EE3-444E-9D2F-99B5240FBD3D}" dt="2024-12-13T14:47:39.755" v="95" actId="20577"/>
          <ac:graphicFrameMkLst>
            <pc:docMk/>
            <pc:sldMk cId="145088046" sldId="272"/>
            <ac:graphicFrameMk id="10"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83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1"/>
            <a:ext cx="2946400" cy="498395"/>
          </a:xfrm>
          <a:prstGeom prst="rect">
            <a:avLst/>
          </a:prstGeom>
        </p:spPr>
        <p:txBody>
          <a:bodyPr vert="horz" lIns="91440" tIns="45720" rIns="91440" bIns="45720" rtlCol="0"/>
          <a:lstStyle>
            <a:lvl1pPr algn="r">
              <a:defRPr sz="1200"/>
            </a:lvl1pPr>
          </a:lstStyle>
          <a:p>
            <a:fld id="{33BC0AD1-B089-405B-B1D1-FFAB29A390F6}" type="datetimeFigureOut">
              <a:rPr lang="en-GB" smtClean="0"/>
              <a:t>13/12/2024</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7612"/>
            <a:ext cx="5438775" cy="390780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243"/>
            <a:ext cx="2946400" cy="49839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243"/>
            <a:ext cx="2946400" cy="498395"/>
          </a:xfrm>
          <a:prstGeom prst="rect">
            <a:avLst/>
          </a:prstGeom>
        </p:spPr>
        <p:txBody>
          <a:bodyPr vert="horz" lIns="91440" tIns="45720" rIns="91440" bIns="45720" rtlCol="0" anchor="b"/>
          <a:lstStyle>
            <a:lvl1pPr algn="r">
              <a:defRPr sz="1200"/>
            </a:lvl1pPr>
          </a:lstStyle>
          <a:p>
            <a:fld id="{E57DB114-E28C-4B19-806E-448E3F7948F2}" type="slidenum">
              <a:rPr lang="en-GB" smtClean="0"/>
              <a:t>‹#›</a:t>
            </a:fld>
            <a:endParaRPr lang="en-GB"/>
          </a:p>
        </p:txBody>
      </p:sp>
    </p:spTree>
    <p:extLst>
      <p:ext uri="{BB962C8B-B14F-4D97-AF65-F5344CB8AC3E}">
        <p14:creationId xmlns:p14="http://schemas.microsoft.com/office/powerpoint/2010/main" val="3102738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altLang="en-US" dirty="0">
              <a:latin typeface="Calibri" panose="020F0502020204030204" pitchFamily="34" charset="0"/>
            </a:endParaRP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1BDDF74-B4F6-40FB-A546-784D32949468}" type="slidenum">
              <a:rPr altLang="en-US" smtClean="0">
                <a:solidFill>
                  <a:srgbClr val="000000"/>
                </a:solidFill>
              </a:rPr>
              <a:pPr fontAlgn="base">
                <a:spcBef>
                  <a:spcPct val="0"/>
                </a:spcBef>
                <a:spcAft>
                  <a:spcPct val="0"/>
                </a:spcAft>
              </a:pPr>
              <a:t>2</a:t>
            </a:fld>
            <a:endParaRPr altLang="en-US" dirty="0">
              <a:solidFill>
                <a:srgbClr val="000000"/>
              </a:solidFill>
            </a:endParaRPr>
          </a:p>
        </p:txBody>
      </p:sp>
    </p:spTree>
    <p:extLst>
      <p:ext uri="{BB962C8B-B14F-4D97-AF65-F5344CB8AC3E}">
        <p14:creationId xmlns:p14="http://schemas.microsoft.com/office/powerpoint/2010/main" val="962995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altLang="en-US" dirty="0">
              <a:latin typeface="Calibri" panose="020F0502020204030204" pitchFamily="34" charset="0"/>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822CA93-F4EA-4581-9A60-0C42B300E616}" type="slidenum">
              <a:rPr altLang="en-US" smtClean="0">
                <a:solidFill>
                  <a:srgbClr val="000000"/>
                </a:solidFill>
              </a:rPr>
              <a:pPr fontAlgn="base">
                <a:spcBef>
                  <a:spcPct val="0"/>
                </a:spcBef>
                <a:spcAft>
                  <a:spcPct val="0"/>
                </a:spcAft>
              </a:pPr>
              <a:t>4</a:t>
            </a:fld>
            <a:endParaRPr altLang="en-US" dirty="0">
              <a:solidFill>
                <a:srgbClr val="000000"/>
              </a:solidFill>
            </a:endParaRPr>
          </a:p>
        </p:txBody>
      </p:sp>
    </p:spTree>
    <p:extLst>
      <p:ext uri="{BB962C8B-B14F-4D97-AF65-F5344CB8AC3E}">
        <p14:creationId xmlns:p14="http://schemas.microsoft.com/office/powerpoint/2010/main" val="291602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altLang="en-US" dirty="0">
              <a:latin typeface="Calibri" panose="020F0502020204030204" pitchFamily="34" charset="0"/>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822CA93-F4EA-4581-9A60-0C42B300E616}" type="slidenum">
              <a:rPr altLang="en-US" smtClean="0">
                <a:solidFill>
                  <a:srgbClr val="000000"/>
                </a:solidFill>
              </a:rPr>
              <a:pPr fontAlgn="base">
                <a:spcBef>
                  <a:spcPct val="0"/>
                </a:spcBef>
                <a:spcAft>
                  <a:spcPct val="0"/>
                </a:spcAft>
              </a:pPr>
              <a:t>7</a:t>
            </a:fld>
            <a:endParaRPr altLang="en-US" dirty="0">
              <a:solidFill>
                <a:srgbClr val="000000"/>
              </a:solidFill>
            </a:endParaRPr>
          </a:p>
        </p:txBody>
      </p:sp>
    </p:spTree>
    <p:extLst>
      <p:ext uri="{BB962C8B-B14F-4D97-AF65-F5344CB8AC3E}">
        <p14:creationId xmlns:p14="http://schemas.microsoft.com/office/powerpoint/2010/main" val="3336761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altLang="en-US" dirty="0">
              <a:latin typeface="Calibri" panose="020F0502020204030204" pitchFamily="34" charset="0"/>
            </a:endParaRP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1BDDF74-B4F6-40FB-A546-784D32949468}" type="slidenum">
              <a:rPr altLang="en-US" smtClean="0">
                <a:solidFill>
                  <a:srgbClr val="000000"/>
                </a:solidFill>
              </a:rPr>
              <a:pPr fontAlgn="base">
                <a:spcBef>
                  <a:spcPct val="0"/>
                </a:spcBef>
                <a:spcAft>
                  <a:spcPct val="0"/>
                </a:spcAft>
              </a:pPr>
              <a:t>9</a:t>
            </a:fld>
            <a:endParaRPr altLang="en-US" dirty="0">
              <a:solidFill>
                <a:srgbClr val="000000"/>
              </a:solidFill>
            </a:endParaRPr>
          </a:p>
        </p:txBody>
      </p:sp>
    </p:spTree>
    <p:extLst>
      <p:ext uri="{BB962C8B-B14F-4D97-AF65-F5344CB8AC3E}">
        <p14:creationId xmlns:p14="http://schemas.microsoft.com/office/powerpoint/2010/main" val="2184608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CA00D59-90FE-4521-B892-4DBE30C74D6B}" type="datetimeFigureOut">
              <a:rPr lang="en-GB" smtClean="0"/>
              <a:t>13/12/2024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B3D92E-8FFA-4C84-A857-4432112B4CB0}" type="slidenum">
              <a:rPr lang="en-GB" smtClean="0"/>
              <a:t>‹#›</a:t>
            </a:fld>
            <a:endParaRPr lang="en-GB"/>
          </a:p>
        </p:txBody>
      </p:sp>
    </p:spTree>
    <p:extLst>
      <p:ext uri="{BB962C8B-B14F-4D97-AF65-F5344CB8AC3E}">
        <p14:creationId xmlns:p14="http://schemas.microsoft.com/office/powerpoint/2010/main" val="2083121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CA00D59-90FE-4521-B892-4DBE30C74D6B}" type="datetimeFigureOut">
              <a:rPr lang="en-GB" smtClean="0"/>
              <a:t>13/12/2024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B3D92E-8FFA-4C84-A857-4432112B4CB0}" type="slidenum">
              <a:rPr lang="en-GB" smtClean="0"/>
              <a:t>‹#›</a:t>
            </a:fld>
            <a:endParaRPr lang="en-GB"/>
          </a:p>
        </p:txBody>
      </p:sp>
    </p:spTree>
    <p:extLst>
      <p:ext uri="{BB962C8B-B14F-4D97-AF65-F5344CB8AC3E}">
        <p14:creationId xmlns:p14="http://schemas.microsoft.com/office/powerpoint/2010/main" val="961823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CA00D59-90FE-4521-B892-4DBE30C74D6B}" type="datetimeFigureOut">
              <a:rPr lang="en-GB" smtClean="0"/>
              <a:t>13/12/2024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B3D92E-8FFA-4C84-A857-4432112B4CB0}" type="slidenum">
              <a:rPr lang="en-GB" smtClean="0"/>
              <a:t>‹#›</a:t>
            </a:fld>
            <a:endParaRPr lang="en-GB"/>
          </a:p>
        </p:txBody>
      </p:sp>
    </p:spTree>
    <p:extLst>
      <p:ext uri="{BB962C8B-B14F-4D97-AF65-F5344CB8AC3E}">
        <p14:creationId xmlns:p14="http://schemas.microsoft.com/office/powerpoint/2010/main" val="3734632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CA00D59-90FE-4521-B892-4DBE30C74D6B}" type="datetimeFigureOut">
              <a:rPr lang="en-GB" smtClean="0"/>
              <a:t>13/12/2024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B3D92E-8FFA-4C84-A857-4432112B4CB0}" type="slidenum">
              <a:rPr lang="en-GB" smtClean="0"/>
              <a:t>‹#›</a:t>
            </a:fld>
            <a:endParaRPr lang="en-GB"/>
          </a:p>
        </p:txBody>
      </p:sp>
    </p:spTree>
    <p:extLst>
      <p:ext uri="{BB962C8B-B14F-4D97-AF65-F5344CB8AC3E}">
        <p14:creationId xmlns:p14="http://schemas.microsoft.com/office/powerpoint/2010/main" val="4208776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A00D59-90FE-4521-B892-4DBE30C74D6B}" type="datetimeFigureOut">
              <a:rPr lang="en-GB" smtClean="0"/>
              <a:t>13/12/2024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B3D92E-8FFA-4C84-A857-4432112B4CB0}" type="slidenum">
              <a:rPr lang="en-GB" smtClean="0"/>
              <a:t>‹#›</a:t>
            </a:fld>
            <a:endParaRPr lang="en-GB"/>
          </a:p>
        </p:txBody>
      </p:sp>
    </p:spTree>
    <p:extLst>
      <p:ext uri="{BB962C8B-B14F-4D97-AF65-F5344CB8AC3E}">
        <p14:creationId xmlns:p14="http://schemas.microsoft.com/office/powerpoint/2010/main" val="2552183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CA00D59-90FE-4521-B892-4DBE30C74D6B}" type="datetimeFigureOut">
              <a:rPr lang="en-GB" smtClean="0"/>
              <a:t>13/12/2024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B3D92E-8FFA-4C84-A857-4432112B4CB0}" type="slidenum">
              <a:rPr lang="en-GB" smtClean="0"/>
              <a:t>‹#›</a:t>
            </a:fld>
            <a:endParaRPr lang="en-GB"/>
          </a:p>
        </p:txBody>
      </p:sp>
    </p:spTree>
    <p:extLst>
      <p:ext uri="{BB962C8B-B14F-4D97-AF65-F5344CB8AC3E}">
        <p14:creationId xmlns:p14="http://schemas.microsoft.com/office/powerpoint/2010/main" val="2083107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CA00D59-90FE-4521-B892-4DBE30C74D6B}" type="datetimeFigureOut">
              <a:rPr lang="en-GB" smtClean="0"/>
              <a:t>13/12/2024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CB3D92E-8FFA-4C84-A857-4432112B4CB0}" type="slidenum">
              <a:rPr lang="en-GB" smtClean="0"/>
              <a:t>‹#›</a:t>
            </a:fld>
            <a:endParaRPr lang="en-GB"/>
          </a:p>
        </p:txBody>
      </p:sp>
    </p:spTree>
    <p:extLst>
      <p:ext uri="{BB962C8B-B14F-4D97-AF65-F5344CB8AC3E}">
        <p14:creationId xmlns:p14="http://schemas.microsoft.com/office/powerpoint/2010/main" val="1364197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CA00D59-90FE-4521-B892-4DBE30C74D6B}" type="datetimeFigureOut">
              <a:rPr lang="en-GB" smtClean="0"/>
              <a:t>13/12/2024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CB3D92E-8FFA-4C84-A857-4432112B4CB0}" type="slidenum">
              <a:rPr lang="en-GB" smtClean="0"/>
              <a:t>‹#›</a:t>
            </a:fld>
            <a:endParaRPr lang="en-GB"/>
          </a:p>
        </p:txBody>
      </p:sp>
    </p:spTree>
    <p:extLst>
      <p:ext uri="{BB962C8B-B14F-4D97-AF65-F5344CB8AC3E}">
        <p14:creationId xmlns:p14="http://schemas.microsoft.com/office/powerpoint/2010/main" val="1948642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A00D59-90FE-4521-B892-4DBE30C74D6B}" type="datetimeFigureOut">
              <a:rPr lang="en-GB" smtClean="0"/>
              <a:t>13/12/2024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CB3D92E-8FFA-4C84-A857-4432112B4CB0}" type="slidenum">
              <a:rPr lang="en-GB" smtClean="0"/>
              <a:t>‹#›</a:t>
            </a:fld>
            <a:endParaRPr lang="en-GB"/>
          </a:p>
        </p:txBody>
      </p:sp>
    </p:spTree>
    <p:extLst>
      <p:ext uri="{BB962C8B-B14F-4D97-AF65-F5344CB8AC3E}">
        <p14:creationId xmlns:p14="http://schemas.microsoft.com/office/powerpoint/2010/main" val="267210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A00D59-90FE-4521-B892-4DBE30C74D6B}" type="datetimeFigureOut">
              <a:rPr lang="en-GB" smtClean="0"/>
              <a:t>13/12/2024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B3D92E-8FFA-4C84-A857-4432112B4CB0}" type="slidenum">
              <a:rPr lang="en-GB" smtClean="0"/>
              <a:t>‹#›</a:t>
            </a:fld>
            <a:endParaRPr lang="en-GB"/>
          </a:p>
        </p:txBody>
      </p:sp>
    </p:spTree>
    <p:extLst>
      <p:ext uri="{BB962C8B-B14F-4D97-AF65-F5344CB8AC3E}">
        <p14:creationId xmlns:p14="http://schemas.microsoft.com/office/powerpoint/2010/main" val="3503506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A00D59-90FE-4521-B892-4DBE30C74D6B}" type="datetimeFigureOut">
              <a:rPr lang="en-GB" smtClean="0"/>
              <a:t>13/12/2024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B3D92E-8FFA-4C84-A857-4432112B4CB0}" type="slidenum">
              <a:rPr lang="en-GB" smtClean="0"/>
              <a:t>‹#›</a:t>
            </a:fld>
            <a:endParaRPr lang="en-GB"/>
          </a:p>
        </p:txBody>
      </p:sp>
    </p:spTree>
    <p:extLst>
      <p:ext uri="{BB962C8B-B14F-4D97-AF65-F5344CB8AC3E}">
        <p14:creationId xmlns:p14="http://schemas.microsoft.com/office/powerpoint/2010/main" val="360623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A00D59-90FE-4521-B892-4DBE30C74D6B}" type="datetimeFigureOut">
              <a:rPr lang="en-GB" smtClean="0"/>
              <a:t>13/12/2024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B3D92E-8FFA-4C84-A857-4432112B4CB0}" type="slidenum">
              <a:rPr lang="en-GB" smtClean="0"/>
              <a:t>‹#›</a:t>
            </a:fld>
            <a:endParaRPr lang="en-GB"/>
          </a:p>
        </p:txBody>
      </p:sp>
    </p:spTree>
    <p:extLst>
      <p:ext uri="{BB962C8B-B14F-4D97-AF65-F5344CB8AC3E}">
        <p14:creationId xmlns:p14="http://schemas.microsoft.com/office/powerpoint/2010/main" val="1715608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noGrp="1" noChangeArrowheads="1"/>
          </p:cNvSpPr>
          <p:nvPr>
            <p:ph type="title"/>
          </p:nvPr>
        </p:nvSpPr>
        <p:spPr>
          <a:xfrm>
            <a:off x="1" y="5761"/>
            <a:ext cx="9144000" cy="620036"/>
          </a:xfrm>
        </p:spPr>
        <p:txBody>
          <a:bodyPr anchorCtr="1">
            <a:normAutofit/>
          </a:bodyPr>
          <a:lstStyle/>
          <a:p>
            <a:r>
              <a:rPr lang="en-GB" altLang="en-US" sz="2000" b="1" dirty="0">
                <a:solidFill>
                  <a:schemeClr val="tx2">
                    <a:lumMod val="60000"/>
                    <a:lumOff val="40000"/>
                  </a:schemeClr>
                </a:solidFill>
                <a:latin typeface="Century Gothic" panose="020B0502020202020204" pitchFamily="34" charset="0"/>
              </a:rPr>
              <a:t>RE – Was it always easy for Jesus to show friendship?</a:t>
            </a:r>
            <a:endParaRPr lang="en-GB" altLang="en-US" sz="2400" b="1" dirty="0">
              <a:solidFill>
                <a:schemeClr val="tx2">
                  <a:lumMod val="60000"/>
                  <a:lumOff val="40000"/>
                </a:schemeClr>
              </a:solidFill>
              <a:latin typeface="Century Gothic" panose="020B0502020202020204" pitchFamily="34" charset="0"/>
            </a:endParaRPr>
          </a:p>
        </p:txBody>
      </p:sp>
      <p:graphicFrame>
        <p:nvGraphicFramePr>
          <p:cNvPr id="3" name="Content Placeholder 3">
            <a:extLst>
              <a:ext uri="{FF2B5EF4-FFF2-40B4-BE49-F238E27FC236}">
                <a16:creationId xmlns:a16="http://schemas.microsoft.com/office/drawing/2014/main" id="{19CD4200-EED8-46A5-81B6-5DBD0DD2F7B8}"/>
              </a:ext>
            </a:extLst>
          </p:cNvPr>
          <p:cNvGraphicFramePr>
            <a:graphicFrameLocks noGrp="1"/>
          </p:cNvGraphicFramePr>
          <p:nvPr>
            <p:ph idx="1"/>
            <p:extLst>
              <p:ext uri="{D42A27DB-BD31-4B8C-83A1-F6EECF244321}">
                <p14:modId xmlns:p14="http://schemas.microsoft.com/office/powerpoint/2010/main" val="248831784"/>
              </p:ext>
            </p:extLst>
          </p:nvPr>
        </p:nvGraphicFramePr>
        <p:xfrm>
          <a:off x="107504" y="498895"/>
          <a:ext cx="8928993" cy="5908693"/>
        </p:xfrm>
        <a:graphic>
          <a:graphicData uri="http://schemas.openxmlformats.org/drawingml/2006/table">
            <a:tbl>
              <a:tblPr firstRow="1" bandRow="1">
                <a:effectLst/>
                <a:tableStyleId>{5C22544A-7EE6-4342-B048-85BDC9FD1C3A}</a:tableStyleId>
              </a:tblPr>
              <a:tblGrid>
                <a:gridCol w="1254679">
                  <a:extLst>
                    <a:ext uri="{9D8B030D-6E8A-4147-A177-3AD203B41FA5}">
                      <a16:colId xmlns:a16="http://schemas.microsoft.com/office/drawing/2014/main" val="4186730976"/>
                    </a:ext>
                  </a:extLst>
                </a:gridCol>
                <a:gridCol w="2381202">
                  <a:extLst>
                    <a:ext uri="{9D8B030D-6E8A-4147-A177-3AD203B41FA5}">
                      <a16:colId xmlns:a16="http://schemas.microsoft.com/office/drawing/2014/main" val="2628771195"/>
                    </a:ext>
                  </a:extLst>
                </a:gridCol>
                <a:gridCol w="2683221">
                  <a:extLst>
                    <a:ext uri="{9D8B030D-6E8A-4147-A177-3AD203B41FA5}">
                      <a16:colId xmlns:a16="http://schemas.microsoft.com/office/drawing/2014/main" val="308867682"/>
                    </a:ext>
                  </a:extLst>
                </a:gridCol>
                <a:gridCol w="2609891">
                  <a:extLst>
                    <a:ext uri="{9D8B030D-6E8A-4147-A177-3AD203B41FA5}">
                      <a16:colId xmlns:a16="http://schemas.microsoft.com/office/drawing/2014/main" val="3368322103"/>
                    </a:ext>
                  </a:extLst>
                </a:gridCol>
              </a:tblGrid>
              <a:tr h="663703">
                <a:tc gridSpan="2">
                  <a:txBody>
                    <a:bodyPr/>
                    <a:lstStyle/>
                    <a:p>
                      <a:pPr lvl="0" algn="ctr"/>
                      <a:r>
                        <a:rPr lang="en-GB" sz="1400" dirty="0">
                          <a:solidFill>
                            <a:schemeClr val="bg1"/>
                          </a:solidFill>
                          <a:latin typeface="Century Gothic" pitchFamily="34"/>
                        </a:rPr>
                        <a:t>Subject Specific Vocabulary</a:t>
                      </a:r>
                    </a:p>
                  </a:txBody>
                  <a:tcPr marL="68580" marR="68580" marT="34299" marB="3429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endParaRPr lang="en-GB"/>
                    </a:p>
                  </a:txBody>
                  <a:tcPr/>
                </a:tc>
                <a:tc rowSpan="4">
                  <a:txBody>
                    <a:bodyPr/>
                    <a:lstStyle/>
                    <a:p>
                      <a:pPr lvl="0"/>
                      <a:endParaRPr lang="en-GB" sz="1400" dirty="0">
                        <a:solidFill>
                          <a:schemeClr val="tx1"/>
                        </a:solidFill>
                        <a:latin typeface="Century Gothic" pitchFamily="34"/>
                      </a:endParaRPr>
                    </a:p>
                  </a:txBody>
                  <a:tcPr marL="68580" marR="68580" marT="34299" marB="3429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lvl="0" algn="ctr"/>
                      <a:r>
                        <a:rPr lang="en-GB" sz="1400" dirty="0">
                          <a:solidFill>
                            <a:schemeClr val="bg1"/>
                          </a:solidFill>
                          <a:latin typeface="Century Gothic" pitchFamily="34"/>
                        </a:rPr>
                        <a:t>By the end of this unit, I will be able to answer these questions:</a:t>
                      </a:r>
                    </a:p>
                  </a:txBody>
                  <a:tcPr marL="68580" marR="68580" marT="34299" marB="3429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4195188173"/>
                  </a:ext>
                </a:extLst>
              </a:tr>
              <a:tr h="949234">
                <a:tc>
                  <a:txBody>
                    <a:bodyPr/>
                    <a:lstStyle/>
                    <a:p>
                      <a:pPr lvl="0" algn="ctr"/>
                      <a:r>
                        <a:rPr lang="en-US" sz="1400" b="1" dirty="0">
                          <a:solidFill>
                            <a:schemeClr val="tx2">
                              <a:lumMod val="60000"/>
                              <a:lumOff val="40000"/>
                            </a:schemeClr>
                          </a:solidFill>
                          <a:latin typeface="Century Gothic" pitchFamily="34"/>
                        </a:rPr>
                        <a:t>F</a:t>
                      </a:r>
                      <a:r>
                        <a:rPr lang="en-GB" sz="1400" b="1" dirty="0" err="1">
                          <a:solidFill>
                            <a:schemeClr val="tx2">
                              <a:lumMod val="60000"/>
                              <a:lumOff val="40000"/>
                            </a:schemeClr>
                          </a:solidFill>
                          <a:latin typeface="Century Gothic" pitchFamily="34"/>
                        </a:rPr>
                        <a:t>riendship</a:t>
                      </a:r>
                      <a:endParaRPr lang="en-GB" sz="1400" b="1" dirty="0">
                        <a:solidFill>
                          <a:schemeClr val="tx2">
                            <a:lumMod val="60000"/>
                            <a:lumOff val="40000"/>
                          </a:schemeClr>
                        </a:solidFill>
                        <a:latin typeface="Century Gothic" pitchFamily="34"/>
                      </a:endParaRPr>
                    </a:p>
                  </a:txBody>
                  <a:tcPr marL="68580" marR="68580" marT="34299" marB="3429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lgn="ctr"/>
                      <a:r>
                        <a:rPr lang="en-GB" sz="1400" b="0" i="0" kern="1200" dirty="0">
                          <a:solidFill>
                            <a:schemeClr val="tx1"/>
                          </a:solidFill>
                          <a:effectLst/>
                          <a:latin typeface="Century Gothic" panose="020B0502020202020204" pitchFamily="34" charset="0"/>
                          <a:ea typeface="+mn-ea"/>
                          <a:cs typeface="+mn-cs"/>
                        </a:rPr>
                        <a:t>A relationship between friends.</a:t>
                      </a:r>
                      <a:endParaRPr lang="en-GB" sz="1400" b="0" dirty="0">
                        <a:solidFill>
                          <a:schemeClr val="tx1"/>
                        </a:solidFill>
                        <a:latin typeface="Century Gothic" panose="020B0502020202020204" pitchFamily="34" charset="0"/>
                      </a:endParaRPr>
                    </a:p>
                  </a:txBody>
                  <a:tcPr marL="68580" marR="68580" marT="34299" marB="3429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sz="1800" dirty="0">
                        <a:solidFill>
                          <a:schemeClr val="tx1"/>
                        </a:solidFill>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6">
                  <a:txBody>
                    <a:bodyPr/>
                    <a:lstStyle/>
                    <a:p>
                      <a:pPr marL="0" indent="0" algn="l">
                        <a:buFont typeface="Arial" panose="020B0604020202020204" pitchFamily="34" charset="0"/>
                        <a:buNone/>
                      </a:pPr>
                      <a:endParaRPr lang="en-GB" sz="1200" dirty="0">
                        <a:latin typeface="Century Gothic" panose="020B0502020202020204" pitchFamily="34" charset="0"/>
                      </a:endParaRPr>
                    </a:p>
                    <a:p>
                      <a:pPr marL="285750" indent="-285750" algn="l">
                        <a:buFont typeface="Arial" panose="020B0604020202020204" pitchFamily="34" charset="0"/>
                        <a:buChar char="•"/>
                      </a:pPr>
                      <a:r>
                        <a:rPr lang="en-US" sz="1200" kern="1200" dirty="0">
                          <a:solidFill>
                            <a:schemeClr val="dk1"/>
                          </a:solidFill>
                          <a:effectLst/>
                          <a:latin typeface="Century Gothic" panose="020B0502020202020204" pitchFamily="34" charset="0"/>
                          <a:ea typeface="+mn-ea"/>
                          <a:cs typeface="+mn-cs"/>
                        </a:rPr>
                        <a:t>D</a:t>
                      </a:r>
                      <a:r>
                        <a:rPr lang="en-GB" sz="1200" kern="1200" dirty="0">
                          <a:solidFill>
                            <a:schemeClr val="dk1"/>
                          </a:solidFill>
                          <a:effectLst/>
                          <a:latin typeface="Century Gothic" panose="020B0502020202020204" pitchFamily="34" charset="0"/>
                          <a:ea typeface="+mn-ea"/>
                          <a:cs typeface="+mn-cs"/>
                        </a:rPr>
                        <a:t>o Christians believe that Jesus was nice to people?</a:t>
                      </a:r>
                    </a:p>
                    <a:p>
                      <a:pPr marL="285750" indent="-285750" algn="l">
                        <a:buFont typeface="Arial" panose="020B0604020202020204" pitchFamily="34" charset="0"/>
                        <a:buChar char="•"/>
                      </a:pPr>
                      <a:r>
                        <a:rPr lang="en-US" sz="1200" kern="1200" dirty="0">
                          <a:solidFill>
                            <a:schemeClr val="dk1"/>
                          </a:solidFill>
                          <a:effectLst/>
                          <a:latin typeface="Century Gothic" panose="020B0502020202020204" pitchFamily="34" charset="0"/>
                          <a:ea typeface="+mn-ea"/>
                          <a:cs typeface="+mn-cs"/>
                        </a:rPr>
                        <a:t>Can you</a:t>
                      </a:r>
                      <a:r>
                        <a:rPr lang="en-GB" sz="1200" kern="1200" dirty="0">
                          <a:solidFill>
                            <a:schemeClr val="dk1"/>
                          </a:solidFill>
                          <a:effectLst/>
                          <a:latin typeface="Century Gothic" panose="020B0502020202020204" pitchFamily="34" charset="0"/>
                          <a:ea typeface="+mn-ea"/>
                          <a:cs typeface="+mn-cs"/>
                        </a:rPr>
                        <a:t> talk about your friends and why you like them?</a:t>
                      </a:r>
                    </a:p>
                    <a:p>
                      <a:pPr marL="285750" indent="-285750" algn="l">
                        <a:buFont typeface="Arial" panose="020B0604020202020204" pitchFamily="34" charset="0"/>
                        <a:buChar char="•"/>
                      </a:pPr>
                      <a:r>
                        <a:rPr lang="en-US" sz="1200" kern="1200" dirty="0">
                          <a:solidFill>
                            <a:schemeClr val="dk1"/>
                          </a:solidFill>
                          <a:effectLst/>
                          <a:latin typeface="Century Gothic" panose="020B0502020202020204" pitchFamily="34" charset="0"/>
                          <a:ea typeface="+mn-ea"/>
                          <a:cs typeface="+mn-cs"/>
                        </a:rPr>
                        <a:t>H</a:t>
                      </a:r>
                      <a:r>
                        <a:rPr lang="en-GB" sz="1200" kern="1200" dirty="0">
                          <a:solidFill>
                            <a:schemeClr val="dk1"/>
                          </a:solidFill>
                          <a:effectLst/>
                          <a:latin typeface="Century Gothic" panose="020B0502020202020204" pitchFamily="34" charset="0"/>
                          <a:ea typeface="+mn-ea"/>
                          <a:cs typeface="+mn-cs"/>
                        </a:rPr>
                        <a:t>ow did Jesus show friendship through the Bible?</a:t>
                      </a:r>
                    </a:p>
                    <a:p>
                      <a:pPr marL="285750" indent="-285750" algn="l">
                        <a:buFont typeface="Arial" panose="020B0604020202020204" pitchFamily="34" charset="0"/>
                        <a:buChar char="•"/>
                      </a:pPr>
                      <a:r>
                        <a:rPr lang="en-US" sz="1200" kern="1200" dirty="0">
                          <a:solidFill>
                            <a:schemeClr val="dk1"/>
                          </a:solidFill>
                          <a:effectLst/>
                          <a:latin typeface="Century Gothic" panose="020B0502020202020204" pitchFamily="34" charset="0"/>
                          <a:ea typeface="+mn-ea"/>
                          <a:cs typeface="+mn-cs"/>
                        </a:rPr>
                        <a:t>H</a:t>
                      </a:r>
                      <a:r>
                        <a:rPr lang="en-GB" sz="1200" kern="1200" dirty="0">
                          <a:solidFill>
                            <a:schemeClr val="dk1"/>
                          </a:solidFill>
                          <a:effectLst/>
                          <a:latin typeface="Century Gothic" panose="020B0502020202020204" pitchFamily="34" charset="0"/>
                          <a:ea typeface="+mn-ea"/>
                          <a:cs typeface="+mn-cs"/>
                        </a:rPr>
                        <a:t>ow do you think you have been a good friend?</a:t>
                      </a:r>
                    </a:p>
                    <a:p>
                      <a:pPr marL="285750" indent="-285750" algn="l">
                        <a:buFont typeface="Arial" panose="020B0604020202020204" pitchFamily="34" charset="0"/>
                        <a:buChar char="•"/>
                      </a:pPr>
                      <a:r>
                        <a:rPr lang="en-US" sz="1200" kern="1200" dirty="0">
                          <a:solidFill>
                            <a:schemeClr val="dk1"/>
                          </a:solidFill>
                          <a:effectLst/>
                          <a:latin typeface="Century Gothic" panose="020B0502020202020204" pitchFamily="34" charset="0"/>
                          <a:ea typeface="+mn-ea"/>
                          <a:cs typeface="+mn-cs"/>
                        </a:rPr>
                        <a:t>How</a:t>
                      </a:r>
                      <a:r>
                        <a:rPr lang="en-GB" sz="1200" kern="1200" dirty="0">
                          <a:solidFill>
                            <a:schemeClr val="dk1"/>
                          </a:solidFill>
                          <a:effectLst/>
                          <a:latin typeface="Century Gothic" panose="020B0502020202020204" pitchFamily="34" charset="0"/>
                          <a:ea typeface="+mn-ea"/>
                          <a:cs typeface="+mn-cs"/>
                        </a:rPr>
                        <a:t> do Christians show friendship and how does God help them to do this?</a:t>
                      </a:r>
                    </a:p>
                    <a:p>
                      <a:pPr marL="285750" indent="-285750" algn="l">
                        <a:buFont typeface="Arial" panose="020B0604020202020204" pitchFamily="34" charset="0"/>
                        <a:buChar char="•"/>
                      </a:pPr>
                      <a:endParaRPr lang="en-US" sz="1200" kern="1200" dirty="0">
                        <a:solidFill>
                          <a:schemeClr val="dk1"/>
                        </a:solidFill>
                        <a:effectLst/>
                        <a:latin typeface="Century Gothic" panose="020B0502020202020204" pitchFamily="34" charset="0"/>
                        <a:ea typeface="+mn-ea"/>
                        <a:cs typeface="+mn-cs"/>
                      </a:endParaRPr>
                    </a:p>
                    <a:p>
                      <a:pPr marL="285750" indent="-285750" algn="l">
                        <a:buFont typeface="Arial" panose="020B0604020202020204" pitchFamily="34" charset="0"/>
                        <a:buChar char="•"/>
                      </a:pPr>
                      <a:endParaRPr lang="en-GB" sz="1200" kern="1200" dirty="0">
                        <a:solidFill>
                          <a:schemeClr val="dk1"/>
                        </a:solidFill>
                        <a:effectLst/>
                        <a:latin typeface="Century Gothic" panose="020B0502020202020204" pitchFamily="34" charset="0"/>
                        <a:ea typeface="+mn-ea"/>
                        <a:cs typeface="+mn-cs"/>
                      </a:endParaRPr>
                    </a:p>
                  </a:txBody>
                  <a:tcPr marL="68580" marR="68580" marT="34295" marB="3429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1418414"/>
                  </a:ext>
                </a:extLst>
              </a:tr>
              <a:tr h="949234">
                <a:tc>
                  <a:txBody>
                    <a:bodyPr/>
                    <a:lstStyle/>
                    <a:p>
                      <a:pPr lvl="0" algn="ctr"/>
                      <a:r>
                        <a:rPr lang="en-GB" sz="1400" b="1" dirty="0">
                          <a:solidFill>
                            <a:schemeClr val="tx2">
                              <a:lumMod val="60000"/>
                              <a:lumOff val="40000"/>
                            </a:schemeClr>
                          </a:solidFill>
                          <a:latin typeface="Century Gothic" pitchFamily="34"/>
                        </a:rPr>
                        <a:t>The New Testament</a:t>
                      </a:r>
                    </a:p>
                  </a:txBody>
                  <a:tcPr marL="68580" marR="68580" marT="34299" marB="3429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solidFill>
                          <a:effectLst/>
                          <a:latin typeface="Century Gothic" panose="020B0502020202020204" pitchFamily="34" charset="0"/>
                          <a:ea typeface="+mn-ea"/>
                          <a:cs typeface="+mn-cs"/>
                        </a:rPr>
                        <a:t>The second part of the Christian Bible.</a:t>
                      </a:r>
                      <a:endParaRPr lang="en-GB" sz="1400" b="0" dirty="0">
                        <a:solidFill>
                          <a:schemeClr val="tx1"/>
                        </a:solidFill>
                        <a:latin typeface="Century Gothic" panose="020B0502020202020204" pitchFamily="34" charset="0"/>
                      </a:endParaRPr>
                    </a:p>
                  </a:txBody>
                  <a:tcPr marL="68580" marR="68580" marT="34299" marB="3429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149980100"/>
                  </a:ext>
                </a:extLst>
              </a:tr>
              <a:tr h="949234">
                <a:tc>
                  <a:txBody>
                    <a:bodyPr/>
                    <a:lstStyle/>
                    <a:p>
                      <a:pPr lvl="0" algn="ctr"/>
                      <a:r>
                        <a:rPr lang="en-US" sz="1400" b="1" dirty="0">
                          <a:solidFill>
                            <a:schemeClr val="tx2">
                              <a:lumMod val="60000"/>
                              <a:lumOff val="40000"/>
                            </a:schemeClr>
                          </a:solidFill>
                          <a:latin typeface="Century Gothic" pitchFamily="34"/>
                        </a:rPr>
                        <a:t>I</a:t>
                      </a:r>
                      <a:r>
                        <a:rPr lang="en-GB" sz="1400" b="1" dirty="0" err="1">
                          <a:solidFill>
                            <a:schemeClr val="tx2">
                              <a:lumMod val="60000"/>
                              <a:lumOff val="40000"/>
                            </a:schemeClr>
                          </a:solidFill>
                          <a:latin typeface="Century Gothic" pitchFamily="34"/>
                        </a:rPr>
                        <a:t>ncarnation</a:t>
                      </a:r>
                      <a:endParaRPr lang="en-GB" sz="1400" b="1" dirty="0">
                        <a:solidFill>
                          <a:schemeClr val="tx2">
                            <a:lumMod val="60000"/>
                            <a:lumOff val="40000"/>
                          </a:schemeClr>
                        </a:solidFill>
                        <a:latin typeface="Century Gothic" pitchFamily="34"/>
                      </a:endParaRPr>
                    </a:p>
                  </a:txBody>
                  <a:tcPr marL="68580" marR="68580" marT="34299" marB="3429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lgn="ctr"/>
                      <a:r>
                        <a:rPr lang="en-US" sz="1400" b="0" dirty="0">
                          <a:solidFill>
                            <a:schemeClr val="tx1"/>
                          </a:solidFill>
                          <a:latin typeface="Century Gothic" panose="020B0502020202020204" pitchFamily="34" charset="0"/>
                        </a:rPr>
                        <a:t> Jesus is God in the flesh, and that, in Jesus, God came to live among humans. </a:t>
                      </a:r>
                      <a:endParaRPr lang="en-GB" sz="1400" b="0" dirty="0">
                        <a:solidFill>
                          <a:schemeClr val="tx1"/>
                        </a:solidFill>
                        <a:latin typeface="Century Gothic" panose="020B0502020202020204" pitchFamily="34" charset="0"/>
                      </a:endParaRPr>
                    </a:p>
                  </a:txBody>
                  <a:tcPr marL="68580" marR="68580" marT="34299" marB="3429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448615508"/>
                  </a:ext>
                </a:extLst>
              </a:tr>
              <a:tr h="453845">
                <a:tc rowSpan="2">
                  <a:txBody>
                    <a:bodyPr/>
                    <a:lstStyle/>
                    <a:p>
                      <a:pPr lvl="0" algn="ctr"/>
                      <a:r>
                        <a:rPr lang="en-GB" sz="1400" b="1" dirty="0">
                          <a:solidFill>
                            <a:schemeClr val="tx2">
                              <a:lumMod val="60000"/>
                              <a:lumOff val="40000"/>
                            </a:schemeClr>
                          </a:solidFill>
                          <a:latin typeface="Century Gothic" pitchFamily="34"/>
                        </a:rPr>
                        <a:t>Feelings</a:t>
                      </a:r>
                    </a:p>
                  </a:txBody>
                  <a:tcPr marL="68580" marR="68580" marT="34299" marB="3429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lvl="0" algn="ctr"/>
                      <a:r>
                        <a:rPr lang="en-US" sz="1400" b="0" i="0" kern="1200" dirty="0">
                          <a:solidFill>
                            <a:schemeClr val="tx1"/>
                          </a:solidFill>
                          <a:effectLst/>
                          <a:latin typeface="Century Gothic" panose="020B0502020202020204" pitchFamily="34" charset="0"/>
                          <a:ea typeface="+mn-ea"/>
                          <a:cs typeface="+mn-cs"/>
                        </a:rPr>
                        <a:t>An emotional state or reaction.</a:t>
                      </a:r>
                      <a:endParaRPr lang="en-GB" sz="1400" b="0" dirty="0">
                        <a:solidFill>
                          <a:schemeClr val="tx1"/>
                        </a:solidFill>
                        <a:latin typeface="Century Gothic" panose="020B0502020202020204" pitchFamily="34" charset="0"/>
                      </a:endParaRPr>
                    </a:p>
                  </a:txBody>
                  <a:tcPr marL="68580" marR="68580" marT="34299" marB="34299"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lvl="0" algn="ctr"/>
                      <a:r>
                        <a:rPr lang="en-GB" sz="1100" b="1" dirty="0">
                          <a:solidFill>
                            <a:schemeClr val="tx1"/>
                          </a:solidFill>
                          <a:latin typeface="Century Gothic" pitchFamily="34"/>
                        </a:rPr>
                        <a:t>Key</a:t>
                      </a:r>
                      <a:r>
                        <a:rPr lang="en-GB" sz="1100" b="1" baseline="0" dirty="0">
                          <a:solidFill>
                            <a:schemeClr val="tx1"/>
                          </a:solidFill>
                          <a:latin typeface="Century Gothic" pitchFamily="34"/>
                        </a:rPr>
                        <a:t> Skills</a:t>
                      </a:r>
                      <a:endParaRPr lang="en-GB" sz="1100" b="1" dirty="0">
                        <a:solidFill>
                          <a:schemeClr val="tx1"/>
                        </a:solidFill>
                        <a:latin typeface="Century Gothic" pitchFamily="34"/>
                      </a:endParaRPr>
                    </a:p>
                  </a:txBody>
                  <a:tcPr marL="68580" marR="68580"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en-GB"/>
                    </a:p>
                  </a:txBody>
                  <a:tcPr/>
                </a:tc>
                <a:extLst>
                  <a:ext uri="{0D108BD9-81ED-4DB2-BD59-A6C34878D82A}">
                    <a16:rowId xmlns:a16="http://schemas.microsoft.com/office/drawing/2014/main" val="1788719031"/>
                  </a:ext>
                </a:extLst>
              </a:tr>
              <a:tr h="949234">
                <a:tc vMerge="1">
                  <a:txBody>
                    <a:bodyPr/>
                    <a:lstStyle/>
                    <a:p>
                      <a:pPr lvl="0"/>
                      <a:endParaRPr lang="en-GB" sz="1000" b="1" dirty="0">
                        <a:solidFill>
                          <a:srgbClr val="FF0000"/>
                        </a:solidFill>
                        <a:latin typeface="Century Gothic" pitchFamily="34"/>
                      </a:endParaRPr>
                    </a:p>
                  </a:txBody>
                  <a:tcPr marL="68580" marR="68580" marT="34299" marB="3429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lvl="0"/>
                      <a:endParaRPr lang="en-GB" sz="900" b="0" dirty="0">
                        <a:solidFill>
                          <a:schemeClr val="tx1"/>
                        </a:solidFill>
                        <a:latin typeface="+mn-lt"/>
                      </a:endParaRPr>
                    </a:p>
                  </a:txBody>
                  <a:tcPr marL="68580" marR="68580" marT="34299" marB="34299">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r>
                        <a:rPr lang="en-US" sz="1200" dirty="0">
                          <a:latin typeface="Century Gothic" panose="020B0502020202020204" pitchFamily="34" charset="0"/>
                        </a:rPr>
                        <a:t>We are learning to identify when it is easy and difficult to show friendship and explore when Jesus may have found it difficult</a:t>
                      </a:r>
                      <a:r>
                        <a:rPr lang="en-US" sz="1200" dirty="0"/>
                        <a:t>.</a:t>
                      </a:r>
                    </a:p>
                    <a:p>
                      <a:endParaRPr lang="en-GB" sz="1200" dirty="0"/>
                    </a:p>
                  </a:txBody>
                  <a:tcPr marL="68580" marR="68580"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en-GB"/>
                    </a:p>
                  </a:txBody>
                  <a:tcPr/>
                </a:tc>
                <a:extLst>
                  <a:ext uri="{0D108BD9-81ED-4DB2-BD59-A6C34878D82A}">
                    <a16:rowId xmlns:a16="http://schemas.microsoft.com/office/drawing/2014/main" val="1833673628"/>
                  </a:ext>
                </a:extLst>
              </a:tr>
              <a:tr h="949234">
                <a:tc>
                  <a:txBody>
                    <a:bodyPr/>
                    <a:lstStyle/>
                    <a:p>
                      <a:pPr lvl="0" algn="ctr"/>
                      <a:r>
                        <a:rPr lang="en-GB" sz="1400" b="1" dirty="0">
                          <a:solidFill>
                            <a:schemeClr val="tx2">
                              <a:lumMod val="60000"/>
                              <a:lumOff val="40000"/>
                            </a:schemeClr>
                          </a:solidFill>
                          <a:latin typeface="Century Gothic" panose="020B0502020202020204" pitchFamily="34" charset="0"/>
                        </a:rPr>
                        <a:t>Stories</a:t>
                      </a:r>
                      <a:endParaRPr lang="en-GB" sz="1400" b="1" dirty="0">
                        <a:solidFill>
                          <a:schemeClr val="tx2">
                            <a:lumMod val="60000"/>
                            <a:lumOff val="40000"/>
                          </a:schemeClr>
                        </a:solidFill>
                        <a:latin typeface="Century Gothic" pitchFamily="34"/>
                      </a:endParaRPr>
                    </a:p>
                  </a:txBody>
                  <a:tcPr marL="68580" marR="68580" marT="34299" marB="3429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lgn="ctr"/>
                      <a:r>
                        <a:rPr lang="en-US" sz="1400" b="0" i="0" kern="1200" dirty="0">
                          <a:solidFill>
                            <a:schemeClr val="tx1"/>
                          </a:solidFill>
                          <a:effectLst/>
                          <a:latin typeface="Century Gothic" panose="020B0502020202020204" pitchFamily="34" charset="0"/>
                          <a:ea typeface="+mn-ea"/>
                          <a:cs typeface="+mn-cs"/>
                        </a:rPr>
                        <a:t>A story is a description of an event or something that happened to someone.</a:t>
                      </a:r>
                      <a:endParaRPr lang="en-GB" sz="1400" b="0" dirty="0">
                        <a:solidFill>
                          <a:schemeClr val="tx1"/>
                        </a:solidFill>
                        <a:latin typeface="Century Gothic" panose="020B0502020202020204" pitchFamily="34" charset="0"/>
                      </a:endParaRPr>
                    </a:p>
                  </a:txBody>
                  <a:tcPr marL="68580" marR="68580" marT="34299" marB="34299"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sz="1000" dirty="0"/>
                    </a:p>
                  </a:txBody>
                  <a:tcPr marL="68580" marR="68580"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vMerge="1">
                  <a:txBody>
                    <a:bodyPr/>
                    <a:lstStyle/>
                    <a:p>
                      <a:pPr marL="0" lvl="0" indent="0" algn="ctr">
                        <a:buFont typeface="Arial" panose="020B0604020202020204" pitchFamily="34" charset="0"/>
                        <a:buNone/>
                      </a:pPr>
                      <a:endParaRPr lang="en-GB" sz="1100" b="1" dirty="0">
                        <a:solidFill>
                          <a:schemeClr val="bg1"/>
                        </a:solidFill>
                        <a:latin typeface="Century Gothic" panose="020B0502020202020204" pitchFamily="34" charset="0"/>
                      </a:endParaRPr>
                    </a:p>
                  </a:txBody>
                  <a:tcPr marL="68580" marR="68580" marT="34295" marB="34295"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8809690"/>
                  </a:ext>
                </a:extLst>
              </a:tr>
            </a:tbl>
          </a:graphicData>
        </a:graphic>
      </p:graphicFrame>
      <p:pic>
        <p:nvPicPr>
          <p:cNvPr id="5" name="Picture 4">
            <a:extLst>
              <a:ext uri="{FF2B5EF4-FFF2-40B4-BE49-F238E27FC236}">
                <a16:creationId xmlns:a16="http://schemas.microsoft.com/office/drawing/2014/main" id="{05046C6A-6C80-4BD7-8419-BBEF51CD9C34}"/>
              </a:ext>
            </a:extLst>
          </p:cNvPr>
          <p:cNvPicPr>
            <a:picLocks noChangeAspect="1"/>
          </p:cNvPicPr>
          <p:nvPr/>
        </p:nvPicPr>
        <p:blipFill>
          <a:blip r:embed="rId2"/>
          <a:stretch>
            <a:fillRect/>
          </a:stretch>
        </p:blipFill>
        <p:spPr>
          <a:xfrm>
            <a:off x="3851920" y="1021401"/>
            <a:ext cx="2529260" cy="2407599"/>
          </a:xfrm>
          <a:prstGeom prst="rect">
            <a:avLst/>
          </a:prstGeom>
        </p:spPr>
      </p:pic>
      <p:pic>
        <p:nvPicPr>
          <p:cNvPr id="6" name="Picture 5">
            <a:extLst>
              <a:ext uri="{FF2B5EF4-FFF2-40B4-BE49-F238E27FC236}">
                <a16:creationId xmlns:a16="http://schemas.microsoft.com/office/drawing/2014/main" id="{BF3D2A07-4F51-47F9-99EC-294034F717C7}"/>
              </a:ext>
            </a:extLst>
          </p:cNvPr>
          <p:cNvPicPr>
            <a:picLocks noChangeAspect="1"/>
          </p:cNvPicPr>
          <p:nvPr/>
        </p:nvPicPr>
        <p:blipFill>
          <a:blip r:embed="rId3"/>
          <a:stretch>
            <a:fillRect/>
          </a:stretch>
        </p:blipFill>
        <p:spPr>
          <a:xfrm>
            <a:off x="6876256" y="3789040"/>
            <a:ext cx="1728192" cy="2166482"/>
          </a:xfrm>
          <a:prstGeom prst="rect">
            <a:avLst/>
          </a:prstGeom>
        </p:spPr>
      </p:pic>
      <p:pic>
        <p:nvPicPr>
          <p:cNvPr id="10" name="Picture 9">
            <a:extLst>
              <a:ext uri="{FF2B5EF4-FFF2-40B4-BE49-F238E27FC236}">
                <a16:creationId xmlns:a16="http://schemas.microsoft.com/office/drawing/2014/main" id="{8D3B73C6-463B-435C-85C6-2AA564A70173}"/>
              </a:ext>
            </a:extLst>
          </p:cNvPr>
          <p:cNvPicPr>
            <a:picLocks noChangeAspect="1"/>
          </p:cNvPicPr>
          <p:nvPr/>
        </p:nvPicPr>
        <p:blipFill>
          <a:blip r:embed="rId4"/>
          <a:stretch>
            <a:fillRect/>
          </a:stretch>
        </p:blipFill>
        <p:spPr>
          <a:xfrm>
            <a:off x="4229792" y="5301591"/>
            <a:ext cx="1854376" cy="1008648"/>
          </a:xfrm>
          <a:prstGeom prst="rect">
            <a:avLst/>
          </a:prstGeom>
        </p:spPr>
      </p:pic>
    </p:spTree>
    <p:extLst>
      <p:ext uri="{BB962C8B-B14F-4D97-AF65-F5344CB8AC3E}">
        <p14:creationId xmlns:p14="http://schemas.microsoft.com/office/powerpoint/2010/main" val="3856014224"/>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noGrp="1" noChangeArrowheads="1"/>
          </p:cNvSpPr>
          <p:nvPr>
            <p:ph type="title"/>
          </p:nvPr>
        </p:nvSpPr>
        <p:spPr>
          <a:xfrm>
            <a:off x="628650" y="144288"/>
            <a:ext cx="7886700" cy="492125"/>
          </a:xfrm>
        </p:spPr>
        <p:txBody>
          <a:bodyPr anchorCtr="1">
            <a:normAutofit fontScale="90000"/>
          </a:bodyPr>
          <a:lstStyle/>
          <a:p>
            <a:r>
              <a:rPr lang="en-GB" altLang="en-US" sz="2000" b="1" dirty="0">
                <a:solidFill>
                  <a:srgbClr val="00B050"/>
                </a:solidFill>
                <a:latin typeface="Century Gothic" panose="020B0502020202020204" pitchFamily="34" charset="0"/>
              </a:rPr>
              <a:t>Year 1 : ICT- Programming a moving robot</a:t>
            </a:r>
            <a:br>
              <a:rPr lang="en-GB" altLang="en-US" sz="2000" b="1" dirty="0">
                <a:solidFill>
                  <a:srgbClr val="00B050"/>
                </a:solidFill>
                <a:latin typeface="Century Gothic" panose="020B0502020202020204" pitchFamily="34" charset="0"/>
              </a:rPr>
            </a:br>
            <a:endParaRPr lang="en-GB" altLang="en-US" sz="2200" b="1" dirty="0">
              <a:solidFill>
                <a:srgbClr val="00B050"/>
              </a:solidFill>
              <a:latin typeface="Century Gothic" panose="020B0502020202020204" pitchFamily="34" charset="0"/>
            </a:endParaRPr>
          </a:p>
        </p:txBody>
      </p:sp>
      <p:graphicFrame>
        <p:nvGraphicFramePr>
          <p:cNvPr id="3" name="Content Placeholder 3"/>
          <p:cNvGraphicFramePr>
            <a:graphicFrameLocks noGrp="1"/>
          </p:cNvGraphicFramePr>
          <p:nvPr>
            <p:ph idx="1"/>
            <p:extLst>
              <p:ext uri="{D42A27DB-BD31-4B8C-83A1-F6EECF244321}">
                <p14:modId xmlns:p14="http://schemas.microsoft.com/office/powerpoint/2010/main" val="4076671172"/>
              </p:ext>
            </p:extLst>
          </p:nvPr>
        </p:nvGraphicFramePr>
        <p:xfrm>
          <a:off x="182708" y="390351"/>
          <a:ext cx="8709772" cy="6420626"/>
        </p:xfrm>
        <a:graphic>
          <a:graphicData uri="http://schemas.openxmlformats.org/drawingml/2006/table">
            <a:tbl>
              <a:tblPr firstRow="1" bandRow="1">
                <a:effectLst/>
                <a:tableStyleId>{5C22544A-7EE6-4342-B048-85BDC9FD1C3A}</a:tableStyleId>
              </a:tblPr>
              <a:tblGrid>
                <a:gridCol w="1139926">
                  <a:extLst>
                    <a:ext uri="{9D8B030D-6E8A-4147-A177-3AD203B41FA5}">
                      <a16:colId xmlns:a16="http://schemas.microsoft.com/office/drawing/2014/main" val="20000"/>
                    </a:ext>
                  </a:extLst>
                </a:gridCol>
                <a:gridCol w="2214751">
                  <a:extLst>
                    <a:ext uri="{9D8B030D-6E8A-4147-A177-3AD203B41FA5}">
                      <a16:colId xmlns:a16="http://schemas.microsoft.com/office/drawing/2014/main" val="4221574533"/>
                    </a:ext>
                  </a:extLst>
                </a:gridCol>
                <a:gridCol w="2586223">
                  <a:extLst>
                    <a:ext uri="{9D8B030D-6E8A-4147-A177-3AD203B41FA5}">
                      <a16:colId xmlns:a16="http://schemas.microsoft.com/office/drawing/2014/main" val="20002"/>
                    </a:ext>
                  </a:extLst>
                </a:gridCol>
                <a:gridCol w="2768872">
                  <a:extLst>
                    <a:ext uri="{9D8B030D-6E8A-4147-A177-3AD203B41FA5}">
                      <a16:colId xmlns:a16="http://schemas.microsoft.com/office/drawing/2014/main" val="20004"/>
                    </a:ext>
                  </a:extLst>
                </a:gridCol>
              </a:tblGrid>
              <a:tr h="697373">
                <a:tc gridSpan="2">
                  <a:txBody>
                    <a:bodyPr/>
                    <a:lstStyle/>
                    <a:p>
                      <a:pPr lvl="0" algn="ctr"/>
                      <a:r>
                        <a:rPr lang="en-GB" sz="1400" dirty="0">
                          <a:solidFill>
                            <a:srgbClr val="00B050"/>
                          </a:solidFill>
                          <a:latin typeface="Century Gothic" pitchFamily="34"/>
                        </a:rPr>
                        <a:t>Subject Specific Vocabulary</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baseline="0" dirty="0">
                          <a:solidFill>
                            <a:srgbClr val="00B050"/>
                          </a:solidFill>
                          <a:latin typeface="Century Gothic" pitchFamily="34"/>
                        </a:rPr>
                        <a:t>Software and Tools</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lvl="0" algn="ctr"/>
                      <a:r>
                        <a:rPr lang="en-GB" sz="1400" dirty="0">
                          <a:solidFill>
                            <a:srgbClr val="00B050"/>
                          </a:solidFill>
                          <a:latin typeface="Century Gothic" pitchFamily="34"/>
                        </a:rPr>
                        <a:t>By the end of this unit, I will be able to answer these questions:</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406331">
                <a:tc>
                  <a:txBody>
                    <a:bodyPr/>
                    <a:lstStyle/>
                    <a:p>
                      <a:pPr lvl="0" algn="ctr"/>
                      <a:r>
                        <a:rPr lang="en-GB" sz="1200" b="0" dirty="0">
                          <a:solidFill>
                            <a:schemeClr val="tx1"/>
                          </a:solidFill>
                          <a:latin typeface="Century Gothic" panose="020B0502020202020204" pitchFamily="34" charset="0"/>
                        </a:rPr>
                        <a:t>Command</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lvl="0" algn="ctr"/>
                      <a:r>
                        <a:rPr lang="en-US" sz="1200" b="0" dirty="0">
                          <a:solidFill>
                            <a:schemeClr val="tx1"/>
                          </a:solidFill>
                          <a:latin typeface="Century Gothic" panose="020B0502020202020204" pitchFamily="34" charset="0"/>
                        </a:rPr>
                        <a:t>Control over something.</a:t>
                      </a:r>
                      <a:endParaRPr lang="en-GB" sz="1200" b="0" dirty="0">
                        <a:solidFill>
                          <a:schemeClr val="tx1"/>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11">
                  <a:txBody>
                    <a:bodyPr/>
                    <a:lstStyle/>
                    <a:p>
                      <a:pPr marL="0" indent="0">
                        <a:buFont typeface="Arial" panose="020B0604020202020204" pitchFamily="34" charset="0"/>
                        <a:buNone/>
                      </a:pPr>
                      <a:endParaRPr lang="en-GB" sz="1200" b="0" i="0" u="none" strike="noStrike" kern="1200" baseline="0" dirty="0">
                        <a:solidFill>
                          <a:schemeClr val="dk1"/>
                        </a:solidFill>
                        <a:latin typeface="Century Gothic" panose="020B0502020202020204" pitchFamily="34" charset="0"/>
                        <a:ea typeface="+mn-ea"/>
                        <a:cs typeface="+mn-cs"/>
                      </a:endParaRPr>
                    </a:p>
                    <a:p>
                      <a:pPr marL="0" indent="0">
                        <a:buFont typeface="Arial" panose="020B0604020202020204" pitchFamily="34" charset="0"/>
                        <a:buNone/>
                      </a:pPr>
                      <a:endParaRPr lang="en-GB" sz="1200" b="0" i="0" u="none" strike="noStrike" kern="1200" baseline="0" dirty="0">
                        <a:solidFill>
                          <a:schemeClr val="dk1"/>
                        </a:solidFill>
                        <a:latin typeface="Century Gothic" panose="020B0502020202020204" pitchFamily="34" charset="0"/>
                        <a:ea typeface="+mn-ea"/>
                        <a:cs typeface="+mn-cs"/>
                      </a:endParaRPr>
                    </a:p>
                    <a:p>
                      <a:pPr marL="0" indent="0">
                        <a:buFont typeface="Arial" panose="020B0604020202020204" pitchFamily="34" charset="0"/>
                        <a:buNone/>
                      </a:pPr>
                      <a:endParaRPr lang="en-GB" sz="1200" b="0" i="0" u="none" strike="noStrike" kern="1200" baseline="0" dirty="0">
                        <a:solidFill>
                          <a:schemeClr val="dk1"/>
                        </a:solidFill>
                        <a:latin typeface="Century Gothic" panose="020B0502020202020204" pitchFamily="34" charset="0"/>
                        <a:ea typeface="+mn-ea"/>
                        <a:cs typeface="+mn-cs"/>
                      </a:endParaRPr>
                    </a:p>
                    <a:p>
                      <a:pPr marL="0" indent="0">
                        <a:buFont typeface="Arial" panose="020B0604020202020204" pitchFamily="34" charset="0"/>
                        <a:buNone/>
                      </a:pPr>
                      <a:endParaRPr lang="en-GB" sz="1200" b="0" i="0" u="none" strike="noStrike" kern="1200" baseline="0" dirty="0">
                        <a:solidFill>
                          <a:schemeClr val="dk1"/>
                        </a:solidFill>
                        <a:latin typeface="Century Gothic" panose="020B0502020202020204" pitchFamily="34" charset="0"/>
                        <a:ea typeface="+mn-ea"/>
                        <a:cs typeface="+mn-cs"/>
                      </a:endParaRPr>
                    </a:p>
                    <a:p>
                      <a:pPr marL="0" indent="0">
                        <a:buFont typeface="Arial" panose="020B0604020202020204" pitchFamily="34" charset="0"/>
                        <a:buNone/>
                      </a:pPr>
                      <a:endParaRPr lang="en-GB" sz="1200" b="0" i="0" u="none" strike="noStrike" kern="1200" baseline="0" dirty="0">
                        <a:solidFill>
                          <a:schemeClr val="dk1"/>
                        </a:solidFill>
                        <a:latin typeface="Century Gothic" panose="020B0502020202020204" pitchFamily="34" charset="0"/>
                        <a:ea typeface="+mn-ea"/>
                        <a:cs typeface="+mn-cs"/>
                      </a:endParaRPr>
                    </a:p>
                    <a:p>
                      <a:pPr marL="0" indent="0">
                        <a:buFont typeface="Arial" panose="020B0604020202020204" pitchFamily="34" charset="0"/>
                        <a:buNone/>
                      </a:pPr>
                      <a:endParaRPr lang="en-GB" sz="1200" b="0" i="0" u="none" strike="noStrike" kern="1200" baseline="0" dirty="0">
                        <a:solidFill>
                          <a:schemeClr val="dk1"/>
                        </a:solidFill>
                        <a:latin typeface="Century Gothic" panose="020B0502020202020204" pitchFamily="34" charset="0"/>
                        <a:ea typeface="+mn-ea"/>
                        <a:cs typeface="+mn-cs"/>
                      </a:endParaRPr>
                    </a:p>
                    <a:p>
                      <a:pPr marL="0" indent="0">
                        <a:buFont typeface="Arial" panose="020B0604020202020204" pitchFamily="34" charset="0"/>
                        <a:buNone/>
                      </a:pPr>
                      <a:endParaRPr lang="en-GB" sz="1200" b="0" i="0" u="none" strike="noStrike" kern="1200" baseline="0" dirty="0">
                        <a:solidFill>
                          <a:schemeClr val="dk1"/>
                        </a:solidFill>
                        <a:latin typeface="Century Gothic" panose="020B0502020202020204" pitchFamily="34" charset="0"/>
                        <a:ea typeface="+mn-ea"/>
                        <a:cs typeface="+mn-cs"/>
                      </a:endParaRPr>
                    </a:p>
                    <a:p>
                      <a:pPr marL="0" indent="0">
                        <a:buFont typeface="Arial" panose="020B0604020202020204" pitchFamily="34" charset="0"/>
                        <a:buNone/>
                      </a:pPr>
                      <a:endParaRPr lang="en-GB" sz="1200" b="0" i="0" u="none" strike="noStrike" kern="1200" baseline="0" dirty="0">
                        <a:solidFill>
                          <a:schemeClr val="dk1"/>
                        </a:solidFill>
                        <a:latin typeface="Century Gothic" panose="020B0502020202020204" pitchFamily="34" charset="0"/>
                        <a:ea typeface="+mn-ea"/>
                        <a:cs typeface="+mn-cs"/>
                      </a:endParaRPr>
                    </a:p>
                    <a:p>
                      <a:pPr marL="0" indent="0">
                        <a:buFont typeface="Arial" panose="020B0604020202020204" pitchFamily="34" charset="0"/>
                        <a:buNone/>
                      </a:pPr>
                      <a:endParaRPr lang="en-US" sz="1200" b="0" i="0" u="none" strike="noStrike" kern="1200" baseline="0" dirty="0">
                        <a:solidFill>
                          <a:schemeClr val="dk1"/>
                        </a:solidFill>
                        <a:latin typeface="Century Gothic" panose="020B0502020202020204" pitchFamily="34" charset="0"/>
                        <a:ea typeface="+mn-ea"/>
                        <a:cs typeface="+mn-cs"/>
                      </a:endParaRPr>
                    </a:p>
                    <a:p>
                      <a:pPr marL="0" indent="0">
                        <a:buFont typeface="Arial" panose="020B0604020202020204" pitchFamily="34" charset="0"/>
                        <a:buNone/>
                      </a:pPr>
                      <a:endParaRPr lang="en-US" sz="1200" b="0" i="0" u="none" strike="noStrike" kern="1200" baseline="0" dirty="0">
                        <a:solidFill>
                          <a:schemeClr val="dk1"/>
                        </a:solidFill>
                        <a:latin typeface="Century Gothic" panose="020B0502020202020204" pitchFamily="34" charset="0"/>
                        <a:ea typeface="+mn-ea"/>
                        <a:cs typeface="+mn-cs"/>
                      </a:endParaRPr>
                    </a:p>
                    <a:p>
                      <a:pPr marL="0" indent="0">
                        <a:buFont typeface="Arial" panose="020B0604020202020204" pitchFamily="34" charset="0"/>
                        <a:buNone/>
                      </a:pPr>
                      <a:endParaRPr lang="en-US" sz="1200" b="0" i="0" u="none" strike="noStrike" kern="1200" baseline="0" dirty="0">
                        <a:solidFill>
                          <a:schemeClr val="dk1"/>
                        </a:solidFill>
                        <a:latin typeface="Century Gothic" panose="020B0502020202020204" pitchFamily="34" charset="0"/>
                        <a:ea typeface="+mn-ea"/>
                        <a:cs typeface="+mn-cs"/>
                      </a:endParaRPr>
                    </a:p>
                    <a:p>
                      <a:pPr marL="0" indent="0">
                        <a:buFont typeface="Arial" panose="020B0604020202020204" pitchFamily="34" charset="0"/>
                        <a:buNone/>
                      </a:pPr>
                      <a:endParaRPr lang="en-US" sz="1200" b="0" i="0" u="none" strike="noStrike" kern="1200" baseline="0" dirty="0">
                        <a:solidFill>
                          <a:schemeClr val="dk1"/>
                        </a:solidFill>
                        <a:latin typeface="Century Gothic" panose="020B0502020202020204" pitchFamily="34" charset="0"/>
                        <a:ea typeface="+mn-ea"/>
                        <a:cs typeface="+mn-cs"/>
                      </a:endParaRPr>
                    </a:p>
                    <a:p>
                      <a:pPr marL="0" indent="0">
                        <a:buFont typeface="Arial" panose="020B0604020202020204" pitchFamily="34" charset="0"/>
                        <a:buNone/>
                      </a:pPr>
                      <a:endParaRPr lang="en-US" sz="1200" b="0" i="0" u="none" strike="noStrike" kern="1200" baseline="0" dirty="0">
                        <a:solidFill>
                          <a:schemeClr val="dk1"/>
                        </a:solidFill>
                        <a:latin typeface="Century Gothic" panose="020B0502020202020204" pitchFamily="34" charset="0"/>
                        <a:ea typeface="+mn-ea"/>
                        <a:cs typeface="+mn-cs"/>
                      </a:endParaRPr>
                    </a:p>
                    <a:p>
                      <a:pPr marL="0" indent="0">
                        <a:buFont typeface="Arial" panose="020B0604020202020204" pitchFamily="34" charset="0"/>
                        <a:buNone/>
                      </a:pPr>
                      <a:endParaRPr lang="en-GB" sz="1200" b="0" i="0" u="none" strike="noStrike" kern="1200" baseline="0" dirty="0">
                        <a:solidFill>
                          <a:schemeClr val="dk1"/>
                        </a:solidFill>
                        <a:latin typeface="Century Gothic" panose="020B0502020202020204" pitchFamily="34" charset="0"/>
                        <a:ea typeface="+mn-ea"/>
                        <a:cs typeface="+mn-cs"/>
                      </a:endParaRPr>
                    </a:p>
                    <a:p>
                      <a:pPr algn="ctr"/>
                      <a:r>
                        <a:rPr lang="en-US" sz="1200" b="0" i="0" kern="1200" dirty="0">
                          <a:solidFill>
                            <a:schemeClr val="dk1"/>
                          </a:solidFill>
                          <a:effectLst/>
                          <a:latin typeface="Century Gothic" panose="020B0502020202020204" pitchFamily="34" charset="0"/>
                          <a:ea typeface="+mn-ea"/>
                          <a:cs typeface="+mn-cs"/>
                        </a:rPr>
                        <a:t>We are learning to explore using individual commands, both with other learners and as part of a computer program. We will identify what each floor robot command does and use that knowledge to start predicting the outcome of programs. We are also introduced to the early stages of program design through the introduction of algorithms.</a:t>
                      </a:r>
                      <a:endParaRPr lang="en-GB" sz="1200" dirty="0">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ctr">
                        <a:lnSpc>
                          <a:spcPct val="107000"/>
                        </a:lnSpc>
                        <a:spcAft>
                          <a:spcPts val="0"/>
                        </a:spcAft>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 What is a given command?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1"/>
                  </a:ext>
                </a:extLst>
              </a:tr>
              <a:tr h="406331">
                <a:tc rowSpan="2">
                  <a:txBody>
                    <a:bodyPr/>
                    <a:lstStyle/>
                    <a:p>
                      <a:pPr lvl="0" algn="ctr"/>
                      <a:r>
                        <a:rPr lang="en-GB" sz="1200" b="0" dirty="0">
                          <a:solidFill>
                            <a:schemeClr val="tx1"/>
                          </a:solidFill>
                          <a:latin typeface="Century Gothic" panose="020B0502020202020204" pitchFamily="34" charset="0"/>
                        </a:rPr>
                        <a:t>Programme</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40000"/>
                        <a:lumOff val="60000"/>
                      </a:schemeClr>
                    </a:solidFill>
                  </a:tcPr>
                </a:tc>
                <a:tc rowSpan="2">
                  <a:txBody>
                    <a:bodyPr/>
                    <a:lstStyle/>
                    <a:p>
                      <a:pPr lvl="0" algn="ctr"/>
                      <a:r>
                        <a:rPr lang="en-US" sz="1200" b="0" i="0" u="none" kern="1200" dirty="0">
                          <a:solidFill>
                            <a:schemeClr val="tx1"/>
                          </a:solidFill>
                          <a:effectLst/>
                          <a:latin typeface="Century Gothic" panose="020B0502020202020204" pitchFamily="34" charset="0"/>
                          <a:ea typeface="+mn-ea"/>
                          <a:cs typeface="+mn-cs"/>
                        </a:rPr>
                        <a:t>To tell a device or system to operate in a particular way.</a:t>
                      </a:r>
                      <a:endParaRPr lang="en-GB" sz="1200" b="0" u="none" dirty="0">
                        <a:solidFill>
                          <a:schemeClr val="tx1"/>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vMerge="1">
                  <a:txBody>
                    <a:bodyPr/>
                    <a:lstStyle/>
                    <a:p>
                      <a:pPr>
                        <a:lnSpc>
                          <a:spcPct val="107000"/>
                        </a:lnSpc>
                        <a:spcAft>
                          <a:spcPts val="0"/>
                        </a:spcAft>
                      </a:pPr>
                      <a:endParaRPr lang="en-GB"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846620190"/>
                  </a:ext>
                </a:extLst>
              </a:tr>
              <a:tr h="406331">
                <a:tc vMerge="1">
                  <a:txBody>
                    <a:bodyPr/>
                    <a:lstStyle/>
                    <a:p>
                      <a:endParaRPr lang="en-GB"/>
                    </a:p>
                  </a:txBody>
                  <a:tcPr/>
                </a:tc>
                <a:tc vMerge="1">
                  <a:txBody>
                    <a:bodyPr/>
                    <a:lstStyle/>
                    <a:p>
                      <a:endParaRPr lang="en-GB"/>
                    </a:p>
                  </a:txBody>
                  <a:tcPr/>
                </a:tc>
                <a:tc vMerge="1">
                  <a:txBody>
                    <a:bodyPr/>
                    <a:lstStyle/>
                    <a:p>
                      <a:pPr marL="0" indent="0">
                        <a:buFont typeface="Arial" panose="020B0604020202020204" pitchFamily="34" charset="0"/>
                        <a:buNone/>
                      </a:pPr>
                      <a:endParaRPr lang="en-GB" sz="800" b="0" i="0" u="none" strike="noStrike" kern="1200" baseline="0" dirty="0">
                        <a:solidFill>
                          <a:schemeClr val="dk1"/>
                        </a:solidFill>
                        <a:latin typeface="Century Gothic" panose="020B0502020202020204" pitchFamily="34" charset="0"/>
                        <a:ea typeface="+mn-ea"/>
                        <a:cs typeface="+mn-cs"/>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en-GB"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What is a direction?</a:t>
                      </a:r>
                      <a:endParaRPr lang="en-GB" sz="12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423454479"/>
                  </a:ext>
                </a:extLst>
              </a:tr>
              <a:tr h="224018">
                <a:tc rowSpan="3">
                  <a:txBody>
                    <a:bodyPr/>
                    <a:lstStyle/>
                    <a:p>
                      <a:pPr lvl="0" algn="ctr"/>
                      <a:r>
                        <a:rPr lang="en-GB" sz="1200" b="0" dirty="0">
                          <a:solidFill>
                            <a:schemeClr val="tx1"/>
                          </a:solidFill>
                          <a:latin typeface="Century Gothic" panose="020B0502020202020204" pitchFamily="34" charset="0"/>
                        </a:rPr>
                        <a:t>Debug</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40000"/>
                        <a:lumOff val="60000"/>
                      </a:schemeClr>
                    </a:solidFill>
                  </a:tcPr>
                </a:tc>
                <a:tc rowSpan="3">
                  <a:txBody>
                    <a:bodyPr/>
                    <a:lstStyle/>
                    <a:p>
                      <a:pPr lvl="0" algn="ctr"/>
                      <a:r>
                        <a:rPr lang="en-US" sz="1200" b="0" i="0" kern="1200" dirty="0">
                          <a:solidFill>
                            <a:schemeClr val="tx1"/>
                          </a:solidFill>
                          <a:effectLst/>
                          <a:latin typeface="Century Gothic" panose="020B0502020202020204" pitchFamily="34" charset="0"/>
                          <a:ea typeface="+mn-ea"/>
                          <a:cs typeface="+mn-cs"/>
                        </a:rPr>
                        <a:t>To remove bugs from a computer </a:t>
                      </a:r>
                      <a:r>
                        <a:rPr lang="en-US" sz="1200" b="0" i="0" kern="1200" dirty="0" err="1">
                          <a:solidFill>
                            <a:schemeClr val="tx1"/>
                          </a:solidFill>
                          <a:effectLst/>
                          <a:latin typeface="Century Gothic" panose="020B0502020202020204" pitchFamily="34" charset="0"/>
                          <a:ea typeface="+mn-ea"/>
                          <a:cs typeface="+mn-cs"/>
                        </a:rPr>
                        <a:t>programme</a:t>
                      </a:r>
                      <a:r>
                        <a:rPr lang="en-US" sz="1200" b="0" i="0" kern="1200" dirty="0">
                          <a:solidFill>
                            <a:schemeClr val="tx1"/>
                          </a:solidFill>
                          <a:effectLst/>
                          <a:latin typeface="Century Gothic" panose="020B0502020202020204" pitchFamily="34" charset="0"/>
                          <a:ea typeface="+mn-ea"/>
                          <a:cs typeface="+mn-cs"/>
                        </a:rPr>
                        <a:t>.</a:t>
                      </a:r>
                      <a:endParaRPr lang="en-GB" sz="1200" b="0" dirty="0">
                        <a:solidFill>
                          <a:schemeClr val="tx1"/>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lnL w="635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pPr>
                        <a:lnSpc>
                          <a:spcPct val="107000"/>
                        </a:lnSpc>
                        <a:spcAft>
                          <a:spcPts val="0"/>
                        </a:spcAft>
                      </a:pPr>
                      <a:r>
                        <a:rPr lang="en-GB" sz="11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To identify a computer and its main parts</a:t>
                      </a:r>
                      <a:endParaRPr lang="en-GB"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309419298"/>
                  </a:ext>
                </a:extLst>
              </a:tr>
              <a:tr h="406331">
                <a:tc vMerge="1">
                  <a:txBody>
                    <a:bodyPr/>
                    <a:lstStyle/>
                    <a:p>
                      <a:pPr lvl="0"/>
                      <a:endParaRPr lang="en-GB" sz="1300" b="0" dirty="0">
                        <a:solidFill>
                          <a:schemeClr val="tx1"/>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40000"/>
                        <a:lumOff val="60000"/>
                      </a:schemeClr>
                    </a:solidFill>
                  </a:tcPr>
                </a:tc>
                <a:tc vMerge="1">
                  <a:txBody>
                    <a:bodyPr/>
                    <a:lstStyle/>
                    <a:p>
                      <a:pPr lvl="0"/>
                      <a:endParaRPr lang="en-GB" sz="1000" b="0" dirty="0">
                        <a:solidFill>
                          <a:schemeClr val="tx1"/>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r>
                        <a:rPr lang="en-GB"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How do I combine commands to make a sequence?</a:t>
                      </a:r>
                      <a:endParaRPr lang="en-GB" sz="1200" dirty="0">
                        <a:latin typeface="Century Gothic" panose="020B0502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40749579"/>
                  </a:ext>
                </a:extLst>
              </a:tr>
              <a:tr h="131436">
                <a:tc vMerge="1">
                  <a:txBody>
                    <a:bodyPr/>
                    <a:lstStyle/>
                    <a:p>
                      <a:pPr lvl="0"/>
                      <a:endParaRPr lang="en-GB" sz="1300" b="0" dirty="0">
                        <a:solidFill>
                          <a:schemeClr val="tx1"/>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40000"/>
                        <a:lumOff val="60000"/>
                      </a:schemeClr>
                    </a:solidFill>
                  </a:tcPr>
                </a:tc>
                <a:tc vMerge="1">
                  <a:txBody>
                    <a:bodyPr/>
                    <a:lstStyle/>
                    <a:p>
                      <a:pPr lvl="0"/>
                      <a:endParaRPr lang="en-GB" sz="1000" b="0" dirty="0">
                        <a:solidFill>
                          <a:schemeClr val="tx1"/>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rowSpan="2">
                  <a:txBody>
                    <a:bodyPr/>
                    <a:lstStyle/>
                    <a:p>
                      <a:pPr algn="ctr"/>
                      <a:r>
                        <a:rPr lang="en-US" sz="1200" dirty="0">
                          <a:latin typeface="Century Gothic" panose="020B0502020202020204" pitchFamily="34" charset="0"/>
                        </a:rPr>
                        <a:t>How do I command a robot to move?</a:t>
                      </a:r>
                      <a:endParaRPr lang="en-GB" sz="1200" dirty="0">
                        <a:latin typeface="Century Gothic" panose="020B0502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035686793"/>
                  </a:ext>
                </a:extLst>
              </a:tr>
              <a:tr h="406331">
                <a:tc rowSpan="2">
                  <a:txBody>
                    <a:bodyPr/>
                    <a:lstStyle/>
                    <a:p>
                      <a:pPr lvl="0" algn="ctr"/>
                      <a:r>
                        <a:rPr lang="en-US" sz="1200" b="0" dirty="0">
                          <a:solidFill>
                            <a:schemeClr val="tx1"/>
                          </a:solidFill>
                          <a:latin typeface="Century Gothic" panose="020B0502020202020204" pitchFamily="34" charset="0"/>
                        </a:rPr>
                        <a:t>Algorithm</a:t>
                      </a:r>
                      <a:endParaRPr lang="en-GB" sz="1200" b="0" dirty="0">
                        <a:solidFill>
                          <a:schemeClr val="tx1"/>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40000"/>
                        <a:lumOff val="60000"/>
                      </a:schemeClr>
                    </a:solidFill>
                  </a:tcPr>
                </a:tc>
                <a:tc rowSpan="2">
                  <a:txBody>
                    <a:bodyPr/>
                    <a:lstStyle/>
                    <a:p>
                      <a:pPr lvl="0" algn="ctr"/>
                      <a:r>
                        <a:rPr lang="en-US" sz="1200" b="0" i="0" kern="1200" dirty="0">
                          <a:solidFill>
                            <a:schemeClr val="tx1"/>
                          </a:solidFill>
                          <a:effectLst/>
                          <a:latin typeface="Century Gothic" panose="020B0502020202020204" pitchFamily="34" charset="0"/>
                          <a:ea typeface="+mn-ea"/>
                          <a:cs typeface="+mn-cs"/>
                        </a:rPr>
                        <a:t>A list of instructions for solving a problem. </a:t>
                      </a:r>
                      <a:endParaRPr lang="en-GB" sz="1200" b="0" dirty="0">
                        <a:solidFill>
                          <a:schemeClr val="tx1"/>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013069883"/>
                  </a:ext>
                </a:extLst>
              </a:tr>
              <a:tr h="406331">
                <a:tc vMerge="1">
                  <a:txBody>
                    <a:bodyPr/>
                    <a:lstStyle/>
                    <a:p>
                      <a:pPr lvl="0"/>
                      <a:endParaRPr lang="en-GB" sz="1200" b="0" dirty="0">
                        <a:solidFill>
                          <a:schemeClr val="tx1"/>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40000"/>
                        <a:lumOff val="60000"/>
                      </a:schemeClr>
                    </a:solidFill>
                  </a:tcPr>
                </a:tc>
                <a:tc vMerge="1">
                  <a:txBody>
                    <a:bodyPr/>
                    <a:lstStyle/>
                    <a:p>
                      <a:pPr lvl="0"/>
                      <a:endParaRPr lang="en-GB" sz="1200" b="0" dirty="0">
                        <a:solidFill>
                          <a:schemeClr val="tx1"/>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rowSpan="2">
                  <a:txBody>
                    <a:bodyPr/>
                    <a:lstStyle/>
                    <a:p>
                      <a:pPr algn="ctr"/>
                      <a:r>
                        <a:rPr lang="en-GB"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How do I debug a programme?</a:t>
                      </a:r>
                      <a:endParaRPr lang="en-GB" sz="1200" dirty="0">
                        <a:latin typeface="Century Gothic" panose="020B0502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532490137"/>
                  </a:ext>
                </a:extLst>
              </a:tr>
              <a:tr h="136579">
                <a:tc rowSpan="2">
                  <a:txBody>
                    <a:bodyPr/>
                    <a:lstStyle/>
                    <a:p>
                      <a:pPr lvl="0" algn="ctr"/>
                      <a:r>
                        <a:rPr lang="en-GB" sz="1200" b="0" dirty="0">
                          <a:solidFill>
                            <a:schemeClr val="tx1"/>
                          </a:solidFill>
                          <a:latin typeface="Century Gothic" panose="020B0502020202020204" pitchFamily="34" charset="0"/>
                        </a:rPr>
                        <a:t>Direction</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40000"/>
                        <a:lumOff val="60000"/>
                      </a:schemeClr>
                    </a:solidFill>
                  </a:tcPr>
                </a:tc>
                <a:tc rowSpan="2">
                  <a:txBody>
                    <a:bodyPr/>
                    <a:lstStyle/>
                    <a:p>
                      <a:pPr lvl="0" algn="ctr"/>
                      <a:r>
                        <a:rPr lang="en-US" sz="1200" b="0" i="0" kern="1200" dirty="0">
                          <a:solidFill>
                            <a:schemeClr val="tx1"/>
                          </a:solidFill>
                          <a:effectLst/>
                          <a:latin typeface="Century Gothic" panose="020B0502020202020204" pitchFamily="34" charset="0"/>
                          <a:ea typeface="+mn-ea"/>
                          <a:cs typeface="+mn-cs"/>
                        </a:rPr>
                        <a:t>The position towards which someone or something moves or faces. </a:t>
                      </a:r>
                      <a:endParaRPr lang="en-GB" sz="1200" b="0" dirty="0">
                        <a:solidFill>
                          <a:schemeClr val="tx1"/>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p>
                  </a:txBody>
                  <a:tcPr marT="45731" marB="45731">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a:lnSpc>
                          <a:spcPct val="107000"/>
                        </a:lnSpc>
                        <a:spcAft>
                          <a:spcPts val="0"/>
                        </a:spcAft>
                      </a:pPr>
                      <a:r>
                        <a:rPr lang="en-GB"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How do I debug a programme?</a:t>
                      </a: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295227321"/>
                  </a:ext>
                </a:extLst>
              </a:tr>
              <a:tr h="406331">
                <a:tc vMerge="1">
                  <a:txBody>
                    <a:bodyPr/>
                    <a:lstStyle/>
                    <a:p>
                      <a:pPr lvl="0"/>
                      <a:endParaRPr lang="en-GB" sz="1200" b="0" dirty="0">
                        <a:solidFill>
                          <a:schemeClr val="tx1"/>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40000"/>
                        <a:lumOff val="60000"/>
                      </a:schemeClr>
                    </a:solidFill>
                  </a:tcPr>
                </a:tc>
                <a:tc vMerge="1">
                  <a:txBody>
                    <a:bodyPr/>
                    <a:lstStyle/>
                    <a:p>
                      <a:pPr lvl="0"/>
                      <a:endParaRPr lang="en-GB" sz="1200" b="0" dirty="0">
                        <a:solidFill>
                          <a:schemeClr val="tx1"/>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rowSpan="2">
                  <a:txBody>
                    <a:bodyPr/>
                    <a:lstStyle/>
                    <a:p>
                      <a:pPr algn="ctr">
                        <a:lnSpc>
                          <a:spcPct val="107000"/>
                        </a:lnSpc>
                        <a:spcAft>
                          <a:spcPts val="0"/>
                        </a:spcAft>
                      </a:pPr>
                      <a:r>
                        <a:rPr lang="en-GB"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How do I plan two programme? </a:t>
                      </a: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1200" dirty="0">
                        <a:latin typeface="Century Gothic" panose="020B0502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654730800"/>
                  </a:ext>
                </a:extLst>
              </a:tr>
              <a:tr h="156267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u="sng" dirty="0">
                          <a:solidFill>
                            <a:schemeClr val="tx1"/>
                          </a:solidFill>
                          <a:latin typeface="Century Gothic" panose="020B0502020202020204" pitchFamily="34" charset="0"/>
                        </a:rPr>
                        <a:t>Unit:</a:t>
                      </a:r>
                      <a:r>
                        <a:rPr lang="en-GB" sz="1000" b="1" u="sng" baseline="0" dirty="0">
                          <a:solidFill>
                            <a:schemeClr val="tx1"/>
                          </a:solidFill>
                          <a:latin typeface="Century Gothic" panose="020B0502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u="none" baseline="0" dirty="0">
                          <a:solidFill>
                            <a:schemeClr val="tx1"/>
                          </a:solidFill>
                          <a:latin typeface="Century Gothic" panose="020B0502020202020204" pitchFamily="34" charset="0"/>
                        </a:rPr>
                        <a:t>Programming a robot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u="none" baseline="0" dirty="0">
                          <a:solidFill>
                            <a:schemeClr val="tx1"/>
                          </a:solidFill>
                          <a:latin typeface="Century Gothic" panose="020B0502020202020204" pitchFamily="34" charset="0"/>
                        </a:rPr>
                        <a:t>Online safety: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u="none" baseline="0" dirty="0">
                          <a:solidFill>
                            <a:schemeClr val="tx1"/>
                          </a:solidFill>
                          <a:latin typeface="Century Gothic" panose="020B0502020202020204" pitchFamily="34" charset="0"/>
                        </a:rPr>
                        <a:t>P</a:t>
                      </a:r>
                      <a:r>
                        <a:rPr lang="en-GB" sz="1100" b="0" u="none" baseline="0" dirty="0" err="1">
                          <a:solidFill>
                            <a:schemeClr val="tx1"/>
                          </a:solidFill>
                          <a:latin typeface="Century Gothic" panose="020B0502020202020204" pitchFamily="34" charset="0"/>
                        </a:rPr>
                        <a:t>rivacy</a:t>
                      </a:r>
                      <a:r>
                        <a:rPr lang="en-GB" sz="1100" b="0" u="none" baseline="0" dirty="0">
                          <a:solidFill>
                            <a:schemeClr val="tx1"/>
                          </a:solidFill>
                          <a:latin typeface="Century Gothic" panose="020B0502020202020204" pitchFamily="34" charset="0"/>
                        </a:rPr>
                        <a:t> and security</a:t>
                      </a:r>
                      <a:endParaRPr lang="en-GB" sz="1100" kern="1200" dirty="0">
                        <a:solidFill>
                          <a:schemeClr val="dk1"/>
                        </a:solidFill>
                        <a:effectLst/>
                        <a:latin typeface="+mn-lt"/>
                        <a:ea typeface="+mn-ea"/>
                        <a:cs typeface="+mn-cs"/>
                      </a:endParaRPr>
                    </a:p>
                    <a:p>
                      <a:r>
                        <a:rPr lang="en-GB" sz="1100" kern="1200" dirty="0">
                          <a:solidFill>
                            <a:schemeClr val="dk1"/>
                          </a:solidFill>
                          <a:effectLst/>
                          <a:latin typeface="+mn-lt"/>
                          <a:ea typeface="+mn-ea"/>
                          <a:cs typeface="+mn-cs"/>
                        </a:rPr>
                        <a:t>I can explain how passwords are used to protect information, accounts and devices.</a:t>
                      </a:r>
                    </a:p>
                    <a:p>
                      <a:r>
                        <a:rPr lang="en-GB" sz="1100" kern="1200" dirty="0">
                          <a:solidFill>
                            <a:schemeClr val="dk1"/>
                          </a:solidFill>
                          <a:effectLst/>
                          <a:latin typeface="+mn-lt"/>
                          <a:ea typeface="+mn-ea"/>
                          <a:cs typeface="+mn-cs"/>
                        </a:rPr>
                        <a:t>I can recognise more detailed examples of information that is personal to someone (</a:t>
                      </a:r>
                      <a:r>
                        <a:rPr lang="en-GB" sz="1100" kern="1200" dirty="0" err="1">
                          <a:solidFill>
                            <a:schemeClr val="dk1"/>
                          </a:solidFill>
                          <a:effectLst/>
                          <a:latin typeface="+mn-lt"/>
                          <a:ea typeface="+mn-ea"/>
                          <a:cs typeface="+mn-cs"/>
                        </a:rPr>
                        <a:t>eg</a:t>
                      </a:r>
                      <a:r>
                        <a:rPr lang="en-GB" sz="1100" kern="1200" dirty="0">
                          <a:solidFill>
                            <a:schemeClr val="dk1"/>
                          </a:solidFill>
                          <a:effectLst/>
                          <a:latin typeface="+mn-lt"/>
                          <a:ea typeface="+mn-ea"/>
                          <a:cs typeface="+mn-cs"/>
                        </a:rPr>
                        <a:t> where someone lives and goes to school, family names)</a:t>
                      </a:r>
                    </a:p>
                    <a:p>
                      <a:r>
                        <a:rPr lang="en-GB" sz="1100" kern="1200" dirty="0">
                          <a:solidFill>
                            <a:schemeClr val="dk1"/>
                          </a:solidFill>
                          <a:effectLst/>
                          <a:latin typeface="+mn-lt"/>
                          <a:ea typeface="+mn-ea"/>
                          <a:cs typeface="+mn-cs"/>
                        </a:rPr>
                        <a:t>I can explain why it is important to ask a trusted adult before sharing any personal information online, belonging to myself or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u="none" baseline="0" dirty="0">
                        <a:solidFill>
                          <a:schemeClr val="tx1"/>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pPr lvl="0"/>
                      <a:endParaRPr lang="en-GB" sz="1000" b="0" dirty="0">
                        <a:solidFill>
                          <a:schemeClr val="tx1"/>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vMerge="1">
                  <a:txBody>
                    <a:bodyPr/>
                    <a:lstStyle/>
                    <a:p>
                      <a:pPr>
                        <a:lnSpc>
                          <a:spcPct val="107000"/>
                        </a:lnSpc>
                        <a:spcAft>
                          <a:spcPts val="0"/>
                        </a:spcAft>
                      </a:pPr>
                      <a:r>
                        <a:rPr lang="en-GB"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How do I plan two programme? </a:t>
                      </a: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994011280"/>
                  </a:ext>
                </a:extLst>
              </a:tr>
            </a:tbl>
          </a:graphicData>
        </a:graphic>
      </p:graphicFrame>
      <p:pic>
        <p:nvPicPr>
          <p:cNvPr id="2" name="Picture 1">
            <a:extLst>
              <a:ext uri="{FF2B5EF4-FFF2-40B4-BE49-F238E27FC236}">
                <a16:creationId xmlns:a16="http://schemas.microsoft.com/office/drawing/2014/main" id="{96AAB0CA-87A4-45AB-B9C2-99BE97237FB6}"/>
              </a:ext>
            </a:extLst>
          </p:cNvPr>
          <p:cNvPicPr>
            <a:picLocks noChangeAspect="1"/>
          </p:cNvPicPr>
          <p:nvPr/>
        </p:nvPicPr>
        <p:blipFill>
          <a:blip r:embed="rId3"/>
          <a:stretch>
            <a:fillRect/>
          </a:stretch>
        </p:blipFill>
        <p:spPr>
          <a:xfrm>
            <a:off x="3707904" y="1611098"/>
            <a:ext cx="2422701" cy="1961827"/>
          </a:xfrm>
          <a:prstGeom prst="rect">
            <a:avLst/>
          </a:prstGeom>
        </p:spPr>
      </p:pic>
      <p:pic>
        <p:nvPicPr>
          <p:cNvPr id="4" name="Picture 3">
            <a:extLst>
              <a:ext uri="{FF2B5EF4-FFF2-40B4-BE49-F238E27FC236}">
                <a16:creationId xmlns:a16="http://schemas.microsoft.com/office/drawing/2014/main" id="{0C0BB662-6C8D-4A44-9F17-02E21FA01E5E}"/>
              </a:ext>
            </a:extLst>
          </p:cNvPr>
          <p:cNvPicPr>
            <a:picLocks noChangeAspect="1"/>
          </p:cNvPicPr>
          <p:nvPr/>
        </p:nvPicPr>
        <p:blipFill>
          <a:blip r:embed="rId4"/>
          <a:stretch>
            <a:fillRect/>
          </a:stretch>
        </p:blipFill>
        <p:spPr>
          <a:xfrm>
            <a:off x="6546258" y="4288507"/>
            <a:ext cx="1969092" cy="1833744"/>
          </a:xfrm>
          <a:prstGeom prst="rect">
            <a:avLst/>
          </a:prstGeom>
        </p:spPr>
      </p:pic>
    </p:spTree>
    <p:extLst>
      <p:ext uri="{BB962C8B-B14F-4D97-AF65-F5344CB8AC3E}">
        <p14:creationId xmlns:p14="http://schemas.microsoft.com/office/powerpoint/2010/main" val="396464375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1960" y="156798"/>
            <a:ext cx="6902810" cy="928350"/>
          </a:xfrm>
        </p:spPr>
        <p:txBody>
          <a:bodyPr>
            <a:noAutofit/>
          </a:bodyPr>
          <a:lstStyle/>
          <a:p>
            <a:r>
              <a:rPr lang="en-GB" altLang="en-US" sz="2700" b="1" dirty="0">
                <a:solidFill>
                  <a:srgbClr val="FF0066"/>
                </a:solidFill>
                <a:latin typeface="Century Gothic" panose="020B0502020202020204" pitchFamily="34" charset="0"/>
              </a:rPr>
              <a:t>Music: Introducing tempo and dynamics</a:t>
            </a:r>
            <a:endParaRPr lang="en-GB" sz="2700" dirty="0">
              <a:solidFill>
                <a:srgbClr val="FF0066"/>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13916244"/>
              </p:ext>
            </p:extLst>
          </p:nvPr>
        </p:nvGraphicFramePr>
        <p:xfrm>
          <a:off x="154787" y="1196752"/>
          <a:ext cx="3560755" cy="4680135"/>
        </p:xfrm>
        <a:graphic>
          <a:graphicData uri="http://schemas.openxmlformats.org/drawingml/2006/table">
            <a:tbl>
              <a:tblPr firstRow="1" bandRow="1">
                <a:tableStyleId>{8A107856-5554-42FB-B03E-39F5DBC370BA}</a:tableStyleId>
              </a:tblPr>
              <a:tblGrid>
                <a:gridCol w="1223369">
                  <a:extLst>
                    <a:ext uri="{9D8B030D-6E8A-4147-A177-3AD203B41FA5}">
                      <a16:colId xmlns:a16="http://schemas.microsoft.com/office/drawing/2014/main" val="1599323569"/>
                    </a:ext>
                  </a:extLst>
                </a:gridCol>
                <a:gridCol w="2337386">
                  <a:extLst>
                    <a:ext uri="{9D8B030D-6E8A-4147-A177-3AD203B41FA5}">
                      <a16:colId xmlns:a16="http://schemas.microsoft.com/office/drawing/2014/main" val="3962258476"/>
                    </a:ext>
                  </a:extLst>
                </a:gridCol>
              </a:tblGrid>
              <a:tr h="293498">
                <a:tc gridSpan="2">
                  <a:txBody>
                    <a:bodyPr/>
                    <a:lstStyle/>
                    <a:p>
                      <a:pPr algn="ctr"/>
                      <a:r>
                        <a:rPr lang="en-GB" sz="1200" dirty="0">
                          <a:solidFill>
                            <a:srgbClr val="FF0066"/>
                          </a:solidFill>
                          <a:latin typeface="Century Gothic" panose="020B0502020202020204" pitchFamily="34" charset="0"/>
                        </a:rPr>
                        <a:t>Subject specific vocabulary</a:t>
                      </a:r>
                    </a:p>
                  </a:txBody>
                  <a:tcPr marL="68580" marR="68580" marT="34290" marB="34290"/>
                </a:tc>
                <a:tc hMerge="1">
                  <a:txBody>
                    <a:bodyPr/>
                    <a:lstStyle/>
                    <a:p>
                      <a:endParaRPr lang="en-GB" dirty="0"/>
                    </a:p>
                  </a:txBody>
                  <a:tcPr/>
                </a:tc>
                <a:extLst>
                  <a:ext uri="{0D108BD9-81ED-4DB2-BD59-A6C34878D82A}">
                    <a16:rowId xmlns:a16="http://schemas.microsoft.com/office/drawing/2014/main" val="1202931783"/>
                  </a:ext>
                </a:extLst>
              </a:tr>
              <a:tr h="1136426">
                <a:tc>
                  <a:txBody>
                    <a:bodyPr/>
                    <a:lstStyle/>
                    <a:p>
                      <a:r>
                        <a:rPr lang="en-GB" sz="1200" dirty="0">
                          <a:solidFill>
                            <a:srgbClr val="FF0066"/>
                          </a:solidFill>
                          <a:latin typeface="Century Gothic" panose="020B0502020202020204" pitchFamily="34" charset="0"/>
                        </a:rPr>
                        <a:t>Dynamics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FF0066"/>
                          </a:solidFill>
                          <a:latin typeface="Century Gothic" panose="020B0502020202020204" pitchFamily="34" charset="0"/>
                        </a:rPr>
                        <a:t>Varying</a:t>
                      </a:r>
                      <a:r>
                        <a:rPr lang="en-GB" sz="1200" b="0" baseline="0" dirty="0">
                          <a:solidFill>
                            <a:srgbClr val="FF0066"/>
                          </a:solidFill>
                          <a:latin typeface="Century Gothic" panose="020B0502020202020204" pitchFamily="34" charset="0"/>
                        </a:rPr>
                        <a:t> levels of volume of sound in different parts of a musical performance.</a:t>
                      </a:r>
                      <a:endParaRPr lang="en-GB" sz="1200" b="0" dirty="0">
                        <a:solidFill>
                          <a:srgbClr val="FF0066"/>
                        </a:solidFill>
                        <a:latin typeface="Century Gothic" panose="020B0502020202020204" pitchFamily="34" charset="0"/>
                      </a:endParaRPr>
                    </a:p>
                  </a:txBody>
                  <a:tcPr marL="68580" marR="68580" marT="34290" marB="34290"/>
                </a:tc>
                <a:extLst>
                  <a:ext uri="{0D108BD9-81ED-4DB2-BD59-A6C34878D82A}">
                    <a16:rowId xmlns:a16="http://schemas.microsoft.com/office/drawing/2014/main" val="577042982"/>
                  </a:ext>
                </a:extLst>
              </a:tr>
              <a:tr h="506951">
                <a:tc>
                  <a:txBody>
                    <a:bodyPr/>
                    <a:lstStyle/>
                    <a:p>
                      <a:r>
                        <a:rPr lang="en-GB" sz="1200" dirty="0">
                          <a:solidFill>
                            <a:srgbClr val="FF0066"/>
                          </a:solidFill>
                          <a:latin typeface="Century Gothic" panose="020B0502020202020204" pitchFamily="34" charset="0"/>
                        </a:rPr>
                        <a:t>Pitch</a:t>
                      </a:r>
                    </a:p>
                  </a:txBody>
                  <a:tcPr marL="68580" marR="68580" marT="34290" marB="34290"/>
                </a:tc>
                <a:tc>
                  <a:txBody>
                    <a:bodyPr/>
                    <a:lstStyle/>
                    <a:p>
                      <a:r>
                        <a:rPr lang="en-GB" sz="1200" dirty="0">
                          <a:solidFill>
                            <a:srgbClr val="FF0066"/>
                          </a:solidFill>
                          <a:latin typeface="Century Gothic" panose="020B0502020202020204" pitchFamily="34" charset="0"/>
                        </a:rPr>
                        <a:t>How long or high the sound is.</a:t>
                      </a:r>
                    </a:p>
                  </a:txBody>
                  <a:tcPr marL="68580" marR="68580" marT="34290" marB="34290"/>
                </a:tc>
                <a:extLst>
                  <a:ext uri="{0D108BD9-81ED-4DB2-BD59-A6C34878D82A}">
                    <a16:rowId xmlns:a16="http://schemas.microsoft.com/office/drawing/2014/main" val="455867984"/>
                  </a:ext>
                </a:extLst>
              </a:tr>
              <a:tr h="886430">
                <a:tc>
                  <a:txBody>
                    <a:bodyPr/>
                    <a:lstStyle/>
                    <a:p>
                      <a:r>
                        <a:rPr lang="en-GB" sz="1200" dirty="0">
                          <a:solidFill>
                            <a:srgbClr val="FF0066"/>
                          </a:solidFill>
                          <a:latin typeface="Century Gothic" panose="020B0502020202020204" pitchFamily="34" charset="0"/>
                        </a:rPr>
                        <a:t>Tempo/ tempi</a:t>
                      </a:r>
                    </a:p>
                  </a:txBody>
                  <a:tcPr marL="68580" marR="68580" marT="34290" marB="34290"/>
                </a:tc>
                <a:tc>
                  <a:txBody>
                    <a:bodyPr/>
                    <a:lstStyle/>
                    <a:p>
                      <a:r>
                        <a:rPr lang="en-GB" sz="1200" dirty="0">
                          <a:solidFill>
                            <a:srgbClr val="FF0066"/>
                          </a:solidFill>
                          <a:latin typeface="Century Gothic" panose="020B0502020202020204" pitchFamily="34" charset="0"/>
                        </a:rPr>
                        <a:t>The speed at which a passage of music is or should be played.</a:t>
                      </a:r>
                    </a:p>
                  </a:txBody>
                  <a:tcPr marL="68580" marR="68580" marT="34290" marB="34290"/>
                </a:tc>
                <a:extLst>
                  <a:ext uri="{0D108BD9-81ED-4DB2-BD59-A6C34878D82A}">
                    <a16:rowId xmlns:a16="http://schemas.microsoft.com/office/drawing/2014/main" val="3309869659"/>
                  </a:ext>
                </a:extLst>
              </a:tr>
              <a:tr h="1136426">
                <a:tc>
                  <a:txBody>
                    <a:bodyPr/>
                    <a:lstStyle/>
                    <a:p>
                      <a:r>
                        <a:rPr lang="en-GB" sz="1200" dirty="0">
                          <a:solidFill>
                            <a:srgbClr val="FF0066"/>
                          </a:solidFill>
                          <a:latin typeface="Century Gothic" panose="020B0502020202020204" pitchFamily="34" charset="0"/>
                        </a:rPr>
                        <a:t>Beat</a:t>
                      </a:r>
                    </a:p>
                  </a:txBody>
                  <a:tcPr marL="68580" marR="68580" marT="34290" marB="34290"/>
                </a:tc>
                <a:tc>
                  <a:txBody>
                    <a:bodyPr/>
                    <a:lstStyle/>
                    <a:p>
                      <a:r>
                        <a:rPr lang="en-GB" sz="1200" dirty="0">
                          <a:solidFill>
                            <a:srgbClr val="FF0066"/>
                          </a:solidFill>
                          <a:latin typeface="Century Gothic" panose="020B0502020202020204" pitchFamily="34" charset="0"/>
                        </a:rPr>
                        <a:t>A rhythmic movement, or is the speed at which a piece of music is played.</a:t>
                      </a:r>
                    </a:p>
                  </a:txBody>
                  <a:tcPr marL="68580" marR="68580" marT="34290" marB="34290"/>
                </a:tc>
                <a:extLst>
                  <a:ext uri="{0D108BD9-81ED-4DB2-BD59-A6C34878D82A}">
                    <a16:rowId xmlns:a16="http://schemas.microsoft.com/office/drawing/2014/main" val="3186768515"/>
                  </a:ext>
                </a:extLst>
              </a:tr>
              <a:tr h="720404">
                <a:tc>
                  <a:txBody>
                    <a:bodyPr/>
                    <a:lstStyle/>
                    <a:p>
                      <a:r>
                        <a:rPr lang="en-GB" sz="1200" dirty="0">
                          <a:solidFill>
                            <a:srgbClr val="FF0066"/>
                          </a:solidFill>
                          <a:latin typeface="Century Gothic" panose="020B0502020202020204" pitchFamily="34" charset="0"/>
                        </a:rPr>
                        <a:t>Performing</a:t>
                      </a:r>
                    </a:p>
                  </a:txBody>
                  <a:tcPr marL="68580" marR="68580" marT="34290" marB="34290"/>
                </a:tc>
                <a:tc>
                  <a:txBody>
                    <a:bodyPr/>
                    <a:lstStyle/>
                    <a:p>
                      <a:r>
                        <a:rPr lang="en-GB" sz="1200" dirty="0">
                          <a:solidFill>
                            <a:srgbClr val="FF0066"/>
                          </a:solidFill>
                          <a:latin typeface="Century Gothic" panose="020B0502020202020204" pitchFamily="34" charset="0"/>
                        </a:rPr>
                        <a:t>Present a form of entertainment to an audience.</a:t>
                      </a:r>
                    </a:p>
                  </a:txBody>
                  <a:tcPr marL="68580" marR="68580" marT="34290" marB="34290"/>
                </a:tc>
                <a:extLst>
                  <a:ext uri="{0D108BD9-81ED-4DB2-BD59-A6C34878D82A}">
                    <a16:rowId xmlns:a16="http://schemas.microsoft.com/office/drawing/2014/main" val="75021227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27982356"/>
              </p:ext>
            </p:extLst>
          </p:nvPr>
        </p:nvGraphicFramePr>
        <p:xfrm>
          <a:off x="3843698" y="5007128"/>
          <a:ext cx="5144608" cy="1396205"/>
        </p:xfrm>
        <a:graphic>
          <a:graphicData uri="http://schemas.openxmlformats.org/drawingml/2006/table">
            <a:tbl>
              <a:tblPr firstRow="1" bandRow="1">
                <a:tableStyleId>{21E4AEA4-8DFA-4A89-87EB-49C32662AFE0}</a:tableStyleId>
              </a:tblPr>
              <a:tblGrid>
                <a:gridCol w="5144608">
                  <a:extLst>
                    <a:ext uri="{9D8B030D-6E8A-4147-A177-3AD203B41FA5}">
                      <a16:colId xmlns:a16="http://schemas.microsoft.com/office/drawing/2014/main" val="785938140"/>
                    </a:ext>
                  </a:extLst>
                </a:gridCol>
              </a:tblGrid>
              <a:tr h="382738">
                <a:tc>
                  <a:txBody>
                    <a:bodyPr/>
                    <a:lstStyle/>
                    <a:p>
                      <a:pPr lvl="0" algn="ctr"/>
                      <a:r>
                        <a:rPr lang="en-GB" sz="1400" dirty="0">
                          <a:solidFill>
                            <a:schemeClr val="bg1"/>
                          </a:solidFill>
                          <a:latin typeface="Century Gothic" pitchFamily="34"/>
                        </a:rPr>
                        <a:t>By the end of this unit, I will be able to answer these questions:</a:t>
                      </a:r>
                    </a:p>
                  </a:txBody>
                  <a:tcPr marL="68580" marR="68580" marT="34290" marB="34290">
                    <a:solidFill>
                      <a:srgbClr val="FF0066"/>
                    </a:solidFill>
                  </a:tcPr>
                </a:tc>
                <a:extLst>
                  <a:ext uri="{0D108BD9-81ED-4DB2-BD59-A6C34878D82A}">
                    <a16:rowId xmlns:a16="http://schemas.microsoft.com/office/drawing/2014/main" val="548842755"/>
                  </a:ext>
                </a:extLst>
              </a:tr>
              <a:tr h="900905">
                <a:tc>
                  <a:txBody>
                    <a:bodyPr/>
                    <a:lstStyle/>
                    <a:p>
                      <a:r>
                        <a:rPr lang="en-GB" sz="1400" dirty="0"/>
                        <a:t>What is a pulse/beat?</a:t>
                      </a:r>
                    </a:p>
                    <a:p>
                      <a:r>
                        <a:rPr lang="en-GB" sz="1400" dirty="0"/>
                        <a:t>What is pitch?</a:t>
                      </a:r>
                    </a:p>
                    <a:p>
                      <a:r>
                        <a:rPr lang="en-GB" sz="1400" dirty="0"/>
                        <a:t>What is note duration?</a:t>
                      </a:r>
                    </a:p>
                  </a:txBody>
                  <a:tcPr marL="68580" marR="68580" marT="34290" marB="34290">
                    <a:solidFill>
                      <a:srgbClr val="FF0066"/>
                    </a:solidFill>
                  </a:tcPr>
                </a:tc>
                <a:extLst>
                  <a:ext uri="{0D108BD9-81ED-4DB2-BD59-A6C34878D82A}">
                    <a16:rowId xmlns:a16="http://schemas.microsoft.com/office/drawing/2014/main" val="319410841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647010840"/>
              </p:ext>
            </p:extLst>
          </p:nvPr>
        </p:nvGraphicFramePr>
        <p:xfrm>
          <a:off x="3843698" y="1973580"/>
          <a:ext cx="5144608" cy="2910840"/>
        </p:xfrm>
        <a:graphic>
          <a:graphicData uri="http://schemas.openxmlformats.org/drawingml/2006/table">
            <a:tbl>
              <a:tblPr firstRow="1" bandRow="1">
                <a:tableStyleId>{21E4AEA4-8DFA-4A89-87EB-49C32662AFE0}</a:tableStyleId>
              </a:tblPr>
              <a:tblGrid>
                <a:gridCol w="5144608">
                  <a:extLst>
                    <a:ext uri="{9D8B030D-6E8A-4147-A177-3AD203B41FA5}">
                      <a16:colId xmlns:a16="http://schemas.microsoft.com/office/drawing/2014/main" val="876411865"/>
                    </a:ext>
                  </a:extLst>
                </a:gridCol>
              </a:tblGrid>
              <a:tr h="0">
                <a:tc>
                  <a:txBody>
                    <a:bodyPr/>
                    <a:lstStyle/>
                    <a:p>
                      <a:pPr algn="ctr"/>
                      <a:r>
                        <a:rPr lang="en-GB" sz="1400" dirty="0">
                          <a:solidFill>
                            <a:srgbClr val="FF0066"/>
                          </a:solidFill>
                        </a:rPr>
                        <a:t>Key Objectives</a:t>
                      </a:r>
                    </a:p>
                  </a:txBody>
                  <a:tcPr marL="68580" marR="68580" marT="34290" marB="34290">
                    <a:solidFill>
                      <a:srgbClr val="FF9999"/>
                    </a:solidFill>
                  </a:tcPr>
                </a:tc>
                <a:extLst>
                  <a:ext uri="{0D108BD9-81ED-4DB2-BD59-A6C34878D82A}">
                    <a16:rowId xmlns:a16="http://schemas.microsoft.com/office/drawing/2014/main" val="4261023385"/>
                  </a:ext>
                </a:extLst>
              </a:tr>
              <a:tr h="2033242">
                <a:tc>
                  <a:txBody>
                    <a:bodyPr/>
                    <a:lstStyle/>
                    <a:p>
                      <a:pPr marL="285750" marR="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GB" sz="1400" dirty="0">
                        <a:solidFill>
                          <a:srgbClr val="FF0066"/>
                        </a:solidFill>
                      </a:endParaRPr>
                    </a:p>
                    <a:p>
                      <a:pPr marL="285750" marR="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400" dirty="0">
                          <a:solidFill>
                            <a:srgbClr val="FF0066"/>
                          </a:solidFill>
                        </a:rPr>
                        <a:t>● Demonstrate a basic understanding of how feelings can connect with/relate to music. </a:t>
                      </a:r>
                    </a:p>
                    <a:p>
                      <a:pPr marL="285750" marR="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400" dirty="0">
                          <a:solidFill>
                            <a:srgbClr val="FF0066"/>
                          </a:solidFill>
                        </a:rPr>
                        <a:t>● Demonstrate some basic understanding of musical style.</a:t>
                      </a:r>
                    </a:p>
                    <a:p>
                      <a:pPr marL="285750" marR="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400" dirty="0">
                          <a:solidFill>
                            <a:srgbClr val="FF0066"/>
                          </a:solidFill>
                        </a:rPr>
                        <a:t>● Demonstrate an awareness of pulse/beat when listening, moving to and performing music. </a:t>
                      </a:r>
                    </a:p>
                    <a:p>
                      <a:pPr marL="285750" marR="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400" dirty="0">
                          <a:solidFill>
                            <a:srgbClr val="FF0066"/>
                          </a:solidFill>
                        </a:rPr>
                        <a:t>● Demonstrate an understanding and use of basic differences in pitch (high and low) and note duration (long and short). ● Demonstrate a basic understanding of the importance of posture and technique when performing. </a:t>
                      </a:r>
                    </a:p>
                    <a:p>
                      <a:pPr marL="285750" marR="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400" dirty="0">
                          <a:solidFill>
                            <a:srgbClr val="FF0066"/>
                          </a:solidFill>
                        </a:rPr>
                        <a:t>● Demonstrate an understanding of the basic concepts of improvisation and composition. </a:t>
                      </a:r>
                    </a:p>
                  </a:txBody>
                  <a:tcPr marL="68580" marR="68580" marT="34290" marB="34290"/>
                </a:tc>
                <a:extLst>
                  <a:ext uri="{0D108BD9-81ED-4DB2-BD59-A6C34878D82A}">
                    <a16:rowId xmlns:a16="http://schemas.microsoft.com/office/drawing/2014/main" val="497410831"/>
                  </a:ext>
                </a:extLst>
              </a:tr>
            </a:tbl>
          </a:graphicData>
        </a:graphic>
      </p:graphicFrame>
      <p:pic>
        <p:nvPicPr>
          <p:cNvPr id="7" name="Picture 6"/>
          <p:cNvPicPr>
            <a:picLocks noChangeAspect="1"/>
          </p:cNvPicPr>
          <p:nvPr/>
        </p:nvPicPr>
        <p:blipFill rotWithShape="1">
          <a:blip r:embed="rId2"/>
          <a:srcRect r="3204"/>
          <a:stretch/>
        </p:blipFill>
        <p:spPr>
          <a:xfrm>
            <a:off x="5858186" y="145694"/>
            <a:ext cx="2098190" cy="1604678"/>
          </a:xfrm>
          <a:prstGeom prst="rect">
            <a:avLst/>
          </a:prstGeom>
        </p:spPr>
      </p:pic>
    </p:spTree>
    <p:extLst>
      <p:ext uri="{BB962C8B-B14F-4D97-AF65-F5344CB8AC3E}">
        <p14:creationId xmlns:p14="http://schemas.microsoft.com/office/powerpoint/2010/main" val="2351112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txBox="1">
            <a:spLocks noGrp="1" noChangeArrowheads="1"/>
          </p:cNvSpPr>
          <p:nvPr>
            <p:ph type="title"/>
          </p:nvPr>
        </p:nvSpPr>
        <p:spPr>
          <a:xfrm>
            <a:off x="125413" y="157163"/>
            <a:ext cx="8867775" cy="492125"/>
          </a:xfrm>
        </p:spPr>
        <p:txBody>
          <a:bodyPr anchorCtr="1">
            <a:normAutofit fontScale="90000"/>
          </a:bodyPr>
          <a:lstStyle/>
          <a:p>
            <a:pPr algn="ctr" eaLnBrk="1" hangingPunct="1"/>
            <a:r>
              <a:rPr lang="en-GB" altLang="en-US" sz="3200" b="1" dirty="0">
                <a:solidFill>
                  <a:srgbClr val="7FC184"/>
                </a:solidFill>
                <a:latin typeface="Century Gothic" panose="020B0502020202020204" pitchFamily="34" charset="0"/>
              </a:rPr>
              <a:t>Year 1: Science- Who am I?</a:t>
            </a:r>
          </a:p>
        </p:txBody>
      </p:sp>
      <p:graphicFrame>
        <p:nvGraphicFramePr>
          <p:cNvPr id="3" name="Content Placeholder 3"/>
          <p:cNvGraphicFramePr>
            <a:graphicFrameLocks noGrp="1"/>
          </p:cNvGraphicFramePr>
          <p:nvPr>
            <p:ph idx="1"/>
            <p:extLst>
              <p:ext uri="{D42A27DB-BD31-4B8C-83A1-F6EECF244321}">
                <p14:modId xmlns:p14="http://schemas.microsoft.com/office/powerpoint/2010/main" val="823530024"/>
              </p:ext>
            </p:extLst>
          </p:nvPr>
        </p:nvGraphicFramePr>
        <p:xfrm>
          <a:off x="0" y="599329"/>
          <a:ext cx="9143999" cy="6306194"/>
        </p:xfrm>
        <a:graphic>
          <a:graphicData uri="http://schemas.openxmlformats.org/drawingml/2006/table">
            <a:tbl>
              <a:tblPr firstRow="1" bandRow="1">
                <a:effectLst/>
                <a:tableStyleId>{5C22544A-7EE6-4342-B048-85BDC9FD1C3A}</a:tableStyleId>
              </a:tblPr>
              <a:tblGrid>
                <a:gridCol w="1043608">
                  <a:extLst>
                    <a:ext uri="{9D8B030D-6E8A-4147-A177-3AD203B41FA5}">
                      <a16:colId xmlns:a16="http://schemas.microsoft.com/office/drawing/2014/main" val="20000"/>
                    </a:ext>
                  </a:extLst>
                </a:gridCol>
                <a:gridCol w="3096344">
                  <a:extLst>
                    <a:ext uri="{9D8B030D-6E8A-4147-A177-3AD203B41FA5}">
                      <a16:colId xmlns:a16="http://schemas.microsoft.com/office/drawing/2014/main" val="20001"/>
                    </a:ext>
                  </a:extLst>
                </a:gridCol>
                <a:gridCol w="2056641">
                  <a:extLst>
                    <a:ext uri="{9D8B030D-6E8A-4147-A177-3AD203B41FA5}">
                      <a16:colId xmlns:a16="http://schemas.microsoft.com/office/drawing/2014/main" val="20002"/>
                    </a:ext>
                  </a:extLst>
                </a:gridCol>
                <a:gridCol w="2947406">
                  <a:extLst>
                    <a:ext uri="{9D8B030D-6E8A-4147-A177-3AD203B41FA5}">
                      <a16:colId xmlns:a16="http://schemas.microsoft.com/office/drawing/2014/main" val="20003"/>
                    </a:ext>
                  </a:extLst>
                </a:gridCol>
              </a:tblGrid>
              <a:tr h="617552">
                <a:tc gridSpan="2">
                  <a:txBody>
                    <a:bodyPr/>
                    <a:lstStyle/>
                    <a:p>
                      <a:pPr lvl="0" algn="ctr"/>
                      <a:r>
                        <a:rPr lang="en-GB" sz="1800" dirty="0">
                          <a:solidFill>
                            <a:schemeClr val="bg1"/>
                          </a:solidFill>
                          <a:latin typeface="Century Gothic" pitchFamily="34"/>
                        </a:rPr>
                        <a:t>Subject Specific Vocabulary</a:t>
                      </a: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FC184"/>
                    </a:solidFill>
                  </a:tcPr>
                </a:tc>
                <a:tc h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latin typeface="Century Gothic" pitchFamily="34"/>
                        </a:rPr>
                        <a:t>Working Scientifically</a:t>
                      </a:r>
                    </a:p>
                  </a:txBody>
                  <a:tcPr marT="45735" marB="45735">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FC184"/>
                    </a:solidFill>
                  </a:tcPr>
                </a:tc>
                <a:tc rowSpan="2">
                  <a:txBody>
                    <a:bodyPr/>
                    <a:lstStyle/>
                    <a:p>
                      <a:pPr lvl="0" algn="ctr"/>
                      <a:r>
                        <a:rPr lang="en-GB" sz="1800" dirty="0">
                          <a:solidFill>
                            <a:schemeClr val="bg1"/>
                          </a:solidFill>
                          <a:latin typeface="Century Gothic" pitchFamily="34"/>
                        </a:rPr>
                        <a:t>By the end of this unit, I will be able to answer these questions:</a:t>
                      </a:r>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10000"/>
                  </a:ext>
                </a:extLst>
              </a:tr>
              <a:tr h="476196">
                <a:tc rowSpan="2">
                  <a:txBody>
                    <a:bodyPr/>
                    <a:lstStyle/>
                    <a:p>
                      <a:pPr lvl="0"/>
                      <a:r>
                        <a:rPr lang="en-GB" sz="1100" b="1" dirty="0">
                          <a:solidFill>
                            <a:srgbClr val="7FC184"/>
                          </a:solidFill>
                          <a:latin typeface="Century Gothic" pitchFamily="34"/>
                        </a:rPr>
                        <a:t>Backbone</a:t>
                      </a: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lvl="0"/>
                      <a:r>
                        <a:rPr lang="en-US" sz="1100" dirty="0"/>
                        <a:t>The bones that run along the </a:t>
                      </a:r>
                      <a:r>
                        <a:rPr lang="en-US" sz="1100" dirty="0" err="1"/>
                        <a:t>centre</a:t>
                      </a:r>
                      <a:r>
                        <a:rPr lang="en-US" sz="1100" dirty="0"/>
                        <a:t> of the back; this is also called the spine</a:t>
                      </a:r>
                      <a:endParaRPr lang="en-GB" sz="1100" b="0" dirty="0">
                        <a:solidFill>
                          <a:schemeClr val="tx1"/>
                        </a:solidFill>
                        <a:latin typeface="Century Gothic" panose="020B0502020202020204" pitchFamily="34" charset="0"/>
                      </a:endParaRP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5">
                  <a:txBody>
                    <a:bodyPr/>
                    <a:lstStyle/>
                    <a:p>
                      <a:pPr marL="171450" lvl="0" indent="-171450" algn="l">
                        <a:buFont typeface="Arial" panose="020B0604020202020204" pitchFamily="34" charset="0"/>
                        <a:buChar char="•"/>
                      </a:pPr>
                      <a:r>
                        <a:rPr lang="en-GB" sz="1200" dirty="0">
                          <a:solidFill>
                            <a:schemeClr val="tx1"/>
                          </a:solidFill>
                          <a:latin typeface="Century Gothic" panose="020B0502020202020204" pitchFamily="34" charset="0"/>
                        </a:rPr>
                        <a:t> </a:t>
                      </a:r>
                      <a:r>
                        <a:rPr lang="en-US" sz="1200" dirty="0">
                          <a:latin typeface="Century Gothic" panose="020B0502020202020204" pitchFamily="34" charset="0"/>
                        </a:rPr>
                        <a:t>Observe closely, using simple equipment.</a:t>
                      </a:r>
                    </a:p>
                    <a:p>
                      <a:pPr marL="171450" lvl="0" indent="-171450" algn="l">
                        <a:buFont typeface="Arial" panose="020B0604020202020204" pitchFamily="34" charset="0"/>
                        <a:buChar char="•"/>
                      </a:pPr>
                      <a:r>
                        <a:rPr lang="en-US" sz="1200" dirty="0">
                          <a:latin typeface="Century Gothic" panose="020B0502020202020204" pitchFamily="34" charset="0"/>
                        </a:rPr>
                        <a:t>Identify and classify.</a:t>
                      </a:r>
                    </a:p>
                    <a:p>
                      <a:pPr marL="171450" lvl="0" indent="-171450" algn="l">
                        <a:buFont typeface="Arial" panose="020B0604020202020204" pitchFamily="34" charset="0"/>
                        <a:buChar char="•"/>
                      </a:pPr>
                      <a:r>
                        <a:rPr lang="en-US" sz="1200" dirty="0">
                          <a:latin typeface="Century Gothic" panose="020B0502020202020204" pitchFamily="34" charset="0"/>
                        </a:rPr>
                        <a:t>Gather and record data to help in answering questions.</a:t>
                      </a:r>
                      <a:endParaRPr lang="en-GB" sz="1200" dirty="0">
                        <a:solidFill>
                          <a:schemeClr val="tx1"/>
                        </a:solidFill>
                        <a:latin typeface="Century Gothic" panose="020B0502020202020204" pitchFamily="34" charset="0"/>
                      </a:endParaRPr>
                    </a:p>
                  </a:txBody>
                  <a:tcPr marT="45735" marB="45735">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lvl="0" algn="ctr"/>
                      <a:endParaRPr lang="en-GB" sz="1400" b="1" dirty="0">
                        <a:solidFill>
                          <a:schemeClr val="accent6">
                            <a:lumMod val="75000"/>
                          </a:schemeClr>
                        </a:solidFill>
                        <a:latin typeface="Century Gothic" pitchFamily="34"/>
                      </a:endParaRPr>
                    </a:p>
                  </a:txBody>
                  <a:tcPr marT="45730" marB="45730">
                    <a:solidFill>
                      <a:schemeClr val="accent6">
                        <a:lumMod val="40000"/>
                        <a:lumOff val="60000"/>
                      </a:schemeClr>
                    </a:solidFill>
                  </a:tcPr>
                </a:tc>
                <a:extLst>
                  <a:ext uri="{0D108BD9-81ED-4DB2-BD59-A6C34878D82A}">
                    <a16:rowId xmlns:a16="http://schemas.microsoft.com/office/drawing/2014/main" val="10001"/>
                  </a:ext>
                </a:extLst>
              </a:tr>
              <a:tr h="133257">
                <a:tc vMerge="1">
                  <a:txBody>
                    <a:bodyPr/>
                    <a:lstStyle/>
                    <a:p>
                      <a:pPr lvl="0"/>
                      <a:endParaRPr lang="en-GB" sz="1400" b="1" dirty="0">
                        <a:solidFill>
                          <a:srgbClr val="7FC184"/>
                        </a:solidFill>
                        <a:latin typeface="Century Gothic" pitchFamily="34"/>
                      </a:endParaRP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lvl="0"/>
                      <a:endParaRPr lang="en-GB" sz="900" b="0" dirty="0">
                        <a:solidFill>
                          <a:schemeClr val="tx1"/>
                        </a:solidFill>
                        <a:latin typeface="Century Gothic" panose="020B0502020202020204" pitchFamily="34" charset="0"/>
                      </a:endParaRP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lnL w="6350" cap="flat" cmpd="sng" algn="ctr">
                      <a:solidFill>
                        <a:schemeClr val="tx1"/>
                      </a:solidFill>
                      <a:prstDash val="solid"/>
                      <a:round/>
                      <a:headEnd type="none" w="med" len="med"/>
                      <a:tailEnd type="none" w="med" len="med"/>
                    </a:lnL>
                  </a:tcPr>
                </a:tc>
                <a:tc rowSpan="11">
                  <a:txBody>
                    <a:bodyPr/>
                    <a:lstStyle/>
                    <a:p>
                      <a:pPr marL="0" indent="0">
                        <a:buFont typeface="Wingdings" panose="05000000000000000000" pitchFamily="2" charset="2"/>
                        <a:buNone/>
                      </a:pPr>
                      <a:r>
                        <a:rPr lang="en-US" sz="1100" dirty="0">
                          <a:solidFill>
                            <a:schemeClr val="tx1"/>
                          </a:solidFill>
                          <a:latin typeface="Century Gothic" panose="020B0502020202020204" pitchFamily="34" charset="0"/>
                        </a:rPr>
                        <a:t>Can you name a wide range of body parts?</a:t>
                      </a:r>
                    </a:p>
                    <a:p>
                      <a:pPr marL="0" indent="0">
                        <a:buFont typeface="Wingdings" panose="05000000000000000000" pitchFamily="2" charset="2"/>
                        <a:buNone/>
                      </a:pPr>
                      <a:endParaRPr lang="en-US" sz="1100" dirty="0">
                        <a:solidFill>
                          <a:schemeClr val="tx1"/>
                        </a:solidFill>
                        <a:latin typeface="Century Gothic" panose="020B0502020202020204" pitchFamily="34" charset="0"/>
                      </a:endParaRPr>
                    </a:p>
                    <a:p>
                      <a:pPr marL="0" indent="0">
                        <a:buFont typeface="Wingdings" panose="05000000000000000000" pitchFamily="2" charset="2"/>
                        <a:buNone/>
                      </a:pPr>
                      <a:r>
                        <a:rPr lang="en-US" sz="1100" dirty="0">
                          <a:solidFill>
                            <a:schemeClr val="tx1"/>
                          </a:solidFill>
                          <a:latin typeface="Century Gothic" panose="020B0502020202020204" pitchFamily="34" charset="0"/>
                        </a:rPr>
                        <a:t>What are the senses and can you discuss which part of the body they are linked to?</a:t>
                      </a:r>
                    </a:p>
                    <a:p>
                      <a:pPr marL="0" indent="0">
                        <a:buFont typeface="Wingdings" panose="05000000000000000000" pitchFamily="2" charset="2"/>
                        <a:buNone/>
                      </a:pPr>
                      <a:endParaRPr lang="en-US" sz="1100" dirty="0">
                        <a:solidFill>
                          <a:schemeClr val="tx1"/>
                        </a:solidFill>
                        <a:latin typeface="Century Gothic" panose="020B0502020202020204" pitchFamily="34" charset="0"/>
                      </a:endParaRPr>
                    </a:p>
                    <a:p>
                      <a:pPr marL="0" indent="0">
                        <a:buFont typeface="Wingdings" panose="05000000000000000000" pitchFamily="2" charset="2"/>
                        <a:buNone/>
                      </a:pPr>
                      <a:r>
                        <a:rPr lang="en-US" sz="1100" dirty="0">
                          <a:solidFill>
                            <a:schemeClr val="tx1"/>
                          </a:solidFill>
                          <a:latin typeface="Century Gothic" panose="020B0502020202020204" pitchFamily="34" charset="0"/>
                        </a:rPr>
                        <a:t>Can you observe using your senses?</a:t>
                      </a:r>
                    </a:p>
                    <a:p>
                      <a:pPr marL="0" indent="0">
                        <a:buFont typeface="Wingdings" panose="05000000000000000000" pitchFamily="2" charset="2"/>
                        <a:buNone/>
                      </a:pPr>
                      <a:endParaRPr lang="en-US" sz="1100" dirty="0">
                        <a:solidFill>
                          <a:schemeClr val="tx1"/>
                        </a:solidFill>
                        <a:latin typeface="Century Gothic" panose="020B0502020202020204" pitchFamily="34" charset="0"/>
                      </a:endParaRPr>
                    </a:p>
                    <a:p>
                      <a:pPr marL="0" indent="0">
                        <a:buFont typeface="Wingdings" panose="05000000000000000000" pitchFamily="2" charset="2"/>
                        <a:buNone/>
                      </a:pPr>
                      <a:r>
                        <a:rPr lang="en-US" sz="1100" dirty="0">
                          <a:solidFill>
                            <a:schemeClr val="tx1"/>
                          </a:solidFill>
                          <a:latin typeface="Century Gothic" panose="020B0502020202020204" pitchFamily="34" charset="0"/>
                        </a:rPr>
                        <a:t>How many senses do we have and can you name all of them?</a:t>
                      </a:r>
                      <a:endParaRPr lang="en-GB" sz="1050" dirty="0">
                        <a:solidFill>
                          <a:schemeClr val="tx1"/>
                        </a:solidFill>
                        <a:latin typeface="Century Gothic" panose="020B0502020202020204" pitchFamily="34" charset="0"/>
                      </a:endParaRPr>
                    </a:p>
                  </a:txBody>
                  <a:tcPr marT="45735" marB="45735">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2136051724"/>
                  </a:ext>
                </a:extLst>
              </a:tr>
              <a:tr h="391420">
                <a:tc>
                  <a:txBody>
                    <a:bodyPr/>
                    <a:lstStyle/>
                    <a:p>
                      <a:pPr lvl="0"/>
                      <a:r>
                        <a:rPr lang="en-US" sz="1100" b="1" dirty="0">
                          <a:solidFill>
                            <a:srgbClr val="7FC184"/>
                          </a:solidFill>
                          <a:latin typeface="Century Gothic" pitchFamily="34"/>
                        </a:rPr>
                        <a:t>E</a:t>
                      </a:r>
                      <a:r>
                        <a:rPr lang="en-GB" sz="1100" b="1" dirty="0" err="1">
                          <a:solidFill>
                            <a:srgbClr val="7FC184"/>
                          </a:solidFill>
                          <a:latin typeface="Century Gothic" pitchFamily="34"/>
                        </a:rPr>
                        <a:t>ar</a:t>
                      </a:r>
                      <a:r>
                        <a:rPr lang="en-GB" sz="1100" b="1" dirty="0">
                          <a:solidFill>
                            <a:srgbClr val="7FC184"/>
                          </a:solidFill>
                          <a:latin typeface="Century Gothic" pitchFamily="34"/>
                        </a:rPr>
                        <a:t> lobe</a:t>
                      </a: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US" sz="1100" dirty="0"/>
                        <a:t>The fleshy part at the bottom of the ears</a:t>
                      </a:r>
                      <a:endParaRPr lang="en-GB" sz="1100" b="0" dirty="0">
                        <a:solidFill>
                          <a:schemeClr val="tx1"/>
                        </a:solidFill>
                        <a:latin typeface="Century Gothic" panose="020B0502020202020204" pitchFamily="34" charset="0"/>
                      </a:endParaRP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lnL w="6350" cap="flat" cmpd="sng" algn="ctr">
                      <a:solidFill>
                        <a:schemeClr val="tx1"/>
                      </a:solidFill>
                      <a:prstDash val="solid"/>
                      <a:round/>
                      <a:headEnd type="none" w="med" len="med"/>
                      <a:tailEnd type="none" w="med" len="med"/>
                    </a:lnL>
                  </a:tcPr>
                </a:tc>
                <a:tc vMerge="1">
                  <a:txBody>
                    <a:bodyPr/>
                    <a:lstStyle/>
                    <a:p>
                      <a:pPr marL="171450" indent="-171450">
                        <a:buFont typeface="Wingdings" panose="05000000000000000000" pitchFamily="2" charset="2"/>
                        <a:buChar char="q"/>
                      </a:pPr>
                      <a:endParaRPr lang="en-GB" sz="1000" b="0" dirty="0">
                        <a:solidFill>
                          <a:schemeClr val="tx1"/>
                        </a:solidFill>
                        <a:latin typeface="Century Gothic" panose="020B0502020202020204" pitchFamily="34" charset="0"/>
                      </a:endParaRPr>
                    </a:p>
                  </a:txBody>
                  <a:tcPr marT="45735" marB="45735">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10002"/>
                  </a:ext>
                </a:extLst>
              </a:tr>
              <a:tr h="520011">
                <a:tc>
                  <a:txBody>
                    <a:bodyPr/>
                    <a:lstStyle/>
                    <a:p>
                      <a:pPr lvl="0"/>
                      <a:r>
                        <a:rPr lang="en-US" sz="1100" b="1" dirty="0">
                          <a:solidFill>
                            <a:srgbClr val="7FC184"/>
                          </a:solidFill>
                          <a:latin typeface="Century Gothic" pitchFamily="34"/>
                        </a:rPr>
                        <a:t>E</a:t>
                      </a:r>
                      <a:r>
                        <a:rPr lang="en-GB" sz="1100" b="1" dirty="0" err="1">
                          <a:solidFill>
                            <a:srgbClr val="7FC184"/>
                          </a:solidFill>
                          <a:latin typeface="Century Gothic" pitchFamily="34"/>
                        </a:rPr>
                        <a:t>lbow</a:t>
                      </a:r>
                      <a:endParaRPr lang="en-GB" sz="1100" b="1" dirty="0">
                        <a:solidFill>
                          <a:srgbClr val="7FC184"/>
                        </a:solidFill>
                        <a:latin typeface="Century Gothic" pitchFamily="34"/>
                      </a:endParaRP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US" sz="1100" dirty="0">
                          <a:latin typeface="Century Gothic" panose="020B0502020202020204" pitchFamily="34" charset="0"/>
                        </a:rPr>
                        <a:t>The joint between our upper arm and forearm; it is where we bend our arm</a:t>
                      </a:r>
                      <a:endParaRPr lang="en-GB" sz="1100" b="0" dirty="0">
                        <a:solidFill>
                          <a:schemeClr val="tx1"/>
                        </a:solidFill>
                        <a:latin typeface="Century Gothic" panose="020B0502020202020204" pitchFamily="34" charset="0"/>
                      </a:endParaRP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vMerge="1">
                  <a:txBody>
                    <a:bodyPr/>
                    <a:lstStyle/>
                    <a:p>
                      <a:endParaRPr lang="en-GB"/>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r h="4117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7FC184"/>
                          </a:solidFill>
                          <a:effectLst/>
                          <a:uLnTx/>
                          <a:uFillTx/>
                          <a:latin typeface="Century Gothic" pitchFamily="34"/>
                          <a:ea typeface="+mn-ea"/>
                          <a:cs typeface="+mn-cs"/>
                        </a:rPr>
                        <a:t>Eye socket</a:t>
                      </a:r>
                    </a:p>
                    <a:p>
                      <a:endParaRPr lang="en-GB" sz="1100" dirty="0"/>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100" dirty="0">
                          <a:latin typeface="Century Gothic" panose="020B0502020202020204" pitchFamily="34" charset="0"/>
                        </a:rPr>
                        <a:t>Part of the skull where the eye fits</a:t>
                      </a:r>
                      <a:endParaRPr lang="en-GB" sz="1100" dirty="0">
                        <a:latin typeface="Century Gothic" panose="020B0502020202020204" pitchFamily="34" charset="0"/>
                      </a:endParaRP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sz="1600" dirty="0">
                        <a:solidFill>
                          <a:srgbClr val="7FC184"/>
                        </a:solidFill>
                        <a:latin typeface="Century Gothic" pitchFamily="34"/>
                      </a:endParaRPr>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1700875387"/>
                  </a:ext>
                </a:extLst>
              </a:tr>
              <a:tr h="6804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rgbClr val="7FC184"/>
                          </a:solidFill>
                          <a:latin typeface="Century Gothic" panose="020B0502020202020204" pitchFamily="34" charset="0"/>
                        </a:rPr>
                        <a:t>Hips</a:t>
                      </a: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100" dirty="0">
                          <a:latin typeface="Century Gothic" panose="020B0502020202020204" pitchFamily="34" charset="0"/>
                        </a:rPr>
                        <a:t>Help humans to support the weight of their body when they are standing or moving about; they help us to balance</a:t>
                      </a:r>
                      <a:endParaRPr lang="en-US" sz="1100" dirty="0">
                        <a:solidFill>
                          <a:schemeClr val="tx1"/>
                        </a:solidFill>
                        <a:latin typeface="Century Gothic" panose="020B0502020202020204" pitchFamily="34" charset="0"/>
                      </a:endParaRP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7">
                  <a:txBody>
                    <a:bodyPr/>
                    <a:lstStyle/>
                    <a:p>
                      <a:r>
                        <a:rPr lang="en-GB" sz="1600" b="1" dirty="0">
                          <a:solidFill>
                            <a:schemeClr val="tx1"/>
                          </a:solidFill>
                          <a:latin typeface="Century Gothic" panose="020B0502020202020204" pitchFamily="34" charset="0"/>
                        </a:rPr>
                        <a:t>Famous Scientist:</a:t>
                      </a:r>
                    </a:p>
                    <a:p>
                      <a:r>
                        <a:rPr lang="en-GB" sz="1600" b="0" dirty="0">
                          <a:solidFill>
                            <a:schemeClr val="tx1"/>
                          </a:solidFill>
                          <a:latin typeface="Century Gothic" panose="020B0502020202020204" pitchFamily="34" charset="0"/>
                        </a:rPr>
                        <a:t>Linda Buck</a:t>
                      </a:r>
                    </a:p>
                    <a:p>
                      <a:br>
                        <a:rPr lang="en-GB" sz="1800" b="0" i="0" kern="1200" dirty="0">
                          <a:solidFill>
                            <a:schemeClr val="dk1"/>
                          </a:solidFill>
                          <a:effectLst/>
                          <a:latin typeface="+mn-lt"/>
                          <a:ea typeface="+mn-ea"/>
                          <a:cs typeface="+mn-cs"/>
                        </a:rPr>
                      </a:br>
                      <a:endParaRPr lang="en-GB" sz="1600" b="1" dirty="0">
                        <a:solidFill>
                          <a:schemeClr val="tx1"/>
                        </a:solidFill>
                        <a:latin typeface="Century Gothic" panose="020B0502020202020204" pitchFamily="34" charset="0"/>
                      </a:endParaRPr>
                    </a:p>
                    <a:p>
                      <a:pPr marL="0" lvl="0" indent="0" algn="l">
                        <a:buFont typeface="Arial" panose="020B0604020202020204" pitchFamily="34" charset="0"/>
                        <a:buNone/>
                      </a:pPr>
                      <a:endParaRPr lang="en-GB" sz="1600" b="1" dirty="0">
                        <a:solidFill>
                          <a:schemeClr val="bg1"/>
                        </a:solidFill>
                        <a:latin typeface="Century Gothic" pitchFamily="34"/>
                      </a:endParaRPr>
                    </a:p>
                  </a:txBody>
                  <a:tcPr marT="45735" marB="45735">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FC184"/>
                    </a:solidFill>
                  </a:tcPr>
                </a:tc>
                <a:tc vMerge="1">
                  <a:txBody>
                    <a:bodyPr/>
                    <a:lstStyle/>
                    <a:p>
                      <a:pPr marL="171450" indent="-171450">
                        <a:buFont typeface="Wingdings" panose="05000000000000000000" pitchFamily="2" charset="2"/>
                        <a:buChar char="q"/>
                      </a:pPr>
                      <a:endParaRPr lang="en-GB" sz="1000" b="0" dirty="0">
                        <a:solidFill>
                          <a:schemeClr val="tx1"/>
                        </a:solidFill>
                        <a:latin typeface="Century Gothic" panose="020B0502020202020204" pitchFamily="34" charset="0"/>
                      </a:endParaRPr>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10007"/>
                  </a:ext>
                </a:extLst>
              </a:tr>
              <a:tr h="5294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7FC184"/>
                          </a:solidFill>
                          <a:latin typeface="Century Gothic" panose="020B0502020202020204" pitchFamily="34" charset="0"/>
                        </a:rPr>
                        <a:t>Joints</a:t>
                      </a:r>
                      <a:endParaRPr lang="en-GB" sz="1100" b="1" dirty="0">
                        <a:solidFill>
                          <a:srgbClr val="7FC184"/>
                        </a:solidFill>
                        <a:latin typeface="Century Gothic" panose="020B0502020202020204" pitchFamily="34" charset="0"/>
                      </a:endParaRP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100" dirty="0">
                          <a:latin typeface="Century Gothic" panose="020B0502020202020204" pitchFamily="34" charset="0"/>
                        </a:rPr>
                        <a:t>Where bones meet, e.g. knee, elbow, shoulder, hips, ankle</a:t>
                      </a:r>
                      <a:endParaRPr lang="en-US" sz="1100" dirty="0">
                        <a:solidFill>
                          <a:schemeClr val="tx1"/>
                        </a:solidFill>
                        <a:latin typeface="Century Gothic" panose="020B0502020202020204" pitchFamily="34" charset="0"/>
                      </a:endParaRP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663897120"/>
                  </a:ext>
                </a:extLst>
              </a:tr>
              <a:tr h="5436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7FC184"/>
                          </a:solidFill>
                          <a:latin typeface="Century Gothic" panose="020B0502020202020204" pitchFamily="34" charset="0"/>
                        </a:rPr>
                        <a:t>Ribs</a:t>
                      </a:r>
                      <a:endParaRPr lang="en-GB" sz="1100" b="1" dirty="0">
                        <a:solidFill>
                          <a:srgbClr val="7FC184"/>
                        </a:solidFill>
                        <a:latin typeface="Century Gothic" panose="020B0502020202020204" pitchFamily="34" charset="0"/>
                      </a:endParaRP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100" dirty="0">
                          <a:latin typeface="Century Gothic" panose="020B0502020202020204" pitchFamily="34" charset="0"/>
                        </a:rPr>
                        <a:t>The set of bones that curve from the spine round to the chest</a:t>
                      </a:r>
                      <a:endParaRPr lang="en-US" sz="1100" dirty="0">
                        <a:solidFill>
                          <a:schemeClr val="tx1"/>
                        </a:solidFill>
                        <a:latin typeface="Century Gothic" panose="020B0502020202020204" pitchFamily="34" charset="0"/>
                      </a:endParaRP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161090353"/>
                  </a:ext>
                </a:extLst>
              </a:tr>
              <a:tr h="4884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7FC184"/>
                          </a:solidFill>
                          <a:latin typeface="Century Gothic" panose="020B0502020202020204" pitchFamily="34" charset="0"/>
                        </a:rPr>
                        <a:t>Thigh</a:t>
                      </a:r>
                      <a:endParaRPr lang="en-GB" sz="1100" b="1" dirty="0">
                        <a:solidFill>
                          <a:srgbClr val="7FC184"/>
                        </a:solidFill>
                        <a:latin typeface="Century Gothic" panose="020B0502020202020204" pitchFamily="34" charset="0"/>
                      </a:endParaRP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100" dirty="0">
                          <a:latin typeface="Century Gothic" panose="020B0502020202020204" pitchFamily="34" charset="0"/>
                        </a:rPr>
                        <a:t>Part of the leg that goes from the knee to the hip</a:t>
                      </a:r>
                      <a:endParaRPr lang="en-US" sz="1100" dirty="0">
                        <a:solidFill>
                          <a:schemeClr val="tx1"/>
                        </a:solidFill>
                        <a:latin typeface="Century Gothic" panose="020B0502020202020204" pitchFamily="34" charset="0"/>
                      </a:endParaRP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537546046"/>
                  </a:ext>
                </a:extLst>
              </a:tr>
              <a:tr h="3692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7FC184"/>
                          </a:solidFill>
                          <a:latin typeface="Century Gothic" panose="020B0502020202020204" pitchFamily="34" charset="0"/>
                        </a:rPr>
                        <a:t>Vertebrae</a:t>
                      </a:r>
                      <a:endParaRPr lang="en-GB" sz="1100" b="1" dirty="0">
                        <a:solidFill>
                          <a:srgbClr val="7FC184"/>
                        </a:solidFill>
                        <a:latin typeface="Century Gothic" panose="020B0502020202020204" pitchFamily="34" charset="0"/>
                      </a:endParaRP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100" dirty="0">
                          <a:latin typeface="Century Gothic" panose="020B0502020202020204" pitchFamily="34" charset="0"/>
                        </a:rPr>
                        <a:t>Small bones that make up the backbone</a:t>
                      </a:r>
                      <a:endParaRPr lang="en-US" sz="1100" dirty="0">
                        <a:solidFill>
                          <a:schemeClr val="tx1"/>
                        </a:solidFill>
                        <a:latin typeface="Century Gothic" panose="020B0502020202020204" pitchFamily="34" charset="0"/>
                      </a:endParaRP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594771304"/>
                  </a:ext>
                </a:extLst>
              </a:tr>
              <a:tr h="4168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7FC184"/>
                          </a:solidFill>
                          <a:latin typeface="Century Gothic" panose="020B0502020202020204" pitchFamily="34" charset="0"/>
                        </a:rPr>
                        <a:t>Nail</a:t>
                      </a:r>
                      <a:endParaRPr lang="en-GB" sz="1100" b="1" dirty="0">
                        <a:solidFill>
                          <a:srgbClr val="7FC184"/>
                        </a:solidFill>
                        <a:latin typeface="Century Gothic" panose="020B0502020202020204" pitchFamily="34" charset="0"/>
                      </a:endParaRP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100" dirty="0">
                          <a:latin typeface="Century Gothic" panose="020B0502020202020204" pitchFamily="34" charset="0"/>
                        </a:rPr>
                        <a:t>A thin, hard material covering the end of the fingers and toes</a:t>
                      </a:r>
                      <a:endParaRPr lang="en-US" sz="1100" dirty="0">
                        <a:solidFill>
                          <a:schemeClr val="tx1"/>
                        </a:solidFill>
                        <a:latin typeface="Century Gothic" panose="020B0502020202020204" pitchFamily="34" charset="0"/>
                      </a:endParaRP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344736829"/>
                  </a:ext>
                </a:extLst>
              </a:tr>
              <a:tr h="6804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7FC184"/>
                          </a:solidFill>
                          <a:latin typeface="Century Gothic" panose="020B0502020202020204" pitchFamily="34" charset="0"/>
                        </a:rPr>
                        <a:t>Tongue</a:t>
                      </a:r>
                      <a:endParaRPr lang="en-GB" sz="1100" b="1" dirty="0">
                        <a:solidFill>
                          <a:srgbClr val="7FC184"/>
                        </a:solidFill>
                        <a:latin typeface="Century Gothic" panose="020B0502020202020204" pitchFamily="34" charset="0"/>
                      </a:endParaRP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100" dirty="0">
                          <a:latin typeface="Century Gothic" panose="020B0502020202020204" pitchFamily="34" charset="0"/>
                        </a:rPr>
                        <a:t>The tongue is a muscle that is used for tasting, eating, swallowing and talking</a:t>
                      </a:r>
                      <a:endParaRPr lang="en-US" sz="1100" dirty="0">
                        <a:solidFill>
                          <a:schemeClr val="tx1"/>
                        </a:solidFill>
                        <a:latin typeface="Century Gothic" panose="020B0502020202020204" pitchFamily="34" charset="0"/>
                      </a:endParaRP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222427095"/>
                  </a:ext>
                </a:extLst>
              </a:tr>
            </a:tbl>
          </a:graphicData>
        </a:graphic>
      </p:graphicFrame>
      <p:pic>
        <p:nvPicPr>
          <p:cNvPr id="1026" name="Picture 2">
            <a:extLst>
              <a:ext uri="{FF2B5EF4-FFF2-40B4-BE49-F238E27FC236}">
                <a16:creationId xmlns:a16="http://schemas.microsoft.com/office/drawing/2014/main" id="{C5C227D0-4CD2-49EB-90D2-4621A3C14A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9300" y="4221088"/>
            <a:ext cx="1268020" cy="19020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o Am I?' Display Lettering (teacher made) - Twinkl">
            <a:extLst>
              <a:ext uri="{FF2B5EF4-FFF2-40B4-BE49-F238E27FC236}">
                <a16:creationId xmlns:a16="http://schemas.microsoft.com/office/drawing/2014/main" id="{C4F01482-B8E3-491F-9282-C02627648D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0717" y="4221089"/>
            <a:ext cx="2880320"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069882"/>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030" y="779843"/>
            <a:ext cx="7886700" cy="994172"/>
          </a:xfrm>
        </p:spPr>
        <p:txBody>
          <a:bodyPr>
            <a:normAutofit/>
          </a:bodyPr>
          <a:lstStyle/>
          <a:p>
            <a:pPr algn="ctr"/>
            <a:r>
              <a:rPr lang="en-GB" sz="3000" dirty="0">
                <a:solidFill>
                  <a:srgbClr val="FF6600"/>
                </a:solidFill>
                <a:latin typeface="Century Gothic" panose="020B0502020202020204" pitchFamily="34" charset="0"/>
              </a:rPr>
              <a:t>Year 1: PE- Gymnastics </a:t>
            </a:r>
          </a:p>
        </p:txBody>
      </p:sp>
      <p:graphicFrame>
        <p:nvGraphicFramePr>
          <p:cNvPr id="4" name="Table 3"/>
          <p:cNvGraphicFramePr>
            <a:graphicFrameLocks noGrp="1"/>
          </p:cNvGraphicFramePr>
          <p:nvPr/>
        </p:nvGraphicFramePr>
        <p:xfrm>
          <a:off x="86182" y="1565584"/>
          <a:ext cx="3790944" cy="3341628"/>
        </p:xfrm>
        <a:graphic>
          <a:graphicData uri="http://schemas.openxmlformats.org/drawingml/2006/table">
            <a:tbl>
              <a:tblPr firstRow="1" bandRow="1">
                <a:tableStyleId>{21E4AEA4-8DFA-4A89-87EB-49C32662AFE0}</a:tableStyleId>
              </a:tblPr>
              <a:tblGrid>
                <a:gridCol w="972733">
                  <a:extLst>
                    <a:ext uri="{9D8B030D-6E8A-4147-A177-3AD203B41FA5}">
                      <a16:colId xmlns:a16="http://schemas.microsoft.com/office/drawing/2014/main" val="1346555721"/>
                    </a:ext>
                  </a:extLst>
                </a:gridCol>
                <a:gridCol w="2818211">
                  <a:extLst>
                    <a:ext uri="{9D8B030D-6E8A-4147-A177-3AD203B41FA5}">
                      <a16:colId xmlns:a16="http://schemas.microsoft.com/office/drawing/2014/main" val="2623282306"/>
                    </a:ext>
                  </a:extLst>
                </a:gridCol>
              </a:tblGrid>
              <a:tr h="310644">
                <a:tc gridSpan="2">
                  <a:txBody>
                    <a:bodyPr/>
                    <a:lstStyle/>
                    <a:p>
                      <a:pPr algn="ctr"/>
                      <a:r>
                        <a:rPr lang="en-GB" sz="1200" dirty="0">
                          <a:latin typeface="Century Gothic" panose="020B0502020202020204" pitchFamily="34" charset="0"/>
                        </a:rPr>
                        <a:t>Subject Specific Vocabulary- Key Words</a:t>
                      </a:r>
                    </a:p>
                  </a:txBody>
                  <a:tcPr marL="68580" marR="68580" marT="34290" marB="34290"/>
                </a:tc>
                <a:tc hMerge="1">
                  <a:txBody>
                    <a:bodyPr/>
                    <a:lstStyle/>
                    <a:p>
                      <a:endParaRPr lang="en-GB" dirty="0"/>
                    </a:p>
                  </a:txBody>
                  <a:tcPr/>
                </a:tc>
                <a:extLst>
                  <a:ext uri="{0D108BD9-81ED-4DB2-BD59-A6C34878D82A}">
                    <a16:rowId xmlns:a16="http://schemas.microsoft.com/office/drawing/2014/main" val="3724378995"/>
                  </a:ext>
                </a:extLst>
              </a:tr>
              <a:tr h="617220">
                <a:tc>
                  <a:txBody>
                    <a:bodyPr/>
                    <a:lstStyle/>
                    <a:p>
                      <a:r>
                        <a:rPr lang="en-GB" sz="1200" dirty="0">
                          <a:latin typeface="Century Gothic" panose="020B0502020202020204" pitchFamily="34" charset="0"/>
                        </a:rPr>
                        <a:t>Posture</a:t>
                      </a:r>
                    </a:p>
                  </a:txBody>
                  <a:tcPr marL="68580" marR="68580" marT="34290" marB="34290"/>
                </a:tc>
                <a:tc>
                  <a:txBody>
                    <a:bodyPr/>
                    <a:lstStyle/>
                    <a:p>
                      <a:r>
                        <a:rPr lang="en-GB" sz="1200" dirty="0">
                          <a:latin typeface="Century Gothic" panose="020B0502020202020204" pitchFamily="34" charset="0"/>
                        </a:rPr>
                        <a:t>The position in which someone holds their body when standing or sitting.</a:t>
                      </a:r>
                    </a:p>
                  </a:txBody>
                  <a:tcPr marL="68580" marR="68580" marT="34290" marB="34290"/>
                </a:tc>
                <a:extLst>
                  <a:ext uri="{0D108BD9-81ED-4DB2-BD59-A6C34878D82A}">
                    <a16:rowId xmlns:a16="http://schemas.microsoft.com/office/drawing/2014/main" val="3843065908"/>
                  </a:ext>
                </a:extLst>
              </a:tr>
              <a:tr h="310644">
                <a:tc>
                  <a:txBody>
                    <a:bodyPr/>
                    <a:lstStyle/>
                    <a:p>
                      <a:r>
                        <a:rPr lang="en-GB" sz="1200" dirty="0">
                          <a:latin typeface="Century Gothic" panose="020B0502020202020204" pitchFamily="34" charset="0"/>
                        </a:rPr>
                        <a:t>Absorb</a:t>
                      </a:r>
                    </a:p>
                  </a:txBody>
                  <a:tcPr marL="68580" marR="68580" marT="34290" marB="34290"/>
                </a:tc>
                <a:tc>
                  <a:txBody>
                    <a:bodyPr/>
                    <a:lstStyle/>
                    <a:p>
                      <a:r>
                        <a:rPr lang="en-GB" sz="1200" dirty="0">
                          <a:latin typeface="Century Gothic" panose="020B0502020202020204" pitchFamily="34" charset="0"/>
                        </a:rPr>
                        <a:t>Take in or soak up a physical action</a:t>
                      </a:r>
                    </a:p>
                  </a:txBody>
                  <a:tcPr marL="68580" marR="68580" marT="34290" marB="34290"/>
                </a:tc>
                <a:extLst>
                  <a:ext uri="{0D108BD9-81ED-4DB2-BD59-A6C34878D82A}">
                    <a16:rowId xmlns:a16="http://schemas.microsoft.com/office/drawing/2014/main" val="2426599165"/>
                  </a:ext>
                </a:extLst>
              </a:tr>
              <a:tr h="434340">
                <a:tc>
                  <a:txBody>
                    <a:bodyPr/>
                    <a:lstStyle/>
                    <a:p>
                      <a:r>
                        <a:rPr lang="en-GB" sz="1200" dirty="0">
                          <a:latin typeface="Century Gothic" panose="020B0502020202020204" pitchFamily="34" charset="0"/>
                        </a:rPr>
                        <a:t>Compare</a:t>
                      </a:r>
                    </a:p>
                  </a:txBody>
                  <a:tcPr marL="68580" marR="68580" marT="34290" marB="34290"/>
                </a:tc>
                <a:tc>
                  <a:txBody>
                    <a:bodyPr/>
                    <a:lstStyle/>
                    <a:p>
                      <a:r>
                        <a:rPr lang="en-GB" sz="1200" dirty="0">
                          <a:latin typeface="Century Gothic" panose="020B0502020202020204" pitchFamily="34" charset="0"/>
                        </a:rPr>
                        <a:t>Point</a:t>
                      </a:r>
                      <a:r>
                        <a:rPr lang="en-GB" sz="1200" baseline="0" dirty="0">
                          <a:latin typeface="Century Gothic" panose="020B0502020202020204" pitchFamily="34" charset="0"/>
                        </a:rPr>
                        <a:t> out or describe the similarity or dissimilarity between things</a:t>
                      </a:r>
                      <a:endParaRPr lang="en-GB" sz="1200" dirty="0">
                        <a:latin typeface="Century Gothic" panose="020B0502020202020204" pitchFamily="34" charset="0"/>
                      </a:endParaRPr>
                    </a:p>
                  </a:txBody>
                  <a:tcPr marL="68580" marR="68580" marT="34290" marB="34290"/>
                </a:tc>
                <a:extLst>
                  <a:ext uri="{0D108BD9-81ED-4DB2-BD59-A6C34878D82A}">
                    <a16:rowId xmlns:a16="http://schemas.microsoft.com/office/drawing/2014/main" val="2726031538"/>
                  </a:ext>
                </a:extLst>
              </a:tr>
              <a:tr h="617220">
                <a:tc>
                  <a:txBody>
                    <a:bodyPr/>
                    <a:lstStyle/>
                    <a:p>
                      <a:r>
                        <a:rPr lang="en-GB" sz="1200" dirty="0">
                          <a:latin typeface="Century Gothic" panose="020B0502020202020204" pitchFamily="34" charset="0"/>
                        </a:rPr>
                        <a:t>Balance</a:t>
                      </a:r>
                    </a:p>
                  </a:txBody>
                  <a:tcPr marL="68580" marR="68580" marT="34290" marB="34290"/>
                </a:tc>
                <a:tc>
                  <a:txBody>
                    <a:bodyPr/>
                    <a:lstStyle/>
                    <a:p>
                      <a:r>
                        <a:rPr lang="en-GB" sz="1200" dirty="0">
                          <a:latin typeface="Century Gothic" panose="020B0502020202020204" pitchFamily="34" charset="0"/>
                        </a:rPr>
                        <a:t>An even distribution of weight enabling someone or something to remain upright and steady.</a:t>
                      </a:r>
                    </a:p>
                  </a:txBody>
                  <a:tcPr marL="68580" marR="68580" marT="34290" marB="34290"/>
                </a:tc>
                <a:extLst>
                  <a:ext uri="{0D108BD9-81ED-4DB2-BD59-A6C34878D82A}">
                    <a16:rowId xmlns:a16="http://schemas.microsoft.com/office/drawing/2014/main" val="3751684317"/>
                  </a:ext>
                </a:extLst>
              </a:tr>
              <a:tr h="434340">
                <a:tc>
                  <a:txBody>
                    <a:bodyPr/>
                    <a:lstStyle/>
                    <a:p>
                      <a:r>
                        <a:rPr lang="en-GB" sz="1200" dirty="0">
                          <a:latin typeface="Century Gothic" panose="020B0502020202020204" pitchFamily="34" charset="0"/>
                        </a:rPr>
                        <a:t>Patch Balance</a:t>
                      </a:r>
                    </a:p>
                  </a:txBody>
                  <a:tcPr marL="68580" marR="68580" marT="34290" marB="34290"/>
                </a:tc>
                <a:tc>
                  <a:txBody>
                    <a:bodyPr/>
                    <a:lstStyle/>
                    <a:p>
                      <a:r>
                        <a:rPr lang="en-GB" sz="1200" dirty="0">
                          <a:latin typeface="Century Gothic" panose="020B0502020202020204" pitchFamily="34" charset="0"/>
                        </a:rPr>
                        <a:t>Uses large body parts such as legs, back, stomach to balance.</a:t>
                      </a:r>
                    </a:p>
                  </a:txBody>
                  <a:tcPr marL="68580" marR="68580" marT="34290" marB="34290"/>
                </a:tc>
                <a:extLst>
                  <a:ext uri="{0D108BD9-81ED-4DB2-BD59-A6C34878D82A}">
                    <a16:rowId xmlns:a16="http://schemas.microsoft.com/office/drawing/2014/main" val="3057721233"/>
                  </a:ext>
                </a:extLst>
              </a:tr>
              <a:tr h="617220">
                <a:tc>
                  <a:txBody>
                    <a:bodyPr/>
                    <a:lstStyle/>
                    <a:p>
                      <a:r>
                        <a:rPr lang="en-GB" sz="1200" dirty="0">
                          <a:latin typeface="Century Gothic" panose="020B0502020202020204" pitchFamily="34" charset="0"/>
                        </a:rPr>
                        <a:t>Point Balance</a:t>
                      </a:r>
                    </a:p>
                  </a:txBody>
                  <a:tcPr marL="68580" marR="68580" marT="34290" marB="34290"/>
                </a:tc>
                <a:tc>
                  <a:txBody>
                    <a:bodyPr/>
                    <a:lstStyle/>
                    <a:p>
                      <a:r>
                        <a:rPr lang="en-GB" sz="1200" dirty="0">
                          <a:latin typeface="Century Gothic" panose="020B0502020202020204" pitchFamily="34" charset="0"/>
                        </a:rPr>
                        <a:t>Using a small body part such as feet, hands, head or knees to balance</a:t>
                      </a:r>
                    </a:p>
                  </a:txBody>
                  <a:tcPr marL="68580" marR="68580" marT="34290" marB="34290"/>
                </a:tc>
                <a:extLst>
                  <a:ext uri="{0D108BD9-81ED-4DB2-BD59-A6C34878D82A}">
                    <a16:rowId xmlns:a16="http://schemas.microsoft.com/office/drawing/2014/main" val="2229368892"/>
                  </a:ext>
                </a:extLst>
              </a:tr>
            </a:tbl>
          </a:graphicData>
        </a:graphic>
      </p:graphicFrame>
      <p:graphicFrame>
        <p:nvGraphicFramePr>
          <p:cNvPr id="5" name="Table 4"/>
          <p:cNvGraphicFramePr>
            <a:graphicFrameLocks noGrp="1"/>
          </p:cNvGraphicFramePr>
          <p:nvPr/>
        </p:nvGraphicFramePr>
        <p:xfrm>
          <a:off x="5299635" y="4663823"/>
          <a:ext cx="1930744" cy="1257300"/>
        </p:xfrm>
        <a:graphic>
          <a:graphicData uri="http://schemas.openxmlformats.org/drawingml/2006/table">
            <a:tbl>
              <a:tblPr firstRow="1" bandRow="1">
                <a:tableStyleId>{8A107856-5554-42FB-B03E-39F5DBC370BA}</a:tableStyleId>
              </a:tblPr>
              <a:tblGrid>
                <a:gridCol w="1930744">
                  <a:extLst>
                    <a:ext uri="{9D8B030D-6E8A-4147-A177-3AD203B41FA5}">
                      <a16:colId xmlns:a16="http://schemas.microsoft.com/office/drawing/2014/main" val="950433522"/>
                    </a:ext>
                  </a:extLst>
                </a:gridCol>
              </a:tblGrid>
              <a:tr h="251460">
                <a:tc>
                  <a:txBody>
                    <a:bodyPr/>
                    <a:lstStyle/>
                    <a:p>
                      <a:pPr algn="ctr"/>
                      <a:r>
                        <a:rPr lang="en-GB" sz="1200" dirty="0">
                          <a:latin typeface="Century Gothic" panose="020B0502020202020204" pitchFamily="34" charset="0"/>
                        </a:rPr>
                        <a:t>Famous People</a:t>
                      </a:r>
                    </a:p>
                  </a:txBody>
                  <a:tcPr marL="68580" marR="68580" marT="34290" marB="34290"/>
                </a:tc>
                <a:extLst>
                  <a:ext uri="{0D108BD9-81ED-4DB2-BD59-A6C34878D82A}">
                    <a16:rowId xmlns:a16="http://schemas.microsoft.com/office/drawing/2014/main" val="3518619825"/>
                  </a:ext>
                </a:extLst>
              </a:tr>
              <a:tr h="251460">
                <a:tc>
                  <a:txBody>
                    <a:bodyPr/>
                    <a:lstStyle/>
                    <a:p>
                      <a:r>
                        <a:rPr lang="en-GB" sz="1200" dirty="0">
                          <a:latin typeface="Century Gothic" panose="020B0502020202020204" pitchFamily="34" charset="0"/>
                        </a:rPr>
                        <a:t>Simone </a:t>
                      </a:r>
                      <a:r>
                        <a:rPr lang="en-GB" sz="1200" dirty="0" err="1">
                          <a:latin typeface="Century Gothic" panose="020B0502020202020204" pitchFamily="34" charset="0"/>
                        </a:rPr>
                        <a:t>Biles</a:t>
                      </a:r>
                      <a:endParaRPr lang="en-GB" sz="1200" dirty="0">
                        <a:latin typeface="Century Gothic" panose="020B0502020202020204" pitchFamily="34" charset="0"/>
                      </a:endParaRPr>
                    </a:p>
                  </a:txBody>
                  <a:tcPr marL="68580" marR="68580" marT="34290" marB="34290"/>
                </a:tc>
                <a:extLst>
                  <a:ext uri="{0D108BD9-81ED-4DB2-BD59-A6C34878D82A}">
                    <a16:rowId xmlns:a16="http://schemas.microsoft.com/office/drawing/2014/main" val="1968628676"/>
                  </a:ext>
                </a:extLst>
              </a:tr>
              <a:tr h="251460">
                <a:tc>
                  <a:txBody>
                    <a:bodyPr/>
                    <a:lstStyle/>
                    <a:p>
                      <a:r>
                        <a:rPr lang="en-GB" sz="1200" dirty="0">
                          <a:latin typeface="Century Gothic" panose="020B0502020202020204" pitchFamily="34" charset="0"/>
                        </a:rPr>
                        <a:t>Beth </a:t>
                      </a:r>
                      <a:r>
                        <a:rPr lang="en-GB" sz="1200" dirty="0" err="1">
                          <a:latin typeface="Century Gothic" panose="020B0502020202020204" pitchFamily="34" charset="0"/>
                        </a:rPr>
                        <a:t>Tweddle</a:t>
                      </a:r>
                      <a:endParaRPr lang="en-GB" sz="1200" dirty="0">
                        <a:latin typeface="Century Gothic" panose="020B0502020202020204" pitchFamily="34" charset="0"/>
                      </a:endParaRPr>
                    </a:p>
                  </a:txBody>
                  <a:tcPr marL="68580" marR="68580" marT="34290" marB="34290"/>
                </a:tc>
                <a:extLst>
                  <a:ext uri="{0D108BD9-81ED-4DB2-BD59-A6C34878D82A}">
                    <a16:rowId xmlns:a16="http://schemas.microsoft.com/office/drawing/2014/main" val="1600077242"/>
                  </a:ext>
                </a:extLst>
              </a:tr>
              <a:tr h="251460">
                <a:tc>
                  <a:txBody>
                    <a:bodyPr/>
                    <a:lstStyle/>
                    <a:p>
                      <a:r>
                        <a:rPr lang="en-GB" sz="1200" dirty="0">
                          <a:latin typeface="Century Gothic" panose="020B0502020202020204" pitchFamily="34" charset="0"/>
                        </a:rPr>
                        <a:t>Max Whitlock</a:t>
                      </a:r>
                    </a:p>
                  </a:txBody>
                  <a:tcPr marL="68580" marR="68580" marT="34290" marB="34290"/>
                </a:tc>
                <a:extLst>
                  <a:ext uri="{0D108BD9-81ED-4DB2-BD59-A6C34878D82A}">
                    <a16:rowId xmlns:a16="http://schemas.microsoft.com/office/drawing/2014/main" val="2218861378"/>
                  </a:ext>
                </a:extLst>
              </a:tr>
              <a:tr h="251460">
                <a:tc>
                  <a:txBody>
                    <a:bodyPr/>
                    <a:lstStyle/>
                    <a:p>
                      <a:r>
                        <a:rPr lang="en-GB" sz="1200" dirty="0">
                          <a:latin typeface="Century Gothic" panose="020B0502020202020204" pitchFamily="34" charset="0"/>
                        </a:rPr>
                        <a:t>Louis Smith</a:t>
                      </a:r>
                    </a:p>
                  </a:txBody>
                  <a:tcPr marL="68580" marR="68580" marT="34290" marB="34290"/>
                </a:tc>
                <a:extLst>
                  <a:ext uri="{0D108BD9-81ED-4DB2-BD59-A6C34878D82A}">
                    <a16:rowId xmlns:a16="http://schemas.microsoft.com/office/drawing/2014/main" val="224246895"/>
                  </a:ext>
                </a:extLst>
              </a:tr>
            </a:tbl>
          </a:graphicData>
        </a:graphic>
      </p:graphicFrame>
      <p:graphicFrame>
        <p:nvGraphicFramePr>
          <p:cNvPr id="6" name="Table 5"/>
          <p:cNvGraphicFramePr>
            <a:graphicFrameLocks noGrp="1"/>
          </p:cNvGraphicFramePr>
          <p:nvPr/>
        </p:nvGraphicFramePr>
        <p:xfrm>
          <a:off x="7521913" y="1565584"/>
          <a:ext cx="1672094" cy="2625085"/>
        </p:xfrm>
        <a:graphic>
          <a:graphicData uri="http://schemas.openxmlformats.org/drawingml/2006/table">
            <a:tbl>
              <a:tblPr firstRow="1" bandRow="1">
                <a:solidFill>
                  <a:srgbClr val="FF6600"/>
                </a:solidFill>
                <a:tableStyleId>{5C22544A-7EE6-4342-B048-85BDC9FD1C3A}</a:tableStyleId>
              </a:tblPr>
              <a:tblGrid>
                <a:gridCol w="1672094">
                  <a:extLst>
                    <a:ext uri="{9D8B030D-6E8A-4147-A177-3AD203B41FA5}">
                      <a16:colId xmlns:a16="http://schemas.microsoft.com/office/drawing/2014/main" val="448699431"/>
                    </a:ext>
                  </a:extLst>
                </a:gridCol>
              </a:tblGrid>
              <a:tr h="1165860">
                <a:tc>
                  <a:txBody>
                    <a:bodyPr/>
                    <a:lstStyle/>
                    <a:p>
                      <a:pPr algn="ctr"/>
                      <a:r>
                        <a:rPr lang="en-GB" sz="2400" dirty="0">
                          <a:latin typeface="Century Gothic" panose="020B0502020202020204" pitchFamily="34" charset="0"/>
                        </a:rPr>
                        <a:t>Team Work/ Fair Play</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6600"/>
                    </a:solidFill>
                  </a:tcPr>
                </a:tc>
                <a:extLst>
                  <a:ext uri="{0D108BD9-81ED-4DB2-BD59-A6C34878D82A}">
                    <a16:rowId xmlns:a16="http://schemas.microsoft.com/office/drawing/2014/main" val="2042866019"/>
                  </a:ext>
                </a:extLst>
              </a:tr>
              <a:tr h="552445">
                <a:tc>
                  <a:txBody>
                    <a:bodyPr/>
                    <a:lstStyle/>
                    <a:p>
                      <a:r>
                        <a:rPr lang="en-GB" sz="1100" dirty="0">
                          <a:latin typeface="Century Gothic" panose="020B0502020202020204" pitchFamily="34" charset="0"/>
                        </a:rPr>
                        <a:t>Fair Play is an essential value in tennis.</a:t>
                      </a:r>
                    </a:p>
                  </a:txBody>
                  <a:tcPr marL="68580" marR="68580" marT="34290" marB="34290">
                    <a:lnT w="38100" cmpd="sng">
                      <a:noFill/>
                    </a:lnT>
                    <a:noFill/>
                  </a:tcPr>
                </a:tc>
                <a:extLst>
                  <a:ext uri="{0D108BD9-81ED-4DB2-BD59-A6C34878D82A}">
                    <a16:rowId xmlns:a16="http://schemas.microsoft.com/office/drawing/2014/main" val="2936222544"/>
                  </a:ext>
                </a:extLst>
              </a:tr>
              <a:tr h="868680">
                <a:tc>
                  <a:txBody>
                    <a:bodyPr/>
                    <a:lstStyle/>
                    <a:p>
                      <a:r>
                        <a:rPr lang="en-GB" sz="1100" dirty="0">
                          <a:latin typeface="Century Gothic" panose="020B0502020202020204" pitchFamily="34" charset="0"/>
                        </a:rPr>
                        <a:t>Fair Play includes: Good sportsmanship, honesty and respect whether you win or lose.</a:t>
                      </a:r>
                    </a:p>
                  </a:txBody>
                  <a:tcPr marL="68580" marR="68580" marT="34290" marB="34290">
                    <a:noFill/>
                  </a:tcPr>
                </a:tc>
                <a:extLst>
                  <a:ext uri="{0D108BD9-81ED-4DB2-BD59-A6C34878D82A}">
                    <a16:rowId xmlns:a16="http://schemas.microsoft.com/office/drawing/2014/main" val="1153698359"/>
                  </a:ext>
                </a:extLst>
              </a:tr>
            </a:tbl>
          </a:graphicData>
        </a:graphic>
      </p:graphicFrame>
      <p:graphicFrame>
        <p:nvGraphicFramePr>
          <p:cNvPr id="7" name="Table 6"/>
          <p:cNvGraphicFramePr>
            <a:graphicFrameLocks noGrp="1"/>
          </p:cNvGraphicFramePr>
          <p:nvPr/>
        </p:nvGraphicFramePr>
        <p:xfrm>
          <a:off x="3877125" y="1565584"/>
          <a:ext cx="3644788" cy="3079572"/>
        </p:xfrm>
        <a:graphic>
          <a:graphicData uri="http://schemas.openxmlformats.org/drawingml/2006/table">
            <a:tbl>
              <a:tblPr firstRow="1" bandRow="1">
                <a:tableStyleId>{5C22544A-7EE6-4342-B048-85BDC9FD1C3A}</a:tableStyleId>
              </a:tblPr>
              <a:tblGrid>
                <a:gridCol w="3644788">
                  <a:extLst>
                    <a:ext uri="{9D8B030D-6E8A-4147-A177-3AD203B41FA5}">
                      <a16:colId xmlns:a16="http://schemas.microsoft.com/office/drawing/2014/main" val="644130581"/>
                    </a:ext>
                  </a:extLst>
                </a:gridCol>
              </a:tblGrid>
              <a:tr h="366124">
                <a:tc>
                  <a:txBody>
                    <a:bodyPr/>
                    <a:lstStyle/>
                    <a:p>
                      <a:pPr algn="ctr"/>
                      <a:r>
                        <a:rPr lang="en-GB" sz="1400" dirty="0">
                          <a:latin typeface="Century Gothic" panose="020B0502020202020204" pitchFamily="34" charset="0"/>
                        </a:rPr>
                        <a:t>Key Skills- Objectives</a:t>
                      </a:r>
                    </a:p>
                  </a:txBody>
                  <a:tcPr marL="68580" marR="68580" marT="34290" marB="34290">
                    <a:solidFill>
                      <a:srgbClr val="FF6600"/>
                    </a:solidFill>
                  </a:tcPr>
                </a:tc>
                <a:extLst>
                  <a:ext uri="{0D108BD9-81ED-4DB2-BD59-A6C34878D82A}">
                    <a16:rowId xmlns:a16="http://schemas.microsoft.com/office/drawing/2014/main" val="2752182326"/>
                  </a:ext>
                </a:extLst>
              </a:tr>
              <a:tr h="480060">
                <a:tc>
                  <a:txBody>
                    <a:bodyPr/>
                    <a:lstStyle/>
                    <a:p>
                      <a:r>
                        <a:rPr lang="en-GB" sz="1400" dirty="0">
                          <a:latin typeface="Century Gothic" panose="020B0502020202020204" pitchFamily="34" charset="0"/>
                        </a:rPr>
                        <a:t>I can create different shapes using my body.</a:t>
                      </a:r>
                    </a:p>
                  </a:txBody>
                  <a:tcPr marL="68580" marR="68580" marT="34290" marB="34290">
                    <a:noFill/>
                  </a:tcPr>
                </a:tc>
                <a:extLst>
                  <a:ext uri="{0D108BD9-81ED-4DB2-BD59-A6C34878D82A}">
                    <a16:rowId xmlns:a16="http://schemas.microsoft.com/office/drawing/2014/main" val="4052813971"/>
                  </a:ext>
                </a:extLst>
              </a:tr>
              <a:tr h="366124">
                <a:tc>
                  <a:txBody>
                    <a:bodyPr/>
                    <a:lstStyle/>
                    <a:p>
                      <a:r>
                        <a:rPr lang="en-GB" sz="1400" dirty="0">
                          <a:latin typeface="Century Gothic" panose="020B0502020202020204" pitchFamily="34" charset="0"/>
                        </a:rPr>
                        <a:t>I can link shapes into a small sequence.</a:t>
                      </a:r>
                    </a:p>
                  </a:txBody>
                  <a:tcPr marL="68580" marR="68580" marT="34290" marB="34290">
                    <a:noFill/>
                  </a:tcPr>
                </a:tc>
                <a:extLst>
                  <a:ext uri="{0D108BD9-81ED-4DB2-BD59-A6C34878D82A}">
                    <a16:rowId xmlns:a16="http://schemas.microsoft.com/office/drawing/2014/main" val="1935202468"/>
                  </a:ext>
                </a:extLst>
              </a:tr>
              <a:tr h="480060">
                <a:tc>
                  <a:txBody>
                    <a:bodyPr/>
                    <a:lstStyle/>
                    <a:p>
                      <a:r>
                        <a:rPr lang="en-GB" sz="1400" dirty="0">
                          <a:latin typeface="Century Gothic" panose="020B0502020202020204" pitchFamily="34" charset="0"/>
                        </a:rPr>
                        <a:t>I can move around an area at different levels.</a:t>
                      </a:r>
                    </a:p>
                  </a:txBody>
                  <a:tcPr marL="68580" marR="68580" marT="34290" marB="34290">
                    <a:noFill/>
                  </a:tcPr>
                </a:tc>
                <a:extLst>
                  <a:ext uri="{0D108BD9-81ED-4DB2-BD59-A6C34878D82A}">
                    <a16:rowId xmlns:a16="http://schemas.microsoft.com/office/drawing/2014/main" val="2505780997"/>
                  </a:ext>
                </a:extLst>
              </a:tr>
              <a:tr h="480060">
                <a:tc>
                  <a:txBody>
                    <a:bodyPr/>
                    <a:lstStyle/>
                    <a:p>
                      <a:r>
                        <a:rPr lang="en-GB" sz="1400" dirty="0">
                          <a:latin typeface="Century Gothic" panose="020B0502020202020204" pitchFamily="34" charset="0"/>
                        </a:rPr>
                        <a:t>I can learn how hands</a:t>
                      </a:r>
                      <a:r>
                        <a:rPr lang="en-GB" sz="1400" baseline="0" dirty="0">
                          <a:latin typeface="Century Gothic" panose="020B0502020202020204" pitchFamily="34" charset="0"/>
                        </a:rPr>
                        <a:t> and feet are used to help movement.</a:t>
                      </a:r>
                      <a:endParaRPr lang="en-GB" sz="1400" dirty="0">
                        <a:latin typeface="Century Gothic" panose="020B0502020202020204" pitchFamily="34" charset="0"/>
                      </a:endParaRPr>
                    </a:p>
                  </a:txBody>
                  <a:tcPr marL="68580" marR="68580" marT="34290" marB="34290">
                    <a:noFill/>
                  </a:tcPr>
                </a:tc>
                <a:extLst>
                  <a:ext uri="{0D108BD9-81ED-4DB2-BD59-A6C34878D82A}">
                    <a16:rowId xmlns:a16="http://schemas.microsoft.com/office/drawing/2014/main" val="1729576267"/>
                  </a:ext>
                </a:extLst>
              </a:tr>
              <a:tr h="366124">
                <a:tc>
                  <a:txBody>
                    <a:bodyPr/>
                    <a:lstStyle/>
                    <a:p>
                      <a:r>
                        <a:rPr lang="en-GB" sz="1400" dirty="0">
                          <a:latin typeface="Century Gothic" panose="020B0502020202020204" pitchFamily="34" charset="0"/>
                        </a:rPr>
                        <a:t>I can perform a variety of balances.</a:t>
                      </a:r>
                    </a:p>
                  </a:txBody>
                  <a:tcPr marL="68580" marR="68580" marT="34290" marB="34290">
                    <a:noFill/>
                  </a:tcPr>
                </a:tc>
                <a:extLst>
                  <a:ext uri="{0D108BD9-81ED-4DB2-BD59-A6C34878D82A}">
                    <a16:rowId xmlns:a16="http://schemas.microsoft.com/office/drawing/2014/main" val="600494129"/>
                  </a:ext>
                </a:extLst>
              </a:tr>
              <a:tr h="480060">
                <a:tc>
                  <a:txBody>
                    <a:bodyPr/>
                    <a:lstStyle/>
                    <a:p>
                      <a:r>
                        <a:rPr lang="en-GB" sz="1400" dirty="0">
                          <a:latin typeface="Century Gothic" panose="020B0502020202020204" pitchFamily="34" charset="0"/>
                        </a:rPr>
                        <a:t>I can create a small routine using apparatus.</a:t>
                      </a:r>
                    </a:p>
                  </a:txBody>
                  <a:tcPr marL="68580" marR="68580" marT="34290" marB="34290">
                    <a:noFill/>
                  </a:tcPr>
                </a:tc>
                <a:extLst>
                  <a:ext uri="{0D108BD9-81ED-4DB2-BD59-A6C34878D82A}">
                    <a16:rowId xmlns:a16="http://schemas.microsoft.com/office/drawing/2014/main" val="3342772145"/>
                  </a:ext>
                </a:extLst>
              </a:tr>
            </a:tbl>
          </a:graphicData>
        </a:graphic>
      </p:graphicFrame>
      <p:graphicFrame>
        <p:nvGraphicFramePr>
          <p:cNvPr id="8" name="Table 7"/>
          <p:cNvGraphicFramePr>
            <a:graphicFrameLocks noGrp="1"/>
          </p:cNvGraphicFramePr>
          <p:nvPr/>
        </p:nvGraphicFramePr>
        <p:xfrm>
          <a:off x="7521913" y="4173886"/>
          <a:ext cx="1622087" cy="1857345"/>
        </p:xfrm>
        <a:graphic>
          <a:graphicData uri="http://schemas.openxmlformats.org/drawingml/2006/table">
            <a:tbl>
              <a:tblPr firstRow="1" bandRow="1">
                <a:tableStyleId>{5C22544A-7EE6-4342-B048-85BDC9FD1C3A}</a:tableStyleId>
              </a:tblPr>
              <a:tblGrid>
                <a:gridCol w="1622087">
                  <a:extLst>
                    <a:ext uri="{9D8B030D-6E8A-4147-A177-3AD203B41FA5}">
                      <a16:colId xmlns:a16="http://schemas.microsoft.com/office/drawing/2014/main" val="2622906077"/>
                    </a:ext>
                  </a:extLst>
                </a:gridCol>
              </a:tblGrid>
              <a:tr h="399389">
                <a:tc>
                  <a:txBody>
                    <a:bodyPr/>
                    <a:lstStyle/>
                    <a:p>
                      <a:pPr algn="ctr"/>
                      <a:r>
                        <a:rPr lang="en-GB" sz="1400" dirty="0">
                          <a:solidFill>
                            <a:srgbClr val="FF6600"/>
                          </a:solidFill>
                          <a:latin typeface="Century Gothic" panose="020B0502020202020204" pitchFamily="34" charset="0"/>
                        </a:rPr>
                        <a:t>Local Clubs</a:t>
                      </a:r>
                    </a:p>
                  </a:txBody>
                  <a:tcPr marL="68580" marR="68580" marT="34290" marB="34290">
                    <a:noFill/>
                  </a:tcPr>
                </a:tc>
                <a:extLst>
                  <a:ext uri="{0D108BD9-81ED-4DB2-BD59-A6C34878D82A}">
                    <a16:rowId xmlns:a16="http://schemas.microsoft.com/office/drawing/2014/main" val="2707338855"/>
                  </a:ext>
                </a:extLst>
              </a:tr>
              <a:tr h="467356">
                <a:tc>
                  <a:txBody>
                    <a:bodyPr/>
                    <a:lstStyle/>
                    <a:p>
                      <a:r>
                        <a:rPr lang="en-GB" sz="1400" dirty="0" err="1">
                          <a:latin typeface="Century Gothic" panose="020B0502020202020204" pitchFamily="34" charset="0"/>
                        </a:rPr>
                        <a:t>FireFields</a:t>
                      </a:r>
                      <a:endParaRPr lang="en-GB" sz="1400" dirty="0">
                        <a:latin typeface="Century Gothic" panose="020B0502020202020204" pitchFamily="34" charset="0"/>
                      </a:endParaRPr>
                    </a:p>
                  </a:txBody>
                  <a:tcPr marL="68580" marR="68580" marT="34290" marB="34290">
                    <a:solidFill>
                      <a:srgbClr val="FF6600"/>
                    </a:solidFill>
                  </a:tcPr>
                </a:tc>
                <a:extLst>
                  <a:ext uri="{0D108BD9-81ED-4DB2-BD59-A6C34878D82A}">
                    <a16:rowId xmlns:a16="http://schemas.microsoft.com/office/drawing/2014/main" val="1799008435"/>
                  </a:ext>
                </a:extLst>
              </a:tr>
              <a:tr h="480060">
                <a:tc>
                  <a:txBody>
                    <a:bodyPr/>
                    <a:lstStyle/>
                    <a:p>
                      <a:r>
                        <a:rPr lang="en-GB" sz="1400" dirty="0">
                          <a:latin typeface="Century Gothic" panose="020B0502020202020204" pitchFamily="34" charset="0"/>
                        </a:rPr>
                        <a:t>Gillingham Gymnastics Club</a:t>
                      </a:r>
                    </a:p>
                  </a:txBody>
                  <a:tcPr marL="68580" marR="68580" marT="34290" marB="34290">
                    <a:solidFill>
                      <a:srgbClr val="FF6600"/>
                    </a:solidFill>
                  </a:tcPr>
                </a:tc>
                <a:extLst>
                  <a:ext uri="{0D108BD9-81ED-4DB2-BD59-A6C34878D82A}">
                    <a16:rowId xmlns:a16="http://schemas.microsoft.com/office/drawing/2014/main" val="2039022658"/>
                  </a:ext>
                </a:extLst>
              </a:tr>
              <a:tr h="480060">
                <a:tc>
                  <a:txBody>
                    <a:bodyPr/>
                    <a:lstStyle/>
                    <a:p>
                      <a:r>
                        <a:rPr lang="en-GB" sz="1400" dirty="0">
                          <a:latin typeface="Century Gothic" panose="020B0502020202020204" pitchFamily="34" charset="0"/>
                        </a:rPr>
                        <a:t>Jumpers Rebound Centre</a:t>
                      </a:r>
                    </a:p>
                  </a:txBody>
                  <a:tcPr marL="68580" marR="68580" marT="34290" marB="34290">
                    <a:solidFill>
                      <a:srgbClr val="FF6600"/>
                    </a:solidFill>
                  </a:tcPr>
                </a:tc>
                <a:extLst>
                  <a:ext uri="{0D108BD9-81ED-4DB2-BD59-A6C34878D82A}">
                    <a16:rowId xmlns:a16="http://schemas.microsoft.com/office/drawing/2014/main" val="3860309052"/>
                  </a:ext>
                </a:extLst>
              </a:tr>
            </a:tbl>
          </a:graphicData>
        </a:graphic>
      </p:graphicFrame>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6484" y="4725364"/>
            <a:ext cx="1787357" cy="1275386"/>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166" y="4907212"/>
            <a:ext cx="1451167" cy="1088375"/>
          </a:xfrm>
          <a:prstGeom prst="rect">
            <a:avLst/>
          </a:prstGeom>
        </p:spPr>
      </p:pic>
    </p:spTree>
    <p:extLst>
      <p:ext uri="{BB962C8B-B14F-4D97-AF65-F5344CB8AC3E}">
        <p14:creationId xmlns:p14="http://schemas.microsoft.com/office/powerpoint/2010/main" val="3879927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3568" y="282583"/>
            <a:ext cx="7886700" cy="705342"/>
          </a:xfrm>
        </p:spPr>
        <p:txBody>
          <a:bodyPr>
            <a:normAutofit/>
          </a:bodyPr>
          <a:lstStyle/>
          <a:p>
            <a:pPr algn="ctr"/>
            <a:r>
              <a:rPr lang="en-GB" sz="3000" dirty="0">
                <a:solidFill>
                  <a:srgbClr val="92D050"/>
                </a:solidFill>
                <a:latin typeface="Century Gothic" panose="020B0502020202020204" pitchFamily="34" charset="0"/>
              </a:rPr>
              <a:t>Year 1: PE- Football </a:t>
            </a:r>
          </a:p>
        </p:txBody>
      </p:sp>
      <p:graphicFrame>
        <p:nvGraphicFramePr>
          <p:cNvPr id="5" name="Table 4"/>
          <p:cNvGraphicFramePr>
            <a:graphicFrameLocks noGrp="1"/>
          </p:cNvGraphicFramePr>
          <p:nvPr>
            <p:extLst>
              <p:ext uri="{D42A27DB-BD31-4B8C-83A1-F6EECF244321}">
                <p14:modId xmlns:p14="http://schemas.microsoft.com/office/powerpoint/2010/main" val="1964594468"/>
              </p:ext>
            </p:extLst>
          </p:nvPr>
        </p:nvGraphicFramePr>
        <p:xfrm>
          <a:off x="149539" y="878747"/>
          <a:ext cx="2380651" cy="2679724"/>
        </p:xfrm>
        <a:graphic>
          <a:graphicData uri="http://schemas.openxmlformats.org/drawingml/2006/table">
            <a:tbl>
              <a:tblPr firstRow="1" bandRow="1">
                <a:tableStyleId>{93296810-A885-4BE3-A3E7-6D5BEEA58F35}</a:tableStyleId>
              </a:tblPr>
              <a:tblGrid>
                <a:gridCol w="818741">
                  <a:extLst>
                    <a:ext uri="{9D8B030D-6E8A-4147-A177-3AD203B41FA5}">
                      <a16:colId xmlns:a16="http://schemas.microsoft.com/office/drawing/2014/main" val="1346555721"/>
                    </a:ext>
                  </a:extLst>
                </a:gridCol>
                <a:gridCol w="1561910">
                  <a:extLst>
                    <a:ext uri="{9D8B030D-6E8A-4147-A177-3AD203B41FA5}">
                      <a16:colId xmlns:a16="http://schemas.microsoft.com/office/drawing/2014/main" val="2623282306"/>
                    </a:ext>
                  </a:extLst>
                </a:gridCol>
              </a:tblGrid>
              <a:tr h="553421">
                <a:tc gridSpan="2">
                  <a:txBody>
                    <a:bodyPr/>
                    <a:lstStyle/>
                    <a:p>
                      <a:pPr algn="ctr"/>
                      <a:r>
                        <a:rPr lang="en-GB" sz="1200" dirty="0"/>
                        <a:t>Subject Specific Vocabulary- Key Words</a:t>
                      </a:r>
                      <a:endParaRPr lang="en-GB" sz="1200" dirty="0">
                        <a:latin typeface="Century Gothic" panose="020B0502020202020204" pitchFamily="34" charset="0"/>
                      </a:endParaRPr>
                    </a:p>
                  </a:txBody>
                  <a:tcPr marL="68580" marR="68580" marT="34290" marB="34290"/>
                </a:tc>
                <a:tc hMerge="1">
                  <a:txBody>
                    <a:bodyPr/>
                    <a:lstStyle/>
                    <a:p>
                      <a:endParaRPr lang="en-GB" dirty="0"/>
                    </a:p>
                  </a:txBody>
                  <a:tcPr/>
                </a:tc>
                <a:extLst>
                  <a:ext uri="{0D108BD9-81ED-4DB2-BD59-A6C34878D82A}">
                    <a16:rowId xmlns:a16="http://schemas.microsoft.com/office/drawing/2014/main" val="3724378995"/>
                  </a:ext>
                </a:extLst>
              </a:tr>
              <a:tr h="786441">
                <a:tc>
                  <a:txBody>
                    <a:bodyPr/>
                    <a:lstStyle/>
                    <a:p>
                      <a:r>
                        <a:rPr lang="en-GB" sz="1200" dirty="0">
                          <a:latin typeface="Century Gothic" panose="020B0502020202020204" pitchFamily="34" charset="0"/>
                        </a:rPr>
                        <a:t>Eye contact</a:t>
                      </a:r>
                    </a:p>
                  </a:txBody>
                  <a:tcPr marL="68580" marR="68580" marT="34290" marB="34290"/>
                </a:tc>
                <a:tc>
                  <a:txBody>
                    <a:bodyPr/>
                    <a:lstStyle/>
                    <a:p>
                      <a:r>
                        <a:rPr lang="en-GB" sz="1200" dirty="0">
                          <a:latin typeface="Century Gothic" panose="020B0502020202020204" pitchFamily="34" charset="0"/>
                        </a:rPr>
                        <a:t>Visual contact with another person’s eyes.</a:t>
                      </a:r>
                    </a:p>
                  </a:txBody>
                  <a:tcPr marL="68580" marR="68580" marT="34290" marB="34290"/>
                </a:tc>
                <a:extLst>
                  <a:ext uri="{0D108BD9-81ED-4DB2-BD59-A6C34878D82A}">
                    <a16:rowId xmlns:a16="http://schemas.microsoft.com/office/drawing/2014/main" val="3843065908"/>
                  </a:ext>
                </a:extLst>
              </a:tr>
              <a:tr h="786441">
                <a:tc>
                  <a:txBody>
                    <a:bodyPr/>
                    <a:lstStyle/>
                    <a:p>
                      <a:r>
                        <a:rPr lang="en-GB" sz="1200" dirty="0">
                          <a:latin typeface="Century Gothic" panose="020B0502020202020204" pitchFamily="34" charset="0"/>
                        </a:rPr>
                        <a:t>Watch</a:t>
                      </a:r>
                    </a:p>
                  </a:txBody>
                  <a:tcPr marL="68580" marR="68580" marT="34290" marB="34290"/>
                </a:tc>
                <a:tc>
                  <a:txBody>
                    <a:bodyPr/>
                    <a:lstStyle/>
                    <a:p>
                      <a:r>
                        <a:rPr lang="en-GB" sz="1200" dirty="0">
                          <a:latin typeface="Century Gothic" panose="020B0502020202020204" pitchFamily="34" charset="0"/>
                        </a:rPr>
                        <a:t>Look at or observe attentively over a period of time.</a:t>
                      </a:r>
                    </a:p>
                  </a:txBody>
                  <a:tcPr marL="68580" marR="68580" marT="34290" marB="34290"/>
                </a:tc>
                <a:extLst>
                  <a:ext uri="{0D108BD9-81ED-4DB2-BD59-A6C34878D82A}">
                    <a16:rowId xmlns:a16="http://schemas.microsoft.com/office/drawing/2014/main" val="2426599165"/>
                  </a:ext>
                </a:extLst>
              </a:tr>
              <a:tr h="553421">
                <a:tc>
                  <a:txBody>
                    <a:bodyPr/>
                    <a:lstStyle/>
                    <a:p>
                      <a:r>
                        <a:rPr lang="en-GB" sz="1200" dirty="0">
                          <a:latin typeface="Century Gothic" panose="020B0502020202020204" pitchFamily="34" charset="0"/>
                        </a:rPr>
                        <a:t>Aim</a:t>
                      </a:r>
                    </a:p>
                  </a:txBody>
                  <a:tcPr marL="68580" marR="68580" marT="34290" marB="34290"/>
                </a:tc>
                <a:tc>
                  <a:txBody>
                    <a:bodyPr/>
                    <a:lstStyle/>
                    <a:p>
                      <a:r>
                        <a:rPr lang="en-GB" sz="1200" dirty="0">
                          <a:latin typeface="Century Gothic" panose="020B0502020202020204" pitchFamily="34" charset="0"/>
                        </a:rPr>
                        <a:t>Point or direct at a target.</a:t>
                      </a:r>
                    </a:p>
                  </a:txBody>
                  <a:tcPr marL="68580" marR="68580" marT="34290" marB="34290"/>
                </a:tc>
                <a:extLst>
                  <a:ext uri="{0D108BD9-81ED-4DB2-BD59-A6C34878D82A}">
                    <a16:rowId xmlns:a16="http://schemas.microsoft.com/office/drawing/2014/main" val="2726031538"/>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557292704"/>
              </p:ext>
            </p:extLst>
          </p:nvPr>
        </p:nvGraphicFramePr>
        <p:xfrm>
          <a:off x="6267412" y="900483"/>
          <a:ext cx="2700185" cy="6240780"/>
        </p:xfrm>
        <a:graphic>
          <a:graphicData uri="http://schemas.openxmlformats.org/drawingml/2006/table">
            <a:tbl>
              <a:tblPr firstRow="1" bandRow="1">
                <a:tableStyleId>{5C22544A-7EE6-4342-B048-85BDC9FD1C3A}</a:tableStyleId>
              </a:tblPr>
              <a:tblGrid>
                <a:gridCol w="2700185">
                  <a:extLst>
                    <a:ext uri="{9D8B030D-6E8A-4147-A177-3AD203B41FA5}">
                      <a16:colId xmlns:a16="http://schemas.microsoft.com/office/drawing/2014/main" val="644130581"/>
                    </a:ext>
                  </a:extLst>
                </a:gridCol>
              </a:tblGrid>
              <a:tr h="231343">
                <a:tc>
                  <a:txBody>
                    <a:bodyPr/>
                    <a:lstStyle/>
                    <a:p>
                      <a:pPr algn="ctr"/>
                      <a:r>
                        <a:rPr lang="en-GB" sz="1400" dirty="0">
                          <a:latin typeface="Century Gothic" panose="020B0502020202020204" pitchFamily="34" charset="0"/>
                        </a:rPr>
                        <a:t>Key Skills- Objectives</a:t>
                      </a:r>
                    </a:p>
                  </a:txBody>
                  <a:tcPr marL="68580" marR="68580" marT="34290" marB="34290">
                    <a:solidFill>
                      <a:schemeClr val="accent6"/>
                    </a:solidFill>
                  </a:tcPr>
                </a:tc>
                <a:extLst>
                  <a:ext uri="{0D108BD9-81ED-4DB2-BD59-A6C34878D82A}">
                    <a16:rowId xmlns:a16="http://schemas.microsoft.com/office/drawing/2014/main" val="2752182326"/>
                  </a:ext>
                </a:extLst>
              </a:tr>
              <a:tr h="3732748">
                <a:tc>
                  <a:txBody>
                    <a:bodyPr/>
                    <a:lstStyle/>
                    <a:p>
                      <a:pPr marL="285750" indent="-285750">
                        <a:buFont typeface="Arial" panose="020B0604020202020204" pitchFamily="34" charset="0"/>
                        <a:buChar char="•"/>
                      </a:pPr>
                      <a:r>
                        <a:rPr lang="en-GB" sz="1400" dirty="0">
                          <a:latin typeface="Century Gothic" panose="020B0502020202020204" pitchFamily="34" charset="0"/>
                        </a:rPr>
                        <a:t>I can learn to perform a two handed catch with the correct technique for striking and fielding games.</a:t>
                      </a:r>
                    </a:p>
                    <a:p>
                      <a:pPr marL="285750" indent="-285750">
                        <a:buFont typeface="Arial" panose="020B0604020202020204" pitchFamily="34" charset="0"/>
                        <a:buChar char="•"/>
                      </a:pPr>
                      <a:r>
                        <a:rPr lang="en-GB" sz="1400" dirty="0">
                          <a:latin typeface="Century Gothic" panose="020B0502020202020204" pitchFamily="34" charset="0"/>
                        </a:rPr>
                        <a:t>I can learn to link throwing and catching to a bowling technique.</a:t>
                      </a:r>
                    </a:p>
                    <a:p>
                      <a:pPr marL="285750" indent="-285750">
                        <a:buFont typeface="Arial" panose="020B0604020202020204" pitchFamily="34" charset="0"/>
                        <a:buChar char="•"/>
                      </a:pPr>
                      <a:r>
                        <a:rPr lang="en-GB" sz="1400" dirty="0">
                          <a:latin typeface="Century Gothic" panose="020B0502020202020204" pitchFamily="34" charset="0"/>
                        </a:rPr>
                        <a:t>I can make a striking action and to make contact with an object.</a:t>
                      </a:r>
                    </a:p>
                    <a:p>
                      <a:pPr marL="285750" indent="-285750">
                        <a:buFont typeface="Arial" panose="020B0604020202020204" pitchFamily="34" charset="0"/>
                        <a:buChar char="•"/>
                      </a:pPr>
                      <a:r>
                        <a:rPr lang="en-GB" sz="1400" dirty="0">
                          <a:latin typeface="Century Gothic" panose="020B0502020202020204" pitchFamily="34" charset="0"/>
                        </a:rPr>
                        <a:t>I can learn running skills and experiment</a:t>
                      </a:r>
                      <a:r>
                        <a:rPr lang="en-GB" sz="1400" baseline="0" dirty="0">
                          <a:latin typeface="Century Gothic" panose="020B0502020202020204" pitchFamily="34" charset="0"/>
                        </a:rPr>
                        <a:t> with speed.</a:t>
                      </a:r>
                    </a:p>
                    <a:p>
                      <a:pPr marL="285750" indent="-285750">
                        <a:buFont typeface="Arial" panose="020B0604020202020204" pitchFamily="34" charset="0"/>
                        <a:buChar char="•"/>
                      </a:pPr>
                      <a:r>
                        <a:rPr lang="en-GB" sz="1400" baseline="0" dirty="0">
                          <a:latin typeface="Century Gothic" panose="020B0502020202020204" pitchFamily="34" charset="0"/>
                        </a:rPr>
                        <a:t>I can chase the ball and pick up the ball whilst on the move.</a:t>
                      </a:r>
                    </a:p>
                    <a:p>
                      <a:pPr marL="285750" indent="-285750">
                        <a:buFont typeface="Arial" panose="020B0604020202020204" pitchFamily="34" charset="0"/>
                        <a:buChar char="•"/>
                      </a:pPr>
                      <a:r>
                        <a:rPr lang="en-GB" sz="1400" baseline="0" dirty="0">
                          <a:latin typeface="Century Gothic" panose="020B0502020202020204" pitchFamily="34" charset="0"/>
                        </a:rPr>
                        <a:t>I can understand the basic rules and positions and play modified games.</a:t>
                      </a:r>
                      <a:endParaRPr lang="en-GB" sz="1400" dirty="0">
                        <a:latin typeface="Century Gothic" panose="020B0502020202020204" pitchFamily="34" charset="0"/>
                      </a:endParaRPr>
                    </a:p>
                  </a:txBody>
                  <a:tcPr marL="68580" marR="68580" marT="34290" marB="34290">
                    <a:solidFill>
                      <a:schemeClr val="accent6">
                        <a:lumMod val="60000"/>
                        <a:lumOff val="40000"/>
                      </a:schemeClr>
                    </a:solidFill>
                  </a:tcPr>
                </a:tc>
                <a:extLst>
                  <a:ext uri="{0D108BD9-81ED-4DB2-BD59-A6C34878D82A}">
                    <a16:rowId xmlns:a16="http://schemas.microsoft.com/office/drawing/2014/main" val="4052813971"/>
                  </a:ext>
                </a:extLst>
              </a:tr>
              <a:tr h="231343">
                <a:tc>
                  <a:txBody>
                    <a:bodyPr/>
                    <a:lstStyle/>
                    <a:p>
                      <a:endParaRPr lang="en-GB" sz="1400" dirty="0">
                        <a:latin typeface="Century Gothic" panose="020B0502020202020204" pitchFamily="34" charset="0"/>
                      </a:endParaRPr>
                    </a:p>
                  </a:txBody>
                  <a:tcPr marL="68580" marR="68580" marT="34290" marB="34290">
                    <a:noFill/>
                  </a:tcPr>
                </a:tc>
                <a:extLst>
                  <a:ext uri="{0D108BD9-81ED-4DB2-BD59-A6C34878D82A}">
                    <a16:rowId xmlns:a16="http://schemas.microsoft.com/office/drawing/2014/main" val="1935202468"/>
                  </a:ext>
                </a:extLst>
              </a:tr>
              <a:tr h="231343">
                <a:tc>
                  <a:txBody>
                    <a:bodyPr/>
                    <a:lstStyle/>
                    <a:p>
                      <a:endParaRPr lang="en-GB" sz="1400" dirty="0">
                        <a:latin typeface="Century Gothic" panose="020B0502020202020204" pitchFamily="34" charset="0"/>
                      </a:endParaRPr>
                    </a:p>
                  </a:txBody>
                  <a:tcPr marL="68580" marR="68580" marT="34290" marB="34290">
                    <a:noFill/>
                  </a:tcPr>
                </a:tc>
                <a:extLst>
                  <a:ext uri="{0D108BD9-81ED-4DB2-BD59-A6C34878D82A}">
                    <a16:rowId xmlns:a16="http://schemas.microsoft.com/office/drawing/2014/main" val="2505780997"/>
                  </a:ext>
                </a:extLst>
              </a:tr>
              <a:tr h="231343">
                <a:tc>
                  <a:txBody>
                    <a:bodyPr/>
                    <a:lstStyle/>
                    <a:p>
                      <a:endParaRPr lang="en-GB" sz="1400" dirty="0">
                        <a:latin typeface="Century Gothic" panose="020B0502020202020204" pitchFamily="34" charset="0"/>
                      </a:endParaRPr>
                    </a:p>
                  </a:txBody>
                  <a:tcPr marL="68580" marR="68580" marT="34290" marB="34290">
                    <a:noFill/>
                  </a:tcPr>
                </a:tc>
                <a:extLst>
                  <a:ext uri="{0D108BD9-81ED-4DB2-BD59-A6C34878D82A}">
                    <a16:rowId xmlns:a16="http://schemas.microsoft.com/office/drawing/2014/main" val="1729576267"/>
                  </a:ext>
                </a:extLst>
              </a:tr>
              <a:tr h="231343">
                <a:tc>
                  <a:txBody>
                    <a:bodyPr/>
                    <a:lstStyle/>
                    <a:p>
                      <a:endParaRPr lang="en-GB" sz="1400" dirty="0">
                        <a:latin typeface="Century Gothic" panose="020B0502020202020204" pitchFamily="34" charset="0"/>
                      </a:endParaRPr>
                    </a:p>
                  </a:txBody>
                  <a:tcPr marL="68580" marR="68580" marT="34290" marB="34290">
                    <a:noFill/>
                  </a:tcPr>
                </a:tc>
                <a:extLst>
                  <a:ext uri="{0D108BD9-81ED-4DB2-BD59-A6C34878D82A}">
                    <a16:rowId xmlns:a16="http://schemas.microsoft.com/office/drawing/2014/main" val="600494129"/>
                  </a:ext>
                </a:extLst>
              </a:tr>
              <a:tr h="231343">
                <a:tc>
                  <a:txBody>
                    <a:bodyPr/>
                    <a:lstStyle/>
                    <a:p>
                      <a:endParaRPr lang="en-GB" sz="1400" dirty="0">
                        <a:latin typeface="Century Gothic" panose="020B0502020202020204" pitchFamily="34" charset="0"/>
                      </a:endParaRPr>
                    </a:p>
                  </a:txBody>
                  <a:tcPr marL="68580" marR="68580" marT="34290" marB="34290">
                    <a:noFill/>
                  </a:tcPr>
                </a:tc>
                <a:extLst>
                  <a:ext uri="{0D108BD9-81ED-4DB2-BD59-A6C34878D82A}">
                    <a16:rowId xmlns:a16="http://schemas.microsoft.com/office/drawing/2014/main" val="334277214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015834335"/>
              </p:ext>
            </p:extLst>
          </p:nvPr>
        </p:nvGraphicFramePr>
        <p:xfrm>
          <a:off x="2649402" y="3068960"/>
          <a:ext cx="3465649" cy="1074420"/>
        </p:xfrm>
        <a:graphic>
          <a:graphicData uri="http://schemas.openxmlformats.org/drawingml/2006/table">
            <a:tbl>
              <a:tblPr firstRow="1" bandRow="1">
                <a:tableStyleId>{16D9F66E-5EB9-4882-86FB-DCBF35E3C3E4}</a:tableStyleId>
              </a:tblPr>
              <a:tblGrid>
                <a:gridCol w="3465649">
                  <a:extLst>
                    <a:ext uri="{9D8B030D-6E8A-4147-A177-3AD203B41FA5}">
                      <a16:colId xmlns:a16="http://schemas.microsoft.com/office/drawing/2014/main" val="448699431"/>
                    </a:ext>
                  </a:extLst>
                </a:gridCol>
              </a:tblGrid>
              <a:tr h="434340">
                <a:tc>
                  <a:txBody>
                    <a:bodyPr/>
                    <a:lstStyle/>
                    <a:p>
                      <a:pPr algn="ctr"/>
                      <a:r>
                        <a:rPr lang="en-GB" sz="2400" dirty="0"/>
                        <a:t>Team Work/ Fair Play</a:t>
                      </a:r>
                      <a:endParaRPr lang="en-GB" sz="2400" dirty="0">
                        <a:latin typeface="Century Gothic" panose="020B0502020202020204" pitchFamily="34" charset="0"/>
                      </a:endParaRPr>
                    </a:p>
                  </a:txBody>
                  <a:tcPr marL="68580" marR="68580" marT="34290" marB="34290"/>
                </a:tc>
                <a:extLst>
                  <a:ext uri="{0D108BD9-81ED-4DB2-BD59-A6C34878D82A}">
                    <a16:rowId xmlns:a16="http://schemas.microsoft.com/office/drawing/2014/main" val="2042866019"/>
                  </a:ext>
                </a:extLst>
              </a:tr>
              <a:tr h="228600">
                <a:tc>
                  <a:txBody>
                    <a:bodyPr/>
                    <a:lstStyle/>
                    <a:p>
                      <a:r>
                        <a:rPr lang="en-GB" sz="1100" dirty="0"/>
                        <a:t>Fair Play is an essential value in football.</a:t>
                      </a:r>
                      <a:endParaRPr lang="en-GB" sz="1100" dirty="0">
                        <a:latin typeface="Century Gothic" panose="020B0502020202020204" pitchFamily="34" charset="0"/>
                      </a:endParaRPr>
                    </a:p>
                  </a:txBody>
                  <a:tcPr marL="68580" marR="68580" marT="34290" marB="34290"/>
                </a:tc>
                <a:extLst>
                  <a:ext uri="{0D108BD9-81ED-4DB2-BD59-A6C34878D82A}">
                    <a16:rowId xmlns:a16="http://schemas.microsoft.com/office/drawing/2014/main" val="2936222544"/>
                  </a:ext>
                </a:extLst>
              </a:tr>
              <a:tr h="388620">
                <a:tc>
                  <a:txBody>
                    <a:bodyPr/>
                    <a:lstStyle/>
                    <a:p>
                      <a:r>
                        <a:rPr lang="en-GB" sz="1100" dirty="0"/>
                        <a:t>Fair Play includes: Good sportsmanship, honesty and respect whether you win or lose.</a:t>
                      </a:r>
                      <a:endParaRPr lang="en-GB" sz="1100" dirty="0">
                        <a:latin typeface="Century Gothic" panose="020B0502020202020204" pitchFamily="34" charset="0"/>
                      </a:endParaRPr>
                    </a:p>
                  </a:txBody>
                  <a:tcPr marL="68580" marR="68580" marT="34290" marB="34290"/>
                </a:tc>
                <a:extLst>
                  <a:ext uri="{0D108BD9-81ED-4DB2-BD59-A6C34878D82A}">
                    <a16:rowId xmlns:a16="http://schemas.microsoft.com/office/drawing/2014/main" val="1153698359"/>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11476113"/>
              </p:ext>
            </p:extLst>
          </p:nvPr>
        </p:nvGraphicFramePr>
        <p:xfrm>
          <a:off x="161395" y="4365104"/>
          <a:ext cx="5953655" cy="1280606"/>
        </p:xfrm>
        <a:graphic>
          <a:graphicData uri="http://schemas.openxmlformats.org/drawingml/2006/table">
            <a:tbl>
              <a:tblPr firstRow="1" bandRow="1">
                <a:tableStyleId>{16D9F66E-5EB9-4882-86FB-DCBF35E3C3E4}</a:tableStyleId>
              </a:tblPr>
              <a:tblGrid>
                <a:gridCol w="5953655">
                  <a:extLst>
                    <a:ext uri="{9D8B030D-6E8A-4147-A177-3AD203B41FA5}">
                      <a16:colId xmlns:a16="http://schemas.microsoft.com/office/drawing/2014/main" val="950433522"/>
                    </a:ext>
                  </a:extLst>
                </a:gridCol>
              </a:tblGrid>
              <a:tr h="201622">
                <a:tc>
                  <a:txBody>
                    <a:bodyPr/>
                    <a:lstStyle/>
                    <a:p>
                      <a:pPr algn="ctr"/>
                      <a:r>
                        <a:rPr lang="en-GB" sz="1200" dirty="0">
                          <a:latin typeface="Century Gothic" panose="020B0502020202020204" pitchFamily="34" charset="0"/>
                        </a:rPr>
                        <a:t>Famous People</a:t>
                      </a:r>
                    </a:p>
                  </a:txBody>
                  <a:tcPr marL="68580" marR="68580" marT="34290" marB="34290"/>
                </a:tc>
                <a:extLst>
                  <a:ext uri="{0D108BD9-81ED-4DB2-BD59-A6C34878D82A}">
                    <a16:rowId xmlns:a16="http://schemas.microsoft.com/office/drawing/2014/main" val="3518619825"/>
                  </a:ext>
                </a:extLst>
              </a:tr>
              <a:tr h="274766">
                <a:tc>
                  <a:txBody>
                    <a:bodyPr/>
                    <a:lstStyle/>
                    <a:p>
                      <a:r>
                        <a:rPr lang="en-GB" sz="1200" dirty="0">
                          <a:latin typeface="Century Gothic" panose="020B0502020202020204" pitchFamily="34" charset="0"/>
                        </a:rPr>
                        <a:t>Cristiano Ronaldo</a:t>
                      </a:r>
                    </a:p>
                  </a:txBody>
                  <a:tcPr marL="68580" marR="68580" marT="34290" marB="34290"/>
                </a:tc>
                <a:extLst>
                  <a:ext uri="{0D108BD9-81ED-4DB2-BD59-A6C34878D82A}">
                    <a16:rowId xmlns:a16="http://schemas.microsoft.com/office/drawing/2014/main" val="1968628676"/>
                  </a:ext>
                </a:extLst>
              </a:tr>
              <a:tr h="201622">
                <a:tc>
                  <a:txBody>
                    <a:bodyPr/>
                    <a:lstStyle/>
                    <a:p>
                      <a:r>
                        <a:rPr lang="en-GB" sz="1200" dirty="0">
                          <a:latin typeface="Century Gothic" panose="020B0502020202020204" pitchFamily="34" charset="0"/>
                        </a:rPr>
                        <a:t>Kyle Walker</a:t>
                      </a:r>
                    </a:p>
                  </a:txBody>
                  <a:tcPr marL="68580" marR="68580" marT="34290" marB="34290"/>
                </a:tc>
                <a:extLst>
                  <a:ext uri="{0D108BD9-81ED-4DB2-BD59-A6C34878D82A}">
                    <a16:rowId xmlns:a16="http://schemas.microsoft.com/office/drawing/2014/main" val="1600077242"/>
                  </a:ext>
                </a:extLst>
              </a:tr>
              <a:tr h="201622">
                <a:tc>
                  <a:txBody>
                    <a:bodyPr/>
                    <a:lstStyle/>
                    <a:p>
                      <a:r>
                        <a:rPr lang="en-GB" sz="1200" dirty="0">
                          <a:latin typeface="Century Gothic" panose="020B0502020202020204" pitchFamily="34" charset="0"/>
                        </a:rPr>
                        <a:t>Jill Scott</a:t>
                      </a:r>
                    </a:p>
                  </a:txBody>
                  <a:tcPr marL="68580" marR="68580" marT="34290" marB="34290"/>
                </a:tc>
                <a:extLst>
                  <a:ext uri="{0D108BD9-81ED-4DB2-BD59-A6C34878D82A}">
                    <a16:rowId xmlns:a16="http://schemas.microsoft.com/office/drawing/2014/main" val="2218861378"/>
                  </a:ext>
                </a:extLst>
              </a:tr>
              <a:tr h="201622">
                <a:tc>
                  <a:txBody>
                    <a:bodyPr/>
                    <a:lstStyle/>
                    <a:p>
                      <a:endParaRPr lang="en-GB" sz="1200" dirty="0">
                        <a:latin typeface="Century Gothic" panose="020B0502020202020204" pitchFamily="34" charset="0"/>
                      </a:endParaRPr>
                    </a:p>
                  </a:txBody>
                  <a:tcPr marL="68580" marR="68580" marT="34290" marB="34290"/>
                </a:tc>
                <a:extLst>
                  <a:ext uri="{0D108BD9-81ED-4DB2-BD59-A6C34878D82A}">
                    <a16:rowId xmlns:a16="http://schemas.microsoft.com/office/drawing/2014/main" val="224246895"/>
                  </a:ext>
                </a:extLst>
              </a:tr>
            </a:tbl>
          </a:graphicData>
        </a:graphic>
      </p:graphicFrame>
      <p:pic>
        <p:nvPicPr>
          <p:cNvPr id="1026" name="Picture 2" descr="Traditional Size 5 Black And White PU Leather Football">
            <a:extLst>
              <a:ext uri="{FF2B5EF4-FFF2-40B4-BE49-F238E27FC236}">
                <a16:creationId xmlns:a16="http://schemas.microsoft.com/office/drawing/2014/main" id="{08239589-D44D-48D1-930F-3688CC3715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8713" y="1189886"/>
            <a:ext cx="158115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88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txBox="1">
            <a:spLocks noGrp="1" noChangeArrowheads="1"/>
          </p:cNvSpPr>
          <p:nvPr>
            <p:ph type="title"/>
          </p:nvPr>
        </p:nvSpPr>
        <p:spPr>
          <a:xfrm>
            <a:off x="356" y="188640"/>
            <a:ext cx="8867775" cy="492125"/>
          </a:xfrm>
        </p:spPr>
        <p:txBody>
          <a:bodyPr anchorCtr="1">
            <a:normAutofit fontScale="90000"/>
          </a:bodyPr>
          <a:lstStyle/>
          <a:p>
            <a:r>
              <a:rPr lang="en-GB" altLang="en-US" sz="3200" b="1" dirty="0">
                <a:solidFill>
                  <a:srgbClr val="0070C0"/>
                </a:solidFill>
                <a:latin typeface="Century Gothic" panose="020B0502020202020204" pitchFamily="34" charset="0"/>
              </a:rPr>
              <a:t>Year 1: PSHE Knowledge Mat</a:t>
            </a:r>
            <a:br>
              <a:rPr lang="en-GB" altLang="en-US" sz="3200" b="1" dirty="0">
                <a:solidFill>
                  <a:srgbClr val="0070C0"/>
                </a:solidFill>
                <a:latin typeface="Century Gothic" panose="020B0502020202020204" pitchFamily="34" charset="0"/>
              </a:rPr>
            </a:br>
            <a:r>
              <a:rPr lang="en-GB" altLang="en-US" sz="2700" b="1" dirty="0">
                <a:solidFill>
                  <a:srgbClr val="0070C0"/>
                </a:solidFill>
                <a:latin typeface="Century Gothic" panose="020B0502020202020204" pitchFamily="34" charset="0"/>
              </a:rPr>
              <a:t>Keeping Safe </a:t>
            </a:r>
          </a:p>
        </p:txBody>
      </p:sp>
      <p:graphicFrame>
        <p:nvGraphicFramePr>
          <p:cNvPr id="3" name="Content Placeholder 3"/>
          <p:cNvGraphicFramePr>
            <a:graphicFrameLocks noGrp="1"/>
          </p:cNvGraphicFramePr>
          <p:nvPr>
            <p:ph idx="1"/>
            <p:extLst>
              <p:ext uri="{D42A27DB-BD31-4B8C-83A1-F6EECF244321}">
                <p14:modId xmlns:p14="http://schemas.microsoft.com/office/powerpoint/2010/main" val="510926906"/>
              </p:ext>
            </p:extLst>
          </p:nvPr>
        </p:nvGraphicFramePr>
        <p:xfrm>
          <a:off x="53751" y="914265"/>
          <a:ext cx="9036497" cy="5033984"/>
        </p:xfrm>
        <a:graphic>
          <a:graphicData uri="http://schemas.openxmlformats.org/drawingml/2006/table">
            <a:tbl>
              <a:tblPr firstRow="1" bandRow="1">
                <a:effectLst/>
                <a:tableStyleId>{5C22544A-7EE6-4342-B048-85BDC9FD1C3A}</a:tableStyleId>
              </a:tblPr>
              <a:tblGrid>
                <a:gridCol w="1440161">
                  <a:extLst>
                    <a:ext uri="{9D8B030D-6E8A-4147-A177-3AD203B41FA5}">
                      <a16:colId xmlns:a16="http://schemas.microsoft.com/office/drawing/2014/main" val="20000"/>
                    </a:ext>
                  </a:extLst>
                </a:gridCol>
                <a:gridCol w="1800199">
                  <a:extLst>
                    <a:ext uri="{9D8B030D-6E8A-4147-A177-3AD203B41FA5}">
                      <a16:colId xmlns:a16="http://schemas.microsoft.com/office/drawing/2014/main" val="20001"/>
                    </a:ext>
                  </a:extLst>
                </a:gridCol>
                <a:gridCol w="2592288">
                  <a:extLst>
                    <a:ext uri="{9D8B030D-6E8A-4147-A177-3AD203B41FA5}">
                      <a16:colId xmlns:a16="http://schemas.microsoft.com/office/drawing/2014/main" val="20002"/>
                    </a:ext>
                  </a:extLst>
                </a:gridCol>
                <a:gridCol w="3203849">
                  <a:extLst>
                    <a:ext uri="{9D8B030D-6E8A-4147-A177-3AD203B41FA5}">
                      <a16:colId xmlns:a16="http://schemas.microsoft.com/office/drawing/2014/main" val="20003"/>
                    </a:ext>
                  </a:extLst>
                </a:gridCol>
              </a:tblGrid>
              <a:tr h="760187">
                <a:tc gridSpan="2">
                  <a:txBody>
                    <a:bodyPr/>
                    <a:lstStyle/>
                    <a:p>
                      <a:pPr lvl="0" algn="ctr"/>
                      <a:r>
                        <a:rPr lang="en-GB" sz="1600" dirty="0">
                          <a:solidFill>
                            <a:schemeClr val="bg1"/>
                          </a:solidFill>
                          <a:latin typeface="Century Gothic" pitchFamily="34"/>
                        </a:rPr>
                        <a:t>Subject Specific Vocabulary</a:t>
                      </a: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endParaRPr lang="en-GB"/>
                    </a:p>
                  </a:txBody>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1" dirty="0">
                        <a:solidFill>
                          <a:schemeClr val="bg1"/>
                        </a:solidFill>
                        <a:latin typeface="Century Gothic" pitchFamily="34"/>
                      </a:endParaRPr>
                    </a:p>
                  </a:txBody>
                  <a:tcPr marT="45735" marB="45735">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lvl="0" algn="ctr"/>
                      <a:r>
                        <a:rPr lang="en-GB" sz="1600" dirty="0">
                          <a:solidFill>
                            <a:srgbClr val="0070C0"/>
                          </a:solidFill>
                          <a:latin typeface="Century Gothic" pitchFamily="34"/>
                        </a:rPr>
                        <a:t>By the end of this unit, I will be able to answer these questions:</a:t>
                      </a:r>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10000"/>
                  </a:ext>
                </a:extLst>
              </a:tr>
              <a:tr h="534955">
                <a:tc>
                  <a:txBody>
                    <a:bodyPr/>
                    <a:lstStyle/>
                    <a:p>
                      <a:r>
                        <a:rPr lang="en-GB" sz="1600" b="0" dirty="0">
                          <a:solidFill>
                            <a:schemeClr val="tx2"/>
                          </a:solidFill>
                          <a:latin typeface="+mn-lt"/>
                        </a:rPr>
                        <a:t>Sleep</a:t>
                      </a: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100" b="0" i="0" kern="1200" dirty="0">
                          <a:solidFill>
                            <a:schemeClr val="dk1"/>
                          </a:solidFill>
                          <a:effectLst/>
                          <a:latin typeface="+mn-lt"/>
                          <a:ea typeface="+mn-ea"/>
                          <a:cs typeface="+mn-cs"/>
                        </a:rPr>
                        <a:t>To be in the state of rest for the body and mind in which the eyes are closed and one is not fully conscious</a:t>
                      </a:r>
                      <a:endParaRPr lang="en-GB" sz="1100" b="0" dirty="0">
                        <a:latin typeface="Century Gothic" panose="020B0502020202020204" pitchFamily="34" charset="0"/>
                      </a:endParaRP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dirty="0"/>
                    </a:p>
                  </a:txBody>
                  <a:tcPr marT="45735" marB="45735">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lvl="0" indent="0" algn="l">
                        <a:buFont typeface="Wingdings" panose="05000000000000000000" pitchFamily="2" charset="2"/>
                        <a:buNone/>
                      </a:pPr>
                      <a:r>
                        <a:rPr lang="en-GB" sz="1600" dirty="0"/>
                        <a:t>What can I do if I have strong, but not so good feelings, to help me stay safe?</a:t>
                      </a:r>
                      <a:endParaRPr lang="en-GB" sz="1600" dirty="0">
                        <a:solidFill>
                          <a:srgbClr val="0070C0"/>
                        </a:solidFill>
                        <a:latin typeface="Century Gothic" panose="020B0502020202020204" pitchFamily="34" charset="0"/>
                      </a:endParaRPr>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2730539359"/>
                  </a:ext>
                </a:extLst>
              </a:tr>
              <a:tr h="695529">
                <a:tc>
                  <a:txBody>
                    <a:bodyPr/>
                    <a:lstStyle/>
                    <a:p>
                      <a:r>
                        <a:rPr lang="en-GB" sz="1600" b="0" dirty="0">
                          <a:solidFill>
                            <a:schemeClr val="tx2"/>
                          </a:solidFill>
                          <a:latin typeface="+mn-lt"/>
                        </a:rPr>
                        <a:t>Exercise </a:t>
                      </a:r>
                      <a:endParaRPr lang="en-GB" sz="1600" dirty="0">
                        <a:latin typeface="+mn-lt"/>
                      </a:endParaRP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100" b="0" i="0" kern="1200" dirty="0">
                          <a:solidFill>
                            <a:schemeClr val="dk1"/>
                          </a:solidFill>
                          <a:effectLst/>
                          <a:latin typeface="+mn-lt"/>
                          <a:ea typeface="+mn-ea"/>
                          <a:cs typeface="+mn-cs"/>
                        </a:rPr>
                        <a:t>Playing and being physically active.</a:t>
                      </a:r>
                      <a:endParaRPr lang="en-GB" sz="1100" b="0" dirty="0">
                        <a:latin typeface="Century Gothic" panose="020B0502020202020204" pitchFamily="34" charset="0"/>
                      </a:endParaRP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pPr marL="0" lvl="0" indent="0" algn="l">
                        <a:buFont typeface="Wingdings" panose="05000000000000000000" pitchFamily="2" charset="2"/>
                        <a:buNone/>
                      </a:pPr>
                      <a:endParaRPr lang="en-GB" sz="1400" dirty="0">
                        <a:solidFill>
                          <a:srgbClr val="0070C0"/>
                        </a:solidFill>
                        <a:latin typeface="Century Gothic" panose="020B0502020202020204" pitchFamily="34" charset="0"/>
                      </a:endParaRPr>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2367726501"/>
                  </a:ext>
                </a:extLst>
              </a:tr>
              <a:tr h="0">
                <a:tc rowSpan="2">
                  <a:txBody>
                    <a:bodyPr/>
                    <a:lstStyle/>
                    <a:p>
                      <a:r>
                        <a:rPr lang="en-GB" sz="1600" b="0" dirty="0">
                          <a:solidFill>
                            <a:schemeClr val="tx2"/>
                          </a:solidFill>
                          <a:latin typeface="+mn-lt"/>
                        </a:rPr>
                        <a:t>Medicine</a:t>
                      </a:r>
                      <a:endParaRPr lang="en-GB" sz="1600" dirty="0">
                        <a:latin typeface="+mn-lt"/>
                      </a:endParaRP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r>
                        <a:rPr lang="en-GB" sz="1100" b="0" i="0" kern="1200" dirty="0">
                          <a:solidFill>
                            <a:schemeClr val="dk1"/>
                          </a:solidFill>
                          <a:effectLst/>
                          <a:latin typeface="+mn-lt"/>
                          <a:ea typeface="+mn-ea"/>
                          <a:cs typeface="+mn-cs"/>
                        </a:rPr>
                        <a:t>A drug or other substance used to treat a disease, injury, pain, or other symptoms.</a:t>
                      </a:r>
                      <a:endParaRPr lang="en-GB" sz="1100" b="0" dirty="0"/>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GB" sz="1600" b="1" dirty="0">
                          <a:solidFill>
                            <a:schemeClr val="bg1"/>
                          </a:solidFill>
                          <a:latin typeface="Century Gothic" pitchFamily="34"/>
                        </a:rPr>
                        <a:t>Key objectives:</a:t>
                      </a:r>
                      <a:endParaRPr lang="en-GB" dirty="0"/>
                    </a:p>
                  </a:txBody>
                  <a:tcPr marT="45735" marB="45735">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indent="0">
                        <a:buFont typeface="Wingdings" panose="05000000000000000000" pitchFamily="2" charset="2"/>
                        <a:buNone/>
                      </a:pPr>
                      <a:r>
                        <a:rPr lang="en-GB" sz="1600" dirty="0"/>
                        <a:t>How can I keep myself healthy?</a:t>
                      </a:r>
                      <a:endParaRPr lang="en-GB" sz="1600" b="0" i="0" u="none" strike="noStrike" kern="1200" dirty="0">
                        <a:solidFill>
                          <a:srgbClr val="0070C0"/>
                        </a:solidFill>
                        <a:effectLst/>
                        <a:latin typeface="Century Gothic" panose="020B0502020202020204" pitchFamily="34" charset="0"/>
                        <a:ea typeface="+mn-ea"/>
                        <a:cs typeface="+mn-cs"/>
                      </a:endParaRPr>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1782742264"/>
                  </a:ext>
                </a:extLst>
              </a:tr>
              <a:tr h="336367">
                <a:tc vMerge="1">
                  <a:txBody>
                    <a:bodyPr/>
                    <a:lstStyle/>
                    <a:p>
                      <a:endParaRPr lang="en-GB" sz="1400" b="0" dirty="0">
                        <a:solidFill>
                          <a:schemeClr val="tx2"/>
                        </a:solidFill>
                        <a:latin typeface="Century Gothic" panose="020B0502020202020204" pitchFamily="34" charset="0"/>
                      </a:endParaRP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lang="en-GB" sz="1200" dirty="0">
                        <a:latin typeface="Century Gothic" panose="020B0502020202020204" pitchFamily="34" charset="0"/>
                      </a:endParaRP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4">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t>How many different feelings can people have?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t>Do different feelings make your body feel different?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t>What can you do if you have ‘not so good’ feelings?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t>How can you help if someone else has ‘not so good’ feelings?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t>What do people need to keep healthy?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t>How do you keep yourself healthy?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t>Why do we need different things to be healthy?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t>How do medicines help?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t>Are medicines always helpful? Where do medicines need to be kept? Why?</a:t>
                      </a:r>
                      <a:endParaRPr lang="en-GB" sz="1000" b="1" dirty="0">
                        <a:solidFill>
                          <a:schemeClr val="bg1"/>
                        </a:solidFill>
                        <a:latin typeface="Century Gothic" pitchFamily="34"/>
                      </a:endParaRPr>
                    </a:p>
                  </a:txBody>
                  <a:tcPr marT="45735" marB="45735">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40000"/>
                        <a:lumOff val="6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600" dirty="0"/>
                        <a:t>When are medicines harmful?</a:t>
                      </a:r>
                      <a:endParaRPr kumimoji="0" lang="en-GB" sz="1600" b="0"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endParaRPr>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1436718671"/>
                  </a:ext>
                </a:extLst>
              </a:tr>
              <a:tr h="0">
                <a:tc rowSpan="2">
                  <a:txBody>
                    <a:bodyPr/>
                    <a:lstStyle/>
                    <a:p>
                      <a:r>
                        <a:rPr lang="en-GB" sz="1600" b="0" dirty="0">
                          <a:solidFill>
                            <a:schemeClr val="tx2"/>
                          </a:solidFill>
                          <a:latin typeface="+mn-lt"/>
                        </a:rPr>
                        <a:t>Body</a:t>
                      </a:r>
                      <a:endParaRPr lang="en-GB" sz="1600" dirty="0">
                        <a:latin typeface="+mn-lt"/>
                      </a:endParaRP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r>
                        <a:rPr lang="en-GB" sz="1100" b="0" i="0" kern="1200" dirty="0">
                          <a:solidFill>
                            <a:schemeClr val="dk1"/>
                          </a:solidFill>
                          <a:effectLst/>
                          <a:latin typeface="+mn-lt"/>
                          <a:ea typeface="+mn-ea"/>
                          <a:cs typeface="+mn-cs"/>
                        </a:rPr>
                        <a:t>The human body is a combination of parts and systems that work together to perform the necessary functions of life.</a:t>
                      </a:r>
                      <a:endParaRPr lang="en-GB" sz="1100" b="0" dirty="0">
                        <a:latin typeface="Century Gothic" panose="020B0502020202020204" pitchFamily="34" charset="0"/>
                      </a:endParaRP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vMerge="1">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GB" sz="1200" b="0"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endParaRPr>
                    </a:p>
                  </a:txBody>
                  <a:tcPr marT="45735" marB="45735">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321023446"/>
                  </a:ext>
                </a:extLst>
              </a:tr>
              <a:tr h="388406">
                <a:tc vMerge="1">
                  <a:txBody>
                    <a:bodyPr/>
                    <a:lstStyle/>
                    <a:p>
                      <a:endParaRPr lang="en-GB"/>
                    </a:p>
                  </a:txBody>
                  <a:tcPr/>
                </a:tc>
                <a:tc vMerge="1">
                  <a:txBody>
                    <a:bodyPr/>
                    <a:lstStyle/>
                    <a:p>
                      <a:endParaRPr lang="en-GB"/>
                    </a:p>
                  </a:txBody>
                  <a:tcPr/>
                </a:tc>
                <a:tc vMerge="1">
                  <a:txBody>
                    <a:bodyPr/>
                    <a:lstStyle/>
                    <a:p>
                      <a:endParaRPr lang="en-GB"/>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GB" sz="1200" b="0"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GB" sz="1200" b="0"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GB" sz="1200" b="0"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GB" sz="1200" b="0"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GB" sz="1200" b="0"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GB" sz="1200" b="0"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GB" sz="1200" b="0"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GB" sz="1200" b="0"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GB" sz="1200" b="0"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GB" sz="1200" b="0"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endParaRPr>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790780953"/>
                  </a:ext>
                </a:extLst>
              </a:tr>
              <a:tr h="10058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rgbClr val="0070C0"/>
                          </a:solidFill>
                          <a:latin typeface="+mn-lt"/>
                        </a:rPr>
                        <a:t>Uncomfortable  </a:t>
                      </a:r>
                      <a:endParaRPr kumimoji="0" lang="en-GB" sz="1600" b="0" i="0" u="none" strike="noStrike" kern="1200" cap="none" spc="0" normalizeH="0" baseline="0" noProof="0" dirty="0">
                        <a:ln>
                          <a:noFill/>
                        </a:ln>
                        <a:solidFill>
                          <a:schemeClr val="tx2"/>
                        </a:solidFill>
                        <a:effectLst/>
                        <a:uLnTx/>
                        <a:uFillTx/>
                        <a:latin typeface="+mn-lt"/>
                        <a:ea typeface="+mn-ea"/>
                        <a:cs typeface="+mn-cs"/>
                      </a:endParaRP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100" b="0" dirty="0">
                          <a:latin typeface="Century Gothic" panose="020B0502020202020204" pitchFamily="34" charset="0"/>
                        </a:rPr>
                        <a:t>To feel uneasy</a:t>
                      </a: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vMerge="1">
                  <a:txBody>
                    <a:bodyPr/>
                    <a:lstStyle/>
                    <a:p>
                      <a:pPr marL="171450" indent="-171450">
                        <a:buFont typeface="Wingdings" panose="05000000000000000000" pitchFamily="2" charset="2"/>
                        <a:buChar char="q"/>
                      </a:pPr>
                      <a:endParaRPr lang="en-GB" sz="1200" dirty="0">
                        <a:solidFill>
                          <a:srgbClr val="0070C0"/>
                        </a:solidFill>
                        <a:latin typeface="Century Gothic" panose="020B0502020202020204" pitchFamily="34" charset="0"/>
                      </a:endParaRPr>
                    </a:p>
                  </a:txBody>
                  <a:tcPr marT="45735" marB="45735">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10013"/>
                  </a:ext>
                </a:extLst>
              </a:tr>
            </a:tbl>
          </a:graphicData>
        </a:graphic>
      </p:graphicFrame>
      <p:pic>
        <p:nvPicPr>
          <p:cNvPr id="9" name="Picture 8" descr="C:\Users\LYoung\AppData\Local\Microsoft\Windows\INetCache\Content.MSO\9028D073.tmp">
            <a:extLst>
              <a:ext uri="{FF2B5EF4-FFF2-40B4-BE49-F238E27FC236}">
                <a16:creationId xmlns:a16="http://schemas.microsoft.com/office/drawing/2014/main" id="{607AADCC-F04E-466D-9745-F485F01EA86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350902" y="1196752"/>
            <a:ext cx="2442195" cy="1486272"/>
          </a:xfrm>
          <a:prstGeom prst="rect">
            <a:avLst/>
          </a:prstGeom>
          <a:noFill/>
          <a:ln>
            <a:noFill/>
          </a:ln>
        </p:spPr>
      </p:pic>
      <p:pic>
        <p:nvPicPr>
          <p:cNvPr id="10" name="Picture 9" descr="How exercise can benefit children's mental health - PTC Sports">
            <a:extLst>
              <a:ext uri="{FF2B5EF4-FFF2-40B4-BE49-F238E27FC236}">
                <a16:creationId xmlns:a16="http://schemas.microsoft.com/office/drawing/2014/main" id="{3DF4F744-994B-49CF-B662-922AFDE5B0C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192" y="4293096"/>
            <a:ext cx="2232248" cy="1477000"/>
          </a:xfrm>
          <a:prstGeom prst="rect">
            <a:avLst/>
          </a:prstGeom>
          <a:noFill/>
          <a:ln>
            <a:noFill/>
          </a:ln>
        </p:spPr>
      </p:pic>
    </p:spTree>
    <p:extLst>
      <p:ext uri="{BB962C8B-B14F-4D97-AF65-F5344CB8AC3E}">
        <p14:creationId xmlns:p14="http://schemas.microsoft.com/office/powerpoint/2010/main" val="96766789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noGrp="1" noChangeArrowheads="1"/>
          </p:cNvSpPr>
          <p:nvPr>
            <p:ph type="title"/>
          </p:nvPr>
        </p:nvSpPr>
        <p:spPr>
          <a:xfrm>
            <a:off x="76200" y="99201"/>
            <a:ext cx="8896350" cy="350491"/>
          </a:xfrm>
        </p:spPr>
        <p:txBody>
          <a:bodyPr anchorCtr="1">
            <a:normAutofit fontScale="90000"/>
          </a:bodyPr>
          <a:lstStyle/>
          <a:p>
            <a:pPr algn="ctr" eaLnBrk="1" hangingPunct="1"/>
            <a:r>
              <a:rPr lang="en-GB" altLang="en-US" sz="2400" b="1" dirty="0">
                <a:solidFill>
                  <a:srgbClr val="92D050"/>
                </a:solidFill>
                <a:latin typeface="Century Gothic" panose="020B0502020202020204" pitchFamily="34" charset="0"/>
              </a:rPr>
              <a:t>History – What is out there? - </a:t>
            </a:r>
            <a:r>
              <a:rPr lang="en-GB" altLang="en-US" sz="2700" b="1" dirty="0">
                <a:solidFill>
                  <a:srgbClr val="92D050"/>
                </a:solidFill>
                <a:latin typeface="Century Gothic" panose="020B0502020202020204" pitchFamily="34" charset="0"/>
              </a:rPr>
              <a:t>KS1 Knowledge Mat</a:t>
            </a:r>
          </a:p>
        </p:txBody>
      </p:sp>
      <p:graphicFrame>
        <p:nvGraphicFramePr>
          <p:cNvPr id="3" name="Content Placeholder 3">
            <a:extLst>
              <a:ext uri="{FF2B5EF4-FFF2-40B4-BE49-F238E27FC236}">
                <a16:creationId xmlns:a16="http://schemas.microsoft.com/office/drawing/2014/main" id="{19CD4200-EED8-46A5-81B6-5DBD0DD2F7B8}"/>
              </a:ext>
            </a:extLst>
          </p:cNvPr>
          <p:cNvGraphicFramePr>
            <a:graphicFrameLocks noGrp="1"/>
          </p:cNvGraphicFramePr>
          <p:nvPr>
            <p:ph idx="1"/>
            <p:extLst>
              <p:ext uri="{D42A27DB-BD31-4B8C-83A1-F6EECF244321}">
                <p14:modId xmlns:p14="http://schemas.microsoft.com/office/powerpoint/2010/main" val="3472136732"/>
              </p:ext>
            </p:extLst>
          </p:nvPr>
        </p:nvGraphicFramePr>
        <p:xfrm>
          <a:off x="0" y="461469"/>
          <a:ext cx="9109930" cy="6309834"/>
        </p:xfrm>
        <a:graphic>
          <a:graphicData uri="http://schemas.openxmlformats.org/drawingml/2006/table">
            <a:tbl>
              <a:tblPr firstRow="1" bandRow="1">
                <a:effectLst/>
                <a:tableStyleId>{5C22544A-7EE6-4342-B048-85BDC9FD1C3A}</a:tableStyleId>
              </a:tblPr>
              <a:tblGrid>
                <a:gridCol w="1280104">
                  <a:extLst>
                    <a:ext uri="{9D8B030D-6E8A-4147-A177-3AD203B41FA5}">
                      <a16:colId xmlns:a16="http://schemas.microsoft.com/office/drawing/2014/main" val="4186730976"/>
                    </a:ext>
                  </a:extLst>
                </a:gridCol>
                <a:gridCol w="2429455">
                  <a:extLst>
                    <a:ext uri="{9D8B030D-6E8A-4147-A177-3AD203B41FA5}">
                      <a16:colId xmlns:a16="http://schemas.microsoft.com/office/drawing/2014/main" val="2628771195"/>
                    </a:ext>
                  </a:extLst>
                </a:gridCol>
                <a:gridCol w="2737593">
                  <a:extLst>
                    <a:ext uri="{9D8B030D-6E8A-4147-A177-3AD203B41FA5}">
                      <a16:colId xmlns:a16="http://schemas.microsoft.com/office/drawing/2014/main" val="308867682"/>
                    </a:ext>
                  </a:extLst>
                </a:gridCol>
                <a:gridCol w="2662778">
                  <a:extLst>
                    <a:ext uri="{9D8B030D-6E8A-4147-A177-3AD203B41FA5}">
                      <a16:colId xmlns:a16="http://schemas.microsoft.com/office/drawing/2014/main" val="3368322103"/>
                    </a:ext>
                  </a:extLst>
                </a:gridCol>
              </a:tblGrid>
              <a:tr h="858525">
                <a:tc gridSpan="2">
                  <a:txBody>
                    <a:bodyPr/>
                    <a:lstStyle/>
                    <a:p>
                      <a:pPr lvl="0" algn="ctr"/>
                      <a:r>
                        <a:rPr lang="en-GB" sz="1800" dirty="0">
                          <a:solidFill>
                            <a:schemeClr val="bg1"/>
                          </a:solidFill>
                          <a:latin typeface="Century Gothic" pitchFamily="34"/>
                        </a:rPr>
                        <a:t>Subject Specific Vocabulary</a:t>
                      </a:r>
                    </a:p>
                  </a:txBody>
                  <a:tcPr marT="45732" marB="457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hMerge="1">
                  <a:txBody>
                    <a:bodyPr/>
                    <a:lstStyle/>
                    <a:p>
                      <a:endParaRPr lang="en-GB"/>
                    </a:p>
                  </a:txBody>
                  <a:tcPr/>
                </a:tc>
                <a:tc rowSpan="4">
                  <a:txBody>
                    <a:bodyPr/>
                    <a:lstStyle/>
                    <a:p>
                      <a:pPr lvl="0"/>
                      <a:endParaRPr lang="en-GB" sz="1800" dirty="0">
                        <a:solidFill>
                          <a:schemeClr val="tx1"/>
                        </a:solidFill>
                        <a:latin typeface="Century Gothic" pitchFamily="34"/>
                      </a:endParaRPr>
                    </a:p>
                  </a:txBody>
                  <a:tcPr marT="45732" marB="457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r>
                        <a:rPr lang="en-GB" sz="1800" dirty="0">
                          <a:solidFill>
                            <a:schemeClr val="bg1"/>
                          </a:solidFill>
                          <a:latin typeface="Century Gothic" pitchFamily="34"/>
                        </a:rPr>
                        <a:t>By the end of the unit I will be able to answer these questions:</a:t>
                      </a:r>
                    </a:p>
                  </a:txBody>
                  <a:tcPr marT="45732" marB="457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195188173"/>
                  </a:ext>
                </a:extLst>
              </a:tr>
              <a:tr h="429272">
                <a:tc>
                  <a:txBody>
                    <a:bodyPr/>
                    <a:lstStyle/>
                    <a:p>
                      <a:r>
                        <a:rPr lang="en-GB" sz="1200" dirty="0">
                          <a:solidFill>
                            <a:srgbClr val="92D050"/>
                          </a:solidFill>
                          <a:latin typeface="Century Gothic" panose="020B0502020202020204" pitchFamily="34" charset="0"/>
                        </a:rPr>
                        <a:t>Apollo 11</a:t>
                      </a:r>
                    </a:p>
                  </a:txBody>
                  <a:tcPr marT="45732" marB="457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GB" sz="1200" b="0" dirty="0">
                          <a:solidFill>
                            <a:schemeClr val="tx1"/>
                          </a:solidFill>
                          <a:latin typeface="Century Gothic" pitchFamily="34"/>
                        </a:rPr>
                        <a:t>The</a:t>
                      </a:r>
                      <a:r>
                        <a:rPr lang="en-GB" sz="1200" b="0" baseline="0" dirty="0">
                          <a:solidFill>
                            <a:schemeClr val="tx1"/>
                          </a:solidFill>
                          <a:latin typeface="Century Gothic" pitchFamily="34"/>
                        </a:rPr>
                        <a:t> rocket which went to the moon</a:t>
                      </a:r>
                      <a:endParaRPr lang="en-GB" sz="1200" b="0" dirty="0">
                        <a:solidFill>
                          <a:schemeClr val="tx1"/>
                        </a:solidFill>
                        <a:latin typeface="Century Gothic" pitchFamily="34"/>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sz="1800" dirty="0">
                        <a:solidFill>
                          <a:schemeClr val="tx1"/>
                        </a:solidFill>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8">
                  <a:txBody>
                    <a:bodyPr/>
                    <a:lstStyle/>
                    <a:p>
                      <a:pPr marL="0" lvl="0" indent="0" algn="ctr">
                        <a:buFont typeface="Arial" panose="020B0604020202020204" pitchFamily="34" charset="0"/>
                        <a:buNone/>
                      </a:pPr>
                      <a:endParaRPr lang="en-US" sz="1200" b="0" baseline="0" dirty="0">
                        <a:solidFill>
                          <a:schemeClr val="tx1"/>
                        </a:solidFill>
                        <a:latin typeface="Century Gothic" panose="020B0502020202020204" pitchFamily="34" charset="0"/>
                      </a:endParaRPr>
                    </a:p>
                    <a:p>
                      <a:pPr marL="0" lvl="0" indent="0" algn="ctr">
                        <a:buFont typeface="Arial" panose="020B0604020202020204" pitchFamily="34" charset="0"/>
                        <a:buNone/>
                      </a:pPr>
                      <a:endParaRPr lang="en-US" sz="1200" b="0" baseline="0" dirty="0">
                        <a:solidFill>
                          <a:schemeClr val="tx1"/>
                        </a:solidFill>
                        <a:latin typeface="Century Gothic" panose="020B0502020202020204" pitchFamily="34" charset="0"/>
                      </a:endParaRPr>
                    </a:p>
                    <a:p>
                      <a:pPr marL="0" lvl="0" indent="0" algn="ctr">
                        <a:buFont typeface="Arial" panose="020B0604020202020204" pitchFamily="34" charset="0"/>
                        <a:buNone/>
                      </a:pPr>
                      <a:r>
                        <a:rPr lang="en-US" sz="1200" b="0" baseline="0" dirty="0">
                          <a:solidFill>
                            <a:schemeClr val="tx1"/>
                          </a:solidFill>
                          <a:latin typeface="Century Gothic" panose="020B0502020202020204" pitchFamily="34" charset="0"/>
                        </a:rPr>
                        <a:t>Who was the first astronaut in space?</a:t>
                      </a:r>
                    </a:p>
                    <a:p>
                      <a:pPr marL="0" lvl="0" indent="0" algn="ctr">
                        <a:buFont typeface="Arial" panose="020B0604020202020204" pitchFamily="34" charset="0"/>
                        <a:buNone/>
                      </a:pPr>
                      <a:r>
                        <a:rPr lang="en-US" sz="1200" b="0" baseline="0" dirty="0">
                          <a:solidFill>
                            <a:schemeClr val="tx1"/>
                          </a:solidFill>
                          <a:latin typeface="Century Gothic" panose="020B0502020202020204" pitchFamily="34" charset="0"/>
                        </a:rPr>
                        <a:t>Who is Neil Armstrong and what did he do?</a:t>
                      </a:r>
                    </a:p>
                    <a:p>
                      <a:pPr marL="0" lvl="0" indent="0" algn="ctr">
                        <a:buFont typeface="Arial" panose="020B0604020202020204" pitchFamily="34" charset="0"/>
                        <a:buNone/>
                      </a:pPr>
                      <a:r>
                        <a:rPr lang="en-US" sz="1200" b="0" baseline="0" dirty="0">
                          <a:solidFill>
                            <a:schemeClr val="tx1"/>
                          </a:solidFill>
                          <a:latin typeface="Century Gothic" panose="020B0502020202020204" pitchFamily="34" charset="0"/>
                        </a:rPr>
                        <a:t>Can you sequence the events in the build up to the first man landing on the moon?</a:t>
                      </a:r>
                    </a:p>
                    <a:p>
                      <a:pPr algn="ctr"/>
                      <a:r>
                        <a:rPr lang="en-GB" sz="1200" kern="1200" dirty="0">
                          <a:solidFill>
                            <a:schemeClr val="dk1"/>
                          </a:solidFill>
                          <a:effectLst/>
                          <a:latin typeface="Century Gothic" panose="020B0502020202020204" pitchFamily="34" charset="0"/>
                          <a:ea typeface="+mn-ea"/>
                          <a:cs typeface="+mn-cs"/>
                        </a:rPr>
                        <a:t>Who else has travelled to Space?</a:t>
                      </a:r>
                    </a:p>
                    <a:p>
                      <a:pPr algn="ctr"/>
                      <a:r>
                        <a:rPr lang="en-GB" sz="1200" kern="1200" dirty="0">
                          <a:solidFill>
                            <a:schemeClr val="dk1"/>
                          </a:solidFill>
                          <a:effectLst/>
                          <a:latin typeface="Century Gothic" panose="020B0502020202020204" pitchFamily="34" charset="0"/>
                          <a:ea typeface="+mn-ea"/>
                          <a:cs typeface="+mn-cs"/>
                        </a:rPr>
                        <a:t>Did you know that there was a Race to Space?</a:t>
                      </a:r>
                    </a:p>
                    <a:p>
                      <a:pPr marL="0" lvl="0" indent="0" algn="ctr">
                        <a:buFont typeface="Arial" panose="020B0604020202020204" pitchFamily="34" charset="0"/>
                        <a:buNone/>
                      </a:pPr>
                      <a:endParaRPr lang="en-US" sz="1200" b="0" baseline="0" dirty="0">
                        <a:solidFill>
                          <a:schemeClr val="tx1"/>
                        </a:solidFill>
                        <a:latin typeface="Century Gothic" panose="020B0502020202020204" pitchFamily="34" charset="0"/>
                      </a:endParaRPr>
                    </a:p>
                    <a:p>
                      <a:pPr marL="0" lvl="0" indent="0" algn="ctr">
                        <a:buFont typeface="Arial" panose="020B0604020202020204" pitchFamily="34" charset="0"/>
                        <a:buNone/>
                      </a:pPr>
                      <a:endParaRPr lang="en-GB" sz="1200" b="0" baseline="0" dirty="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1418414"/>
                  </a:ext>
                </a:extLst>
              </a:tr>
              <a:tr h="429272">
                <a:tc>
                  <a:txBody>
                    <a:bodyPr/>
                    <a:lstStyle/>
                    <a:p>
                      <a:r>
                        <a:rPr lang="en-GB" sz="1200" dirty="0">
                          <a:solidFill>
                            <a:srgbClr val="92D050"/>
                          </a:solidFill>
                          <a:latin typeface="Century Gothic" panose="020B0502020202020204" pitchFamily="34" charset="0"/>
                        </a:rPr>
                        <a:t>The Eagle</a:t>
                      </a:r>
                    </a:p>
                  </a:txBody>
                  <a:tcPr marT="45732" marB="457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GB" sz="1200" b="0" dirty="0">
                          <a:solidFill>
                            <a:schemeClr val="tx1"/>
                          </a:solidFill>
                          <a:latin typeface="Century Gothic" pitchFamily="34"/>
                        </a:rPr>
                        <a:t>The capsule</a:t>
                      </a:r>
                      <a:r>
                        <a:rPr lang="en-GB" sz="1200" b="0" baseline="0" dirty="0">
                          <a:solidFill>
                            <a:schemeClr val="tx1"/>
                          </a:solidFill>
                          <a:latin typeface="Century Gothic" pitchFamily="34"/>
                        </a:rPr>
                        <a:t> which actually landed on the moon</a:t>
                      </a:r>
                      <a:endParaRPr lang="en-GB" sz="1200" b="0" dirty="0">
                        <a:solidFill>
                          <a:schemeClr val="tx1"/>
                        </a:solidFill>
                        <a:latin typeface="Century Gothic" pitchFamily="34"/>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149980100"/>
                  </a:ext>
                </a:extLst>
              </a:tr>
              <a:tr h="429272">
                <a:tc>
                  <a:txBody>
                    <a:bodyPr/>
                    <a:lstStyle/>
                    <a:p>
                      <a:r>
                        <a:rPr lang="en-GB" sz="1200" dirty="0">
                          <a:solidFill>
                            <a:srgbClr val="92D050"/>
                          </a:solidFill>
                          <a:latin typeface="Century Gothic" panose="020B0502020202020204" pitchFamily="34" charset="0"/>
                        </a:rPr>
                        <a:t>Rocket</a:t>
                      </a:r>
                    </a:p>
                  </a:txBody>
                  <a:tcPr marT="45732" marB="457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200" dirty="0">
                          <a:latin typeface="Century Gothic" panose="020B0502020202020204" pitchFamily="34" charset="0"/>
                        </a:rPr>
                        <a:t>A spacecraft that</a:t>
                      </a:r>
                      <a:r>
                        <a:rPr lang="en-GB" sz="1200" baseline="0" dirty="0">
                          <a:latin typeface="Century Gothic" panose="020B0502020202020204" pitchFamily="34" charset="0"/>
                        </a:rPr>
                        <a:t> obtains thrust from a rocket engine. </a:t>
                      </a:r>
                      <a:endParaRPr lang="en-GB" sz="1200" dirty="0">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448615508"/>
                  </a:ext>
                </a:extLst>
              </a:tr>
              <a:tr h="429272">
                <a:tc>
                  <a:txBody>
                    <a:bodyPr/>
                    <a:lstStyle/>
                    <a:p>
                      <a:r>
                        <a:rPr lang="en-GB" sz="1200" dirty="0">
                          <a:solidFill>
                            <a:srgbClr val="92D050"/>
                          </a:solidFill>
                          <a:latin typeface="Century Gothic" panose="020B0502020202020204" pitchFamily="34" charset="0"/>
                        </a:rPr>
                        <a:t>Russia</a:t>
                      </a:r>
                    </a:p>
                  </a:txBody>
                  <a:tcPr marT="45732" marB="457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200" dirty="0">
                          <a:latin typeface="Century Gothic" panose="020B0502020202020204" pitchFamily="34" charset="0"/>
                        </a:rPr>
                        <a:t>A country in Eastern Europe involved</a:t>
                      </a:r>
                      <a:r>
                        <a:rPr lang="en-GB" sz="1200" baseline="0" dirty="0">
                          <a:latin typeface="Century Gothic" panose="020B0502020202020204" pitchFamily="34" charset="0"/>
                        </a:rPr>
                        <a:t> in the space race. </a:t>
                      </a:r>
                      <a:endParaRPr lang="en-GB" sz="1200" dirty="0">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lvl="0" algn="ctr"/>
                      <a:r>
                        <a:rPr lang="en-GB" sz="1400" b="1" dirty="0">
                          <a:solidFill>
                            <a:srgbClr val="92D050"/>
                          </a:solidFill>
                          <a:latin typeface="Century Gothic" pitchFamily="34"/>
                        </a:rPr>
                        <a:t>Key</a:t>
                      </a:r>
                      <a:r>
                        <a:rPr lang="en-GB" sz="1400" b="1" baseline="0" dirty="0">
                          <a:solidFill>
                            <a:srgbClr val="92D050"/>
                          </a:solidFill>
                          <a:latin typeface="Century Gothic" pitchFamily="34"/>
                        </a:rPr>
                        <a:t> Skills</a:t>
                      </a:r>
                      <a:endParaRPr lang="en-GB" sz="1400" b="1" dirty="0">
                        <a:solidFill>
                          <a:srgbClr val="92D050"/>
                        </a:solidFill>
                        <a:latin typeface="Century Gothic" pitchFamily="34"/>
                      </a:endParaRPr>
                    </a:p>
                  </a:txBody>
                  <a:tcPr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DFC1"/>
                    </a:solidFill>
                  </a:tcPr>
                </a:tc>
                <a:tc vMerge="1">
                  <a:txBody>
                    <a:bodyPr/>
                    <a:lstStyle/>
                    <a:p>
                      <a:endParaRPr lang="en-GB"/>
                    </a:p>
                  </a:txBody>
                  <a:tcPr/>
                </a:tc>
                <a:extLst>
                  <a:ext uri="{0D108BD9-81ED-4DB2-BD59-A6C34878D82A}">
                    <a16:rowId xmlns:a16="http://schemas.microsoft.com/office/drawing/2014/main" val="1788719031"/>
                  </a:ext>
                </a:extLst>
              </a:tr>
              <a:tr h="429272">
                <a:tc>
                  <a:txBody>
                    <a:bodyPr/>
                    <a:lstStyle/>
                    <a:p>
                      <a:r>
                        <a:rPr lang="en-GB" sz="1200" dirty="0">
                          <a:solidFill>
                            <a:srgbClr val="92D050"/>
                          </a:solidFill>
                          <a:latin typeface="Century Gothic" panose="020B0502020202020204" pitchFamily="34" charset="0"/>
                        </a:rPr>
                        <a:t>USA</a:t>
                      </a:r>
                    </a:p>
                  </a:txBody>
                  <a:tcPr marT="45732" marB="457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200" dirty="0">
                          <a:latin typeface="Century Gothic" panose="020B0502020202020204" pitchFamily="34" charset="0"/>
                        </a:rPr>
                        <a:t>A country in North America</a:t>
                      </a:r>
                      <a:r>
                        <a:rPr lang="en-GB" sz="1200" baseline="0" dirty="0">
                          <a:latin typeface="Century Gothic" panose="020B0502020202020204" pitchFamily="34" charset="0"/>
                        </a:rPr>
                        <a:t> involved in the space race. </a:t>
                      </a:r>
                      <a:endParaRPr lang="en-GB" sz="1200" dirty="0">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4">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chemeClr val="tx1"/>
                          </a:solidFill>
                          <a:latin typeface="Century Gothic" pitchFamily="34"/>
                        </a:rPr>
                        <a:t>•Briefly describe features of particular historical themes, events and people from family, local, national and global history.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chemeClr val="tx1"/>
                          </a:solidFill>
                          <a:latin typeface="Century Gothic" pitchFamily="34"/>
                        </a:rPr>
                        <a:t>•Depict on a timeline the sequence of events which led to the first landing on the moon.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chemeClr val="tx1"/>
                          </a:solidFill>
                          <a:latin typeface="Century Gothic" pitchFamily="34"/>
                        </a:rPr>
                        <a:t>•Consider why an event, person or place might be significant.</a:t>
                      </a:r>
                    </a:p>
                    <a:p>
                      <a:pPr marL="171450" indent="-171450">
                        <a:buFont typeface="Arial" panose="020B0604020202020204" pitchFamily="34" charset="0"/>
                        <a:buChar char="•"/>
                      </a:pPr>
                      <a:endParaRPr lang="en-GB" sz="1200" dirty="0"/>
                    </a:p>
                  </a:txBody>
                  <a:tcPr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DFC1"/>
                    </a:solidFill>
                  </a:tcPr>
                </a:tc>
                <a:tc vMerge="1">
                  <a:txBody>
                    <a:bodyPr/>
                    <a:lstStyle/>
                    <a:p>
                      <a:endParaRPr lang="en-GB" dirty="0"/>
                    </a:p>
                  </a:txBody>
                  <a:tcPr marT="45726" marB="45726"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3673628"/>
                  </a:ext>
                </a:extLst>
              </a:tr>
              <a:tr h="772652">
                <a:tc>
                  <a:txBody>
                    <a:bodyPr/>
                    <a:lstStyle/>
                    <a:p>
                      <a:r>
                        <a:rPr lang="en-US" sz="1200" dirty="0">
                          <a:solidFill>
                            <a:srgbClr val="92D050"/>
                          </a:solidFill>
                          <a:latin typeface="Century Gothic" panose="020B0502020202020204" pitchFamily="34" charset="0"/>
                        </a:rPr>
                        <a:t>O</a:t>
                      </a:r>
                      <a:r>
                        <a:rPr lang="en-GB" sz="1200" dirty="0" err="1">
                          <a:solidFill>
                            <a:srgbClr val="92D050"/>
                          </a:solidFill>
                          <a:latin typeface="Century Gothic" panose="020B0502020202020204" pitchFamily="34" charset="0"/>
                        </a:rPr>
                        <a:t>rbit</a:t>
                      </a:r>
                      <a:endParaRPr lang="en-GB" sz="1200" dirty="0">
                        <a:solidFill>
                          <a:srgbClr val="92D050"/>
                        </a:solidFill>
                        <a:latin typeface="Century Gothic" panose="020B0502020202020204" pitchFamily="34" charset="0"/>
                      </a:endParaRPr>
                    </a:p>
                  </a:txBody>
                  <a:tcPr marT="45732" marB="457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entury Gothic" panose="020B0502020202020204" pitchFamily="34" charset="0"/>
                        </a:rPr>
                        <a:t>The curved journey of a planet, star or space craft around</a:t>
                      </a:r>
                      <a:r>
                        <a:rPr lang="en-GB" sz="1200" baseline="0" dirty="0">
                          <a:latin typeface="Century Gothic" panose="020B0502020202020204" pitchFamily="34" charset="0"/>
                        </a:rPr>
                        <a:t> an object</a:t>
                      </a:r>
                      <a:r>
                        <a:rPr lang="en-GB" sz="1200" dirty="0">
                          <a:latin typeface="Century Gothic" panose="020B0502020202020204" pitchFamily="34" charset="0"/>
                        </a:rPr>
                        <a:t> in</a:t>
                      </a:r>
                      <a:r>
                        <a:rPr lang="en-GB" sz="1200" baseline="0" dirty="0">
                          <a:latin typeface="Century Gothic" panose="020B0502020202020204" pitchFamily="34" charset="0"/>
                        </a:rPr>
                        <a:t> space.</a:t>
                      </a:r>
                      <a:endParaRPr lang="en-GB" sz="1200" dirty="0">
                        <a:latin typeface="Century Gothic" panose="020B0502020202020204" pitchFamily="34" charset="0"/>
                      </a:endParaRPr>
                    </a:p>
                    <a:p>
                      <a:endParaRPr lang="en-GB" sz="1200"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p>
                  </a:txBody>
                  <a:tcPr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DFC1"/>
                    </a:solidFill>
                  </a:tcPr>
                </a:tc>
                <a:tc vMerge="1">
                  <a:txBody>
                    <a:bodyPr/>
                    <a:lstStyle/>
                    <a:p>
                      <a:pPr lvl="0" algn="ctr"/>
                      <a:endParaRPr lang="en-GB" sz="1200" b="1" dirty="0">
                        <a:solidFill>
                          <a:srgbClr val="C00000"/>
                        </a:solidFill>
                        <a:latin typeface="Century Gothic" pitchFamily="34"/>
                      </a:endParaRPr>
                    </a:p>
                  </a:txBody>
                  <a:tcPr marT="45726" marB="45726"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8166014"/>
                  </a:ext>
                </a:extLst>
              </a:tr>
              <a:tr h="1014945">
                <a:tc>
                  <a:txBody>
                    <a:bodyPr/>
                    <a:lstStyle/>
                    <a:p>
                      <a:pPr lvl="0"/>
                      <a:r>
                        <a:rPr lang="en-US" sz="1200" b="1" dirty="0">
                          <a:solidFill>
                            <a:srgbClr val="92D050"/>
                          </a:solidFill>
                          <a:latin typeface="Century Gothic" panose="020B0502020202020204" pitchFamily="34" charset="0"/>
                        </a:rPr>
                        <a:t>Spacesuit</a:t>
                      </a:r>
                      <a:endParaRPr lang="en-GB" sz="1200" b="1" dirty="0">
                        <a:solidFill>
                          <a:srgbClr val="92D050"/>
                        </a:solidFill>
                        <a:latin typeface="Century Gothic" panose="020B0502020202020204" pitchFamily="34" charset="0"/>
                      </a:endParaRPr>
                    </a:p>
                  </a:txBody>
                  <a:tcPr marT="45732" marB="457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entury Gothic" panose="020B0502020202020204" pitchFamily="34" charset="0"/>
                        </a:rPr>
                        <a:t>A specialised suit to protect astronauts in space. </a:t>
                      </a:r>
                    </a:p>
                    <a:p>
                      <a:endParaRPr lang="en-GB" sz="1200" dirty="0">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marL="171450" indent="-171450">
                        <a:buFont typeface="Arial" panose="020B0604020202020204" pitchFamily="34" charset="0"/>
                        <a:buChar char="•"/>
                      </a:pPr>
                      <a:endParaRPr lang="en-GB" sz="1200" dirty="0"/>
                    </a:p>
                  </a:txBody>
                  <a:tcPr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DFC1"/>
                    </a:solidFill>
                  </a:tcPr>
                </a:tc>
                <a:tc vMerge="1">
                  <a:txBody>
                    <a:bodyPr/>
                    <a:lstStyle/>
                    <a:p>
                      <a:pPr marL="0" lvl="0" indent="0" algn="ctr">
                        <a:buFont typeface="Arial" panose="020B0604020202020204" pitchFamily="34" charset="0"/>
                        <a:buNone/>
                      </a:pPr>
                      <a:endParaRPr lang="en-GB" sz="1400" b="1" dirty="0">
                        <a:solidFill>
                          <a:schemeClr val="bg1"/>
                        </a:solidFill>
                        <a:latin typeface="Century Gothic" panose="020B0502020202020204" pitchFamily="34" charset="0"/>
                      </a:endParaRPr>
                    </a:p>
                  </a:txBody>
                  <a:tcPr marT="45726" marB="45726"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8809690"/>
                  </a:ext>
                </a:extLst>
              </a:tr>
              <a:tr h="1271395">
                <a:tc>
                  <a:txBody>
                    <a:bodyPr/>
                    <a:lstStyle/>
                    <a:p>
                      <a:pPr lvl="0"/>
                      <a:r>
                        <a:rPr lang="en-US" sz="1200" b="1" dirty="0">
                          <a:solidFill>
                            <a:srgbClr val="92D050"/>
                          </a:solidFill>
                          <a:latin typeface="Century Gothic" panose="020B0502020202020204" pitchFamily="34" charset="0"/>
                        </a:rPr>
                        <a:t>Timeline</a:t>
                      </a:r>
                      <a:endParaRPr lang="en-GB" sz="1200" b="1" dirty="0">
                        <a:solidFill>
                          <a:srgbClr val="92D050"/>
                        </a:solidFill>
                        <a:latin typeface="Century Gothic" panose="020B0502020202020204" pitchFamily="34" charset="0"/>
                      </a:endParaRPr>
                    </a:p>
                  </a:txBody>
                  <a:tcPr marT="45732" marB="457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entury Gothic" panose="020B0502020202020204" pitchFamily="34" charset="0"/>
                        </a:rPr>
                        <a:t>A chronological or</a:t>
                      </a:r>
                      <a:r>
                        <a:rPr lang="en-GB" sz="1200" baseline="0" dirty="0">
                          <a:latin typeface="Century Gothic" panose="020B0502020202020204" pitchFamily="34" charset="0"/>
                        </a:rPr>
                        <a:t> ‘</a:t>
                      </a:r>
                      <a:r>
                        <a:rPr lang="en-GB" sz="1200" dirty="0">
                          <a:latin typeface="Century Gothic" panose="020B0502020202020204" pitchFamily="34" charset="0"/>
                        </a:rPr>
                        <a:t>time order’ list of events. </a:t>
                      </a:r>
                    </a:p>
                  </a:txBody>
                  <a:tcPr marT="45731" marB="45731">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marL="171450" indent="-171450">
                        <a:buFont typeface="Arial" panose="020B0604020202020204" pitchFamily="34" charset="0"/>
                        <a:buChar char="•"/>
                      </a:pPr>
                      <a:endParaRPr lang="en-GB" sz="1200" dirty="0"/>
                    </a:p>
                  </a:txBody>
                  <a:tcPr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DFC1"/>
                    </a:solidFill>
                  </a:tcPr>
                </a:tc>
                <a:tc vMerge="1">
                  <a:txBody>
                    <a:bodyPr/>
                    <a:lstStyle/>
                    <a:p>
                      <a:pPr marL="171450" lvl="0" indent="-171450">
                        <a:buFont typeface="Arial" panose="020B0604020202020204" pitchFamily="34" charset="0"/>
                        <a:buChar char="•"/>
                      </a:pPr>
                      <a:endParaRPr lang="en-GB" sz="1200" b="0" dirty="0">
                        <a:solidFill>
                          <a:schemeClr val="tx1"/>
                        </a:solidFill>
                        <a:latin typeface="Century Gothic" panose="020B0502020202020204" pitchFamily="34" charset="0"/>
                      </a:endParaRPr>
                    </a:p>
                  </a:txBody>
                  <a:tcPr marT="45726" marB="45726">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1645658"/>
                  </a:ext>
                </a:extLst>
              </a:tr>
            </a:tbl>
          </a:graphicData>
        </a:graphic>
      </p:graphicFrame>
      <p:pic>
        <p:nvPicPr>
          <p:cNvPr id="10" name="Picture 9" descr="Image result for Apollo 11">
            <a:extLst>
              <a:ext uri="{FF2B5EF4-FFF2-40B4-BE49-F238E27FC236}">
                <a16:creationId xmlns:a16="http://schemas.microsoft.com/office/drawing/2014/main" id="{171C384C-7170-40D6-8D55-77F87016109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0299" y="620688"/>
            <a:ext cx="1368152" cy="1588343"/>
          </a:xfrm>
          <a:prstGeom prst="rect">
            <a:avLst/>
          </a:prstGeom>
          <a:noFill/>
          <a:ln>
            <a:noFill/>
          </a:ln>
        </p:spPr>
      </p:pic>
      <p:pic>
        <p:nvPicPr>
          <p:cNvPr id="11" name="Picture 10" descr="http://teacher.scholastic.com/space/apollo11/images/liftoff1.gif">
            <a:extLst>
              <a:ext uri="{FF2B5EF4-FFF2-40B4-BE49-F238E27FC236}">
                <a16:creationId xmlns:a16="http://schemas.microsoft.com/office/drawing/2014/main" id="{B74ABAD9-F9CD-4446-A546-C74DA5FB3CD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208451" y="620687"/>
            <a:ext cx="1132864" cy="1571625"/>
          </a:xfrm>
          <a:prstGeom prst="rect">
            <a:avLst/>
          </a:prstGeom>
          <a:noFill/>
          <a:ln>
            <a:noFill/>
          </a:ln>
        </p:spPr>
      </p:pic>
      <p:pic>
        <p:nvPicPr>
          <p:cNvPr id="12" name="Picture 2">
            <a:extLst>
              <a:ext uri="{FF2B5EF4-FFF2-40B4-BE49-F238E27FC236}">
                <a16:creationId xmlns:a16="http://schemas.microsoft.com/office/drawing/2014/main" id="{7169AB07-1548-4E25-960C-5850CB19870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9791" y="4509120"/>
            <a:ext cx="2630139" cy="1474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0826338"/>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noGrp="1" noChangeArrowheads="1"/>
          </p:cNvSpPr>
          <p:nvPr>
            <p:ph type="title"/>
          </p:nvPr>
        </p:nvSpPr>
        <p:spPr>
          <a:xfrm>
            <a:off x="644525" y="179388"/>
            <a:ext cx="7886700" cy="492125"/>
          </a:xfrm>
        </p:spPr>
        <p:txBody>
          <a:bodyPr anchorCtr="1">
            <a:normAutofit fontScale="90000"/>
          </a:bodyPr>
          <a:lstStyle/>
          <a:p>
            <a:pPr algn="ctr" eaLnBrk="1" hangingPunct="1"/>
            <a:r>
              <a:rPr lang="en-GB" altLang="en-US" sz="3200" b="1" dirty="0">
                <a:solidFill>
                  <a:srgbClr val="00B0F0"/>
                </a:solidFill>
                <a:latin typeface="Century Gothic" panose="020B0502020202020204" pitchFamily="34" charset="0"/>
              </a:rPr>
              <a:t>Year 1: To Infinity and Beyond (DT)</a:t>
            </a:r>
          </a:p>
        </p:txBody>
      </p:sp>
      <p:graphicFrame>
        <p:nvGraphicFramePr>
          <p:cNvPr id="3" name="Content Placeholder 3"/>
          <p:cNvGraphicFramePr>
            <a:graphicFrameLocks noGrp="1"/>
          </p:cNvGraphicFramePr>
          <p:nvPr>
            <p:ph idx="1"/>
            <p:extLst>
              <p:ext uri="{D42A27DB-BD31-4B8C-83A1-F6EECF244321}">
                <p14:modId xmlns:p14="http://schemas.microsoft.com/office/powerpoint/2010/main" val="4069643763"/>
              </p:ext>
            </p:extLst>
          </p:nvPr>
        </p:nvGraphicFramePr>
        <p:xfrm>
          <a:off x="153988" y="671513"/>
          <a:ext cx="8867774" cy="6007099"/>
        </p:xfrm>
        <a:graphic>
          <a:graphicData uri="http://schemas.openxmlformats.org/drawingml/2006/table">
            <a:tbl>
              <a:tblPr firstRow="1" bandRow="1">
                <a:effectLst/>
                <a:tableStyleId>{5C22544A-7EE6-4342-B048-85BDC9FD1C3A}</a:tableStyleId>
              </a:tblPr>
              <a:tblGrid>
                <a:gridCol w="1105644">
                  <a:extLst>
                    <a:ext uri="{9D8B030D-6E8A-4147-A177-3AD203B41FA5}">
                      <a16:colId xmlns:a16="http://schemas.microsoft.com/office/drawing/2014/main" val="20000"/>
                    </a:ext>
                  </a:extLst>
                </a:gridCol>
                <a:gridCol w="2351932">
                  <a:extLst>
                    <a:ext uri="{9D8B030D-6E8A-4147-A177-3AD203B41FA5}">
                      <a16:colId xmlns:a16="http://schemas.microsoft.com/office/drawing/2014/main" val="20001"/>
                    </a:ext>
                  </a:extLst>
                </a:gridCol>
                <a:gridCol w="2551829">
                  <a:extLst>
                    <a:ext uri="{9D8B030D-6E8A-4147-A177-3AD203B41FA5}">
                      <a16:colId xmlns:a16="http://schemas.microsoft.com/office/drawing/2014/main" val="20002"/>
                    </a:ext>
                  </a:extLst>
                </a:gridCol>
                <a:gridCol w="2858369">
                  <a:extLst>
                    <a:ext uri="{9D8B030D-6E8A-4147-A177-3AD203B41FA5}">
                      <a16:colId xmlns:a16="http://schemas.microsoft.com/office/drawing/2014/main" val="20004"/>
                    </a:ext>
                  </a:extLst>
                </a:gridCol>
              </a:tblGrid>
              <a:tr h="1021889">
                <a:tc gridSpan="2">
                  <a:txBody>
                    <a:bodyPr/>
                    <a:lstStyle/>
                    <a:p>
                      <a:pPr lvl="0" algn="ctr"/>
                      <a:r>
                        <a:rPr lang="en-GB" sz="1800" dirty="0">
                          <a:solidFill>
                            <a:srgbClr val="00B0F0"/>
                          </a:solidFill>
                          <a:latin typeface="Century Gothic" pitchFamily="34"/>
                        </a:rPr>
                        <a:t>Subject Specific Vocabulary</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rgbClr val="00B0F0"/>
                          </a:solidFill>
                          <a:latin typeface="Century Gothic" pitchFamily="34"/>
                        </a:rPr>
                        <a:t>Key Skills</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lvl="0" algn="ctr"/>
                      <a:r>
                        <a:rPr lang="en-GB" sz="1800" dirty="0">
                          <a:solidFill>
                            <a:srgbClr val="00B0F0"/>
                          </a:solidFill>
                          <a:latin typeface="Century Gothic" pitchFamily="34"/>
                        </a:rPr>
                        <a:t>By the end of this unit I will be able to answer these questions:</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510957">
                <a:tc>
                  <a:txBody>
                    <a:bodyPr/>
                    <a:lstStyle/>
                    <a:p>
                      <a:pPr lvl="0"/>
                      <a:r>
                        <a:rPr lang="en-GB" sz="1200" b="0" dirty="0">
                          <a:solidFill>
                            <a:schemeClr val="tx1"/>
                          </a:solidFill>
                          <a:latin typeface="Century Gothic" panose="020B0502020202020204" pitchFamily="34" charset="0"/>
                        </a:rPr>
                        <a:t>Design</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lvl="0"/>
                      <a:r>
                        <a:rPr lang="en-GB" sz="1200" b="0" i="0" kern="1200" dirty="0">
                          <a:solidFill>
                            <a:schemeClr val="dk1"/>
                          </a:solidFill>
                          <a:effectLst/>
                          <a:latin typeface="Century Gothic" panose="020B0502020202020204" pitchFamily="34" charset="0"/>
                          <a:ea typeface="+mn-ea"/>
                          <a:cs typeface="+mn-cs"/>
                        </a:rPr>
                        <a:t>To make or draw plans of a product</a:t>
                      </a:r>
                      <a:r>
                        <a:rPr lang="en-GB" sz="1200" b="0" i="0" kern="1200" baseline="0" dirty="0">
                          <a:solidFill>
                            <a:schemeClr val="dk1"/>
                          </a:solidFill>
                          <a:effectLst/>
                          <a:latin typeface="Century Gothic" panose="020B0502020202020204" pitchFamily="34" charset="0"/>
                          <a:ea typeface="+mn-ea"/>
                          <a:cs typeface="+mn-cs"/>
                        </a:rPr>
                        <a:t> to be made.</a:t>
                      </a:r>
                      <a:endParaRPr lang="en-GB" sz="1000" b="0" dirty="0">
                        <a:solidFill>
                          <a:schemeClr val="tx1"/>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chemeClr val="tx1"/>
                          </a:solidFill>
                          <a:latin typeface="Century Gothic" panose="020B0502020202020204" pitchFamily="34" charset="0"/>
                        </a:rPr>
                        <a:t>Evaluate an existing</a:t>
                      </a:r>
                      <a:r>
                        <a:rPr lang="en-GB" sz="1200" b="0" baseline="0" dirty="0">
                          <a:solidFill>
                            <a:schemeClr val="tx1"/>
                          </a:solidFill>
                          <a:latin typeface="Century Gothic" panose="020B0502020202020204" pitchFamily="34" charset="0"/>
                        </a:rPr>
                        <a:t> or </a:t>
                      </a:r>
                      <a:r>
                        <a:rPr lang="en-GB" sz="1200" b="0" dirty="0">
                          <a:solidFill>
                            <a:schemeClr val="tx1"/>
                          </a:solidFill>
                          <a:latin typeface="Century Gothic" panose="020B0502020202020204" pitchFamily="34" charset="0"/>
                        </a:rPr>
                        <a:t>own</a:t>
                      </a:r>
                      <a:r>
                        <a:rPr lang="en-GB" sz="1200" b="0" baseline="0" dirty="0">
                          <a:solidFill>
                            <a:schemeClr val="tx1"/>
                          </a:solidFill>
                          <a:latin typeface="Century Gothic" panose="020B0502020202020204" pitchFamily="34" charset="0"/>
                        </a:rPr>
                        <a:t> </a:t>
                      </a:r>
                      <a:r>
                        <a:rPr lang="en-GB" sz="1200" b="0" dirty="0">
                          <a:solidFill>
                            <a:schemeClr val="tx1"/>
                          </a:solidFill>
                          <a:latin typeface="Century Gothic" panose="020B0502020202020204" pitchFamily="34" charset="0"/>
                        </a:rPr>
                        <a:t>product,</a:t>
                      </a:r>
                      <a:r>
                        <a:rPr lang="en-GB" sz="1200" b="0" baseline="0" dirty="0">
                          <a:solidFill>
                            <a:schemeClr val="tx1"/>
                          </a:solidFill>
                          <a:latin typeface="Century Gothic" panose="020B0502020202020204" pitchFamily="34" charset="0"/>
                        </a:rPr>
                        <a:t> </a:t>
                      </a:r>
                      <a:r>
                        <a:rPr lang="en-GB" sz="1200" b="0" dirty="0">
                          <a:solidFill>
                            <a:schemeClr val="tx1"/>
                          </a:solidFill>
                          <a:latin typeface="Century Gothic" panose="020B0502020202020204" pitchFamily="34" charset="0"/>
                        </a:rPr>
                        <a:t>saying what they like,</a:t>
                      </a:r>
                      <a:r>
                        <a:rPr lang="en-GB" sz="1200" b="0" baseline="0" dirty="0">
                          <a:solidFill>
                            <a:schemeClr val="tx1"/>
                          </a:solidFill>
                          <a:latin typeface="Century Gothic" panose="020B0502020202020204" pitchFamily="34" charset="0"/>
                        </a:rPr>
                        <a:t> </a:t>
                      </a:r>
                      <a:r>
                        <a:rPr lang="en-GB" sz="1200" b="0" dirty="0">
                          <a:solidFill>
                            <a:schemeClr val="tx1"/>
                          </a:solidFill>
                          <a:latin typeface="Century Gothic" panose="020B0502020202020204" pitchFamily="34" charset="0"/>
                        </a:rPr>
                        <a:t>do not like and suggest improvements.</a:t>
                      </a:r>
                      <a:r>
                        <a:rPr lang="en-GB" sz="1200" b="0" baseline="0" dirty="0">
                          <a:solidFill>
                            <a:schemeClr val="tx1"/>
                          </a:solidFill>
                          <a:latin typeface="Century Gothic" panose="020B0502020202020204" pitchFamily="34" charset="0"/>
                        </a:rPr>
                        <a:t> </a:t>
                      </a:r>
                      <a:endParaRPr lang="en-GB" sz="1200" b="0" dirty="0">
                        <a:solidFill>
                          <a:schemeClr val="tx1"/>
                        </a:solidFill>
                        <a:latin typeface="Century Gothic" panose="020B0502020202020204" pitchFamily="34" charset="0"/>
                      </a:endParaRPr>
                    </a:p>
                    <a:p>
                      <a:pPr marL="0" lvl="0" indent="0" algn="l">
                        <a:buFont typeface="Arial" panose="020B0604020202020204" pitchFamily="34" charset="0"/>
                        <a:buNone/>
                      </a:pPr>
                      <a:endParaRPr lang="en-GB" sz="1200" b="1" dirty="0">
                        <a:solidFill>
                          <a:schemeClr val="tx1"/>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4">
                  <a:txBody>
                    <a:bodyPr/>
                    <a:lstStyle/>
                    <a:p>
                      <a:pPr marL="0" lvl="0" indent="0" algn="l">
                        <a:buFont typeface="Arial" panose="020B0604020202020204" pitchFamily="34" charset="0"/>
                        <a:buNone/>
                      </a:pPr>
                      <a:r>
                        <a:rPr lang="en-US" sz="1200" b="0" dirty="0">
                          <a:solidFill>
                            <a:schemeClr val="tx1"/>
                          </a:solidFill>
                          <a:latin typeface="Century Gothic" panose="020B0502020202020204" pitchFamily="34" charset="0"/>
                        </a:rPr>
                        <a:t>H</a:t>
                      </a:r>
                      <a:r>
                        <a:rPr lang="en-GB" sz="1200" b="0" dirty="0">
                          <a:solidFill>
                            <a:schemeClr val="tx1"/>
                          </a:solidFill>
                          <a:latin typeface="Century Gothic" panose="020B0502020202020204" pitchFamily="34" charset="0"/>
                        </a:rPr>
                        <a:t>ow do space related vehicles work?</a:t>
                      </a:r>
                    </a:p>
                    <a:p>
                      <a:pPr marL="0" lvl="0" indent="0" algn="l">
                        <a:buFont typeface="Arial" panose="020B0604020202020204" pitchFamily="34" charset="0"/>
                        <a:buNone/>
                      </a:pPr>
                      <a:r>
                        <a:rPr lang="en-US" sz="1200" b="0" dirty="0">
                          <a:solidFill>
                            <a:schemeClr val="tx1"/>
                          </a:solidFill>
                          <a:latin typeface="Century Gothic" panose="020B0502020202020204" pitchFamily="34" charset="0"/>
                        </a:rPr>
                        <a:t>H</a:t>
                      </a:r>
                      <a:r>
                        <a:rPr lang="en-GB" sz="1200" b="0" dirty="0">
                          <a:solidFill>
                            <a:schemeClr val="tx1"/>
                          </a:solidFill>
                          <a:latin typeface="Century Gothic" panose="020B0502020202020204" pitchFamily="34" charset="0"/>
                        </a:rPr>
                        <a:t>ow have space related vehicles been used?</a:t>
                      </a:r>
                    </a:p>
                    <a:p>
                      <a:pPr marL="0" lvl="0" indent="0" algn="l">
                        <a:buFont typeface="Arial" panose="020B0604020202020204" pitchFamily="34" charset="0"/>
                        <a:buNone/>
                      </a:pPr>
                      <a:r>
                        <a:rPr lang="en-US" sz="1200" b="0" dirty="0">
                          <a:solidFill>
                            <a:schemeClr val="tx1"/>
                          </a:solidFill>
                          <a:latin typeface="Century Gothic" panose="020B0502020202020204" pitchFamily="34" charset="0"/>
                        </a:rPr>
                        <a:t>W</a:t>
                      </a:r>
                      <a:r>
                        <a:rPr lang="en-GB" sz="1200" b="0" dirty="0">
                          <a:solidFill>
                            <a:schemeClr val="tx1"/>
                          </a:solidFill>
                          <a:latin typeface="Century Gothic" panose="020B0502020202020204" pitchFamily="34" charset="0"/>
                        </a:rPr>
                        <a:t>hat is a moon buggy?</a:t>
                      </a:r>
                    </a:p>
                    <a:p>
                      <a:pPr marL="0" lvl="0" indent="0" algn="l">
                        <a:buFont typeface="Arial" panose="020B0604020202020204" pitchFamily="34" charset="0"/>
                        <a:buNone/>
                      </a:pPr>
                      <a:r>
                        <a:rPr lang="en-US" sz="1200" b="0" dirty="0">
                          <a:solidFill>
                            <a:schemeClr val="tx1"/>
                          </a:solidFill>
                          <a:latin typeface="Century Gothic" panose="020B0502020202020204" pitchFamily="34" charset="0"/>
                        </a:rPr>
                        <a:t>W</a:t>
                      </a:r>
                      <a:r>
                        <a:rPr lang="en-GB" sz="1200" b="0" dirty="0">
                          <a:solidFill>
                            <a:schemeClr val="tx1"/>
                          </a:solidFill>
                          <a:latin typeface="Century Gothic" panose="020B0502020202020204" pitchFamily="34" charset="0"/>
                        </a:rPr>
                        <a:t>hat are the features of a moon buggy?</a:t>
                      </a:r>
                    </a:p>
                    <a:p>
                      <a:pPr marL="0" lvl="0" indent="0" algn="l">
                        <a:buFont typeface="Arial" panose="020B0604020202020204" pitchFamily="34" charset="0"/>
                        <a:buNone/>
                      </a:pPr>
                      <a:r>
                        <a:rPr lang="en-US" sz="1200" b="0" dirty="0">
                          <a:solidFill>
                            <a:schemeClr val="tx1"/>
                          </a:solidFill>
                          <a:latin typeface="Century Gothic" panose="020B0502020202020204" pitchFamily="34" charset="0"/>
                        </a:rPr>
                        <a:t>W</a:t>
                      </a:r>
                      <a:r>
                        <a:rPr lang="en-GB" sz="1200" b="0" dirty="0" err="1">
                          <a:solidFill>
                            <a:schemeClr val="tx1"/>
                          </a:solidFill>
                          <a:latin typeface="Century Gothic" panose="020B0502020202020204" pitchFamily="34" charset="0"/>
                        </a:rPr>
                        <a:t>hich</a:t>
                      </a:r>
                      <a:r>
                        <a:rPr lang="en-GB" sz="1200" b="0" dirty="0">
                          <a:solidFill>
                            <a:schemeClr val="tx1"/>
                          </a:solidFill>
                          <a:latin typeface="Century Gothic" panose="020B0502020202020204" pitchFamily="34" charset="0"/>
                        </a:rPr>
                        <a:t> materials would be best to use when designing and building a moon buggy?</a:t>
                      </a:r>
                    </a:p>
                    <a:p>
                      <a:pPr marL="0" lvl="0" indent="0" algn="l">
                        <a:buFont typeface="Arial" panose="020B0604020202020204" pitchFamily="34" charset="0"/>
                        <a:buNone/>
                      </a:pPr>
                      <a:r>
                        <a:rPr lang="en-GB" sz="1200" b="0" dirty="0">
                          <a:solidFill>
                            <a:schemeClr val="tx1"/>
                          </a:solidFill>
                          <a:latin typeface="Century Gothic" panose="020B0502020202020204" pitchFamily="34" charset="0"/>
                        </a:rPr>
                        <a:t>How can I create </a:t>
                      </a:r>
                      <a:r>
                        <a:rPr lang="en-GB" sz="1200" b="0">
                          <a:solidFill>
                            <a:schemeClr val="tx1"/>
                          </a:solidFill>
                          <a:latin typeface="Century Gothic" panose="020B0502020202020204" pitchFamily="34" charset="0"/>
                        </a:rPr>
                        <a:t>moving joins?</a:t>
                      </a:r>
                      <a:endParaRPr lang="en-GB" sz="1200" b="0" dirty="0">
                        <a:solidFill>
                          <a:schemeClr val="tx1"/>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30119">
                <a:tc rowSpan="2">
                  <a:txBody>
                    <a:bodyPr/>
                    <a:lstStyle/>
                    <a:p>
                      <a:pPr lvl="0"/>
                      <a:r>
                        <a:rPr lang="en-GB" sz="1200" b="0" dirty="0">
                          <a:solidFill>
                            <a:schemeClr val="tx1"/>
                          </a:solidFill>
                          <a:latin typeface="Century Gothic" panose="020B0502020202020204" pitchFamily="34" charset="0"/>
                        </a:rPr>
                        <a:t>Tools</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rowSpan="2">
                  <a:txBody>
                    <a:bodyPr/>
                    <a:lstStyle/>
                    <a:p>
                      <a:r>
                        <a:rPr lang="en-GB" sz="1200" b="0" i="0" u="none" strike="noStrike" kern="1200" dirty="0">
                          <a:solidFill>
                            <a:schemeClr val="tx1"/>
                          </a:solidFill>
                          <a:effectLst/>
                          <a:latin typeface="Century Gothic" panose="020B0502020202020204" pitchFamily="34" charset="0"/>
                          <a:ea typeface="+mn-ea"/>
                          <a:cs typeface="+mn-cs"/>
                        </a:rPr>
                        <a:t>A piece of equipment that you hold in your hands and use to do a particular kind of work.</a:t>
                      </a:r>
                      <a:endParaRPr lang="en-GB" sz="1000" dirty="0">
                        <a:solidFill>
                          <a:schemeClr val="tx1"/>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2"/>
                  </a:ext>
                </a:extLst>
              </a:tr>
              <a:tr h="321675">
                <a:tc vMerge="1">
                  <a:txBody>
                    <a:bodyPr/>
                    <a:lstStyle/>
                    <a:p>
                      <a:endParaRPr lang="en-GB"/>
                    </a:p>
                  </a:txBody>
                  <a:tcPr/>
                </a:tc>
                <a:tc vMerge="1">
                  <a:txBody>
                    <a:bodyPr/>
                    <a:lstStyle/>
                    <a:p>
                      <a:endParaRPr lang="en-GB"/>
                    </a:p>
                  </a:txBody>
                  <a:tcPr/>
                </a:tc>
                <a:tc rowSpan="2">
                  <a:txBody>
                    <a:bodyPr/>
                    <a:lstStyle/>
                    <a:p>
                      <a:pPr marL="171450" lvl="0" indent="-171450" algn="l">
                        <a:buFont typeface="Arial" panose="020B0604020202020204" pitchFamily="34" charset="0"/>
                        <a:buChar char="•"/>
                      </a:pPr>
                      <a:r>
                        <a:rPr lang="en-GB" sz="1200" b="0" dirty="0">
                          <a:solidFill>
                            <a:schemeClr val="tx1"/>
                          </a:solidFill>
                          <a:latin typeface="Century Gothic" panose="020B0502020202020204" pitchFamily="34" charset="0"/>
                        </a:rPr>
                        <a:t>Design for purpose, a moon buggy using a labelled drawing.</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10003"/>
                  </a:ext>
                </a:extLst>
              </a:tr>
              <a:tr h="851794">
                <a:tc>
                  <a:txBody>
                    <a:bodyPr/>
                    <a:lstStyle/>
                    <a:p>
                      <a:r>
                        <a:rPr lang="en-GB" sz="1200" b="0" dirty="0">
                          <a:solidFill>
                            <a:schemeClr val="tx1"/>
                          </a:solidFill>
                          <a:latin typeface="Century Gothic" panose="020B0502020202020204" pitchFamily="34" charset="0"/>
                        </a:rPr>
                        <a:t>Evaluate</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GB" sz="1200" dirty="0">
                          <a:latin typeface="Century Gothic" panose="020B0502020202020204" pitchFamily="34" charset="0"/>
                        </a:rPr>
                        <a:t>To look at and think about something to decide whether it fits the purpose or criteria.</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4"/>
                  </a:ext>
                </a:extLst>
              </a:tr>
              <a:tr h="5109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Century Gothic" panose="020B0502020202020204" pitchFamily="34" charset="0"/>
                        </a:rPr>
                        <a:t>Materials</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GB" sz="1200" dirty="0">
                          <a:latin typeface="Century Gothic" panose="020B0502020202020204" pitchFamily="34" charset="0"/>
                        </a:rPr>
                        <a:t>Anything used for building or</a:t>
                      </a:r>
                      <a:r>
                        <a:rPr lang="en-GB" sz="1200" baseline="0" dirty="0">
                          <a:latin typeface="Century Gothic" panose="020B0502020202020204" pitchFamily="34" charset="0"/>
                        </a:rPr>
                        <a:t> making something else. </a:t>
                      </a:r>
                      <a:endParaRPr lang="en-GB" sz="1200" dirty="0">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marL="171450" lvl="0" indent="-171450" algn="l">
                        <a:buFont typeface="Arial" panose="020B0604020202020204" pitchFamily="34" charset="0"/>
                        <a:buChar char="•"/>
                      </a:pPr>
                      <a:r>
                        <a:rPr lang="en-GB" sz="1200" b="0" dirty="0">
                          <a:solidFill>
                            <a:schemeClr val="tx1"/>
                          </a:solidFill>
                          <a:latin typeface="Century Gothic" panose="020B0502020202020204" pitchFamily="34" charset="0"/>
                        </a:rPr>
                        <a:t>Choosing suitable</a:t>
                      </a:r>
                      <a:r>
                        <a:rPr lang="en-GB" sz="1200" b="0" baseline="0" dirty="0">
                          <a:solidFill>
                            <a:schemeClr val="tx1"/>
                          </a:solidFill>
                          <a:latin typeface="Century Gothic" panose="020B0502020202020204" pitchFamily="34" charset="0"/>
                        </a:rPr>
                        <a:t> materials for purpose. </a:t>
                      </a:r>
                      <a:endParaRPr lang="en-GB" sz="1200" b="0" dirty="0">
                        <a:solidFill>
                          <a:schemeClr val="tx1"/>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chemeClr val="tx1"/>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79491">
                <a:tc rowSpan="2">
                  <a:txBody>
                    <a:bodyPr/>
                    <a:lstStyle/>
                    <a:p>
                      <a:pPr lvl="0"/>
                      <a:r>
                        <a:rPr lang="en-GB" sz="1200" b="0" dirty="0">
                          <a:solidFill>
                            <a:schemeClr val="tx1"/>
                          </a:solidFill>
                          <a:latin typeface="Century Gothic" panose="020B0502020202020204" pitchFamily="34" charset="0"/>
                        </a:rPr>
                        <a:t>Joining</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rowSpan="2">
                  <a:txBody>
                    <a:bodyPr/>
                    <a:lstStyle/>
                    <a:p>
                      <a:r>
                        <a:rPr lang="en-GB" sz="1200" dirty="0">
                          <a:latin typeface="Century Gothic" panose="020B0502020202020204" pitchFamily="34" charset="0"/>
                        </a:rPr>
                        <a:t>To</a:t>
                      </a:r>
                      <a:r>
                        <a:rPr lang="en-GB" sz="1200" baseline="0" dirty="0">
                          <a:latin typeface="Century Gothic" panose="020B0502020202020204" pitchFamily="34" charset="0"/>
                        </a:rPr>
                        <a:t> put, bring, fix or fasten together.</a:t>
                      </a:r>
                      <a:endParaRPr lang="en-GB" sz="1200" dirty="0">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67810719"/>
                  </a:ext>
                </a:extLst>
              </a:tr>
              <a:tr h="438199">
                <a:tc vMerge="1">
                  <a:txBody>
                    <a:bodyPr/>
                    <a:lstStyle/>
                    <a:p>
                      <a:endParaRPr lang="en-GB"/>
                    </a:p>
                  </a:txBody>
                  <a:tcPr/>
                </a:tc>
                <a:tc vMerge="1">
                  <a:txBody>
                    <a:bodyPr/>
                    <a:lstStyle/>
                    <a:p>
                      <a:endParaRPr lang="en-GB"/>
                    </a:p>
                  </a:txBody>
                  <a:tcPr/>
                </a:tc>
                <a:tc rowSpan="2">
                  <a:txBody>
                    <a:bodyPr/>
                    <a:lstStyle/>
                    <a:p>
                      <a:pPr marL="171450" lvl="0" indent="-171450" algn="l">
                        <a:buFont typeface="Arial" panose="020B0604020202020204" pitchFamily="34" charset="0"/>
                        <a:buChar char="•"/>
                      </a:pPr>
                      <a:r>
                        <a:rPr lang="en-GB" sz="1200" b="0" dirty="0">
                          <a:solidFill>
                            <a:schemeClr val="tx1"/>
                          </a:solidFill>
                          <a:latin typeface="Century Gothic" panose="020B0502020202020204" pitchFamily="34" charset="0"/>
                        </a:rPr>
                        <a:t>Use a range of materials, tools</a:t>
                      </a:r>
                      <a:r>
                        <a:rPr lang="en-GB" sz="1200" b="0" baseline="0" dirty="0">
                          <a:solidFill>
                            <a:schemeClr val="tx1"/>
                          </a:solidFill>
                          <a:latin typeface="Century Gothic" panose="020B0502020202020204" pitchFamily="34" charset="0"/>
                        </a:rPr>
                        <a:t> </a:t>
                      </a:r>
                      <a:r>
                        <a:rPr lang="en-GB" sz="1200" b="0" dirty="0">
                          <a:solidFill>
                            <a:schemeClr val="tx1"/>
                          </a:solidFill>
                          <a:latin typeface="Century Gothic" panose="020B0502020202020204" pitchFamily="34" charset="0"/>
                        </a:rPr>
                        <a:t> and joining methods to create a</a:t>
                      </a:r>
                      <a:r>
                        <a:rPr lang="en-GB" sz="1200" b="0" baseline="0" dirty="0">
                          <a:solidFill>
                            <a:schemeClr val="tx1"/>
                          </a:solidFill>
                          <a:latin typeface="Century Gothic" panose="020B0502020202020204" pitchFamily="34" charset="0"/>
                        </a:rPr>
                        <a:t> product.</a:t>
                      </a:r>
                      <a:endParaRPr lang="en-GB" sz="1200" b="0" dirty="0">
                        <a:solidFill>
                          <a:schemeClr val="tx1"/>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10007"/>
                  </a:ext>
                </a:extLst>
              </a:tr>
              <a:tr h="224312">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Century Gothic" panose="020B0502020202020204" pitchFamily="34" charset="0"/>
                        </a:rPr>
                        <a:t>Purpose</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 reason for which something exists. </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483678654"/>
                  </a:ext>
                </a:extLst>
              </a:tr>
              <a:tr h="393630">
                <a:tc vMerge="1">
                  <a:txBody>
                    <a:bodyPr/>
                    <a:lstStyle/>
                    <a:p>
                      <a:endParaRPr lang="en-GB"/>
                    </a:p>
                  </a:txBody>
                  <a:tcPr/>
                </a:tc>
                <a:tc vMerge="1">
                  <a:txBody>
                    <a:bodyPr/>
                    <a:lstStyle/>
                    <a:p>
                      <a:endParaRPr lang="en-GB"/>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Century Gothic" panose="020B0502020202020204" pitchFamily="34" charset="0"/>
                        </a:rPr>
                        <a:t>* To know how to create</a:t>
                      </a:r>
                      <a:r>
                        <a:rPr lang="en-GB" sz="1200" b="0" baseline="0" dirty="0">
                          <a:solidFill>
                            <a:schemeClr val="tx1"/>
                          </a:solidFill>
                          <a:latin typeface="Century Gothic" panose="020B0502020202020204" pitchFamily="34" charset="0"/>
                        </a:rPr>
                        <a:t> fixed and moving joins in order to create windscreen wipers on the buggy or a moving steering wheel. </a:t>
                      </a:r>
                    </a:p>
                    <a:p>
                      <a:endParaRPr lang="en-GB" sz="1200" dirty="0">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10009"/>
                  </a:ext>
                </a:extLst>
              </a:tr>
              <a:tr h="1124076">
                <a:tc>
                  <a:txBody>
                    <a:bodyPr/>
                    <a:lstStyle/>
                    <a:p>
                      <a:pPr lvl="0"/>
                      <a:r>
                        <a:rPr lang="en-GB" sz="1200" b="0" dirty="0">
                          <a:solidFill>
                            <a:schemeClr val="tx1"/>
                          </a:solidFill>
                          <a:latin typeface="Century Gothic" panose="020B0502020202020204" pitchFamily="34" charset="0"/>
                        </a:rPr>
                        <a:t>Template</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lvl="0"/>
                      <a:r>
                        <a:rPr lang="en-GB" sz="1200" b="0" dirty="0">
                          <a:solidFill>
                            <a:schemeClr val="tx1"/>
                          </a:solidFill>
                          <a:latin typeface="Century Gothic" panose="020B0502020202020204" pitchFamily="34" charset="0"/>
                        </a:rPr>
                        <a:t>A thin piece of material</a:t>
                      </a:r>
                      <a:r>
                        <a:rPr lang="en-GB" sz="1200" b="0" baseline="0" dirty="0">
                          <a:solidFill>
                            <a:schemeClr val="tx1"/>
                          </a:solidFill>
                          <a:latin typeface="Century Gothic" panose="020B0502020202020204" pitchFamily="34" charset="0"/>
                        </a:rPr>
                        <a:t> cut into a particular shape. It is  used to help you cut accurately or reproduce the same shape many times. </a:t>
                      </a:r>
                      <a:endParaRPr lang="en-GB" sz="1200" b="0" dirty="0">
                        <a:solidFill>
                          <a:schemeClr val="tx1"/>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pPr lvl="0" algn="ctr"/>
                      <a:endParaRPr lang="en-GB" sz="1400" b="1" dirty="0">
                        <a:solidFill>
                          <a:schemeClr val="tx1"/>
                        </a:solidFill>
                        <a:latin typeface="Century Gothic" panose="020B0502020202020204" pitchFamily="34" charset="0"/>
                      </a:endParaRPr>
                    </a:p>
                  </a:txBody>
                  <a:tcPr marT="45730" marB="4573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4005064"/>
            <a:ext cx="2445531" cy="195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3683188"/>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24576469B206F4397078BCFA0C84513" ma:contentTypeVersion="18" ma:contentTypeDescription="Create a new document." ma:contentTypeScope="" ma:versionID="e2d95787a7f2fc4585577e7606ff80ec">
  <xsd:schema xmlns:xsd="http://www.w3.org/2001/XMLSchema" xmlns:xs="http://www.w3.org/2001/XMLSchema" xmlns:p="http://schemas.microsoft.com/office/2006/metadata/properties" xmlns:ns2="1bfd5f07-a558-44fe-8fd3-13be045d5caf" xmlns:ns3="cab41393-8a06-40d9-8b96-2dd5565d32e1" targetNamespace="http://schemas.microsoft.com/office/2006/metadata/properties" ma:root="true" ma:fieldsID="0edd8f5b84a8b9a2fcd29a966e95c371" ns2:_="" ns3:_="">
    <xsd:import namespace="1bfd5f07-a558-44fe-8fd3-13be045d5caf"/>
    <xsd:import namespace="cab41393-8a06-40d9-8b96-2dd5565d32e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fd5f07-a558-44fe-8fd3-13be045d5c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be9846c-2547-4ad3-b10d-ccbfcc032a1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b41393-8a06-40d9-8b96-2dd5565d32e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6e349ec-265a-4a2e-aff2-cef3c217d8de}" ma:internalName="TaxCatchAll" ma:showField="CatchAllData" ma:web="cab41393-8a06-40d9-8b96-2dd5565d32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ab41393-8a06-40d9-8b96-2dd5565d32e1" xsi:nil="true"/>
    <lcf76f155ced4ddcb4097134ff3c332f xmlns="1bfd5f07-a558-44fe-8fd3-13be045d5ca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8E07997-5A2B-43D6-AF38-AF9BB4E01110}">
  <ds:schemaRefs>
    <ds:schemaRef ds:uri="http://schemas.microsoft.com/sharepoint/v3/contenttype/forms"/>
  </ds:schemaRefs>
</ds:datastoreItem>
</file>

<file path=customXml/itemProps2.xml><?xml version="1.0" encoding="utf-8"?>
<ds:datastoreItem xmlns:ds="http://schemas.openxmlformats.org/officeDocument/2006/customXml" ds:itemID="{7547CE9E-6E87-4306-9E48-7705AAA071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fd5f07-a558-44fe-8fd3-13be045d5caf"/>
    <ds:schemaRef ds:uri="cab41393-8a06-40d9-8b96-2dd5565d32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252770D-AE70-4730-B1B1-A57BB5F686B5}">
  <ds:schemaRefs>
    <ds:schemaRef ds:uri="http://schemas.microsoft.com/office/2006/metadata/properties"/>
    <ds:schemaRef ds:uri="http://purl.org/dc/elements/1.1/"/>
    <ds:schemaRef ds:uri="cab41393-8a06-40d9-8b96-2dd5565d32e1"/>
    <ds:schemaRef ds:uri="http://schemas.microsoft.com/office/2006/documentManagement/types"/>
    <ds:schemaRef ds:uri="1bfd5f07-a558-44fe-8fd3-13be045d5caf"/>
    <ds:schemaRef ds:uri="http://purl.org/dc/term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5392</TotalTime>
  <Words>2034</Words>
  <Application>Microsoft Office PowerPoint</Application>
  <PresentationFormat>On-screen Show (4:3)</PresentationFormat>
  <Paragraphs>278</Paragraphs>
  <Slides>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Century Gothic</vt:lpstr>
      <vt:lpstr>Courier New</vt:lpstr>
      <vt:lpstr>Wingdings</vt:lpstr>
      <vt:lpstr>Office Theme</vt:lpstr>
      <vt:lpstr>RE – Was it always easy for Jesus to show friendship?</vt:lpstr>
      <vt:lpstr>Year 1 : ICT- Programming a moving robot </vt:lpstr>
      <vt:lpstr>Music: Introducing tempo and dynamics</vt:lpstr>
      <vt:lpstr>Year 1: Science- Who am I?</vt:lpstr>
      <vt:lpstr>Year 1: PE- Gymnastics </vt:lpstr>
      <vt:lpstr>Year 1: PE- Football </vt:lpstr>
      <vt:lpstr>Year 1: PSHE Knowledge Mat Keeping Safe </vt:lpstr>
      <vt:lpstr>History – What is out there? - KS1 Knowledge Mat</vt:lpstr>
      <vt:lpstr>Year 1: To Infinity and Beyond (DT)</vt:lpstr>
    </vt:vector>
  </TitlesOfParts>
  <Company>Miers Court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Munns</dc:creator>
  <cp:lastModifiedBy>Lisa Acott</cp:lastModifiedBy>
  <cp:revision>60</cp:revision>
  <cp:lastPrinted>2023-12-12T16:02:53Z</cp:lastPrinted>
  <dcterms:created xsi:type="dcterms:W3CDTF">2019-11-25T07:56:12Z</dcterms:created>
  <dcterms:modified xsi:type="dcterms:W3CDTF">2024-12-13T14:54:05Z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0x010100024576469B206F4397078BCFA0C84513</vt:lpwstr>
  </property>
  <property fmtid="{D5CDD505-2E9C-101B-9397-08002B2CF9AE}" pid="3" name="Order">
    <vt:r8>17808700</vt:r8>
  </property>
  <property fmtid="{D5CDD505-2E9C-101B-9397-08002B2CF9AE}" pid="4" name="MediaServiceImageTags">
    <vt:lpwstr/>
  </property>
</Properties>
</file>