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69" r:id="rId5"/>
    <p:sldId id="280" r:id="rId6"/>
    <p:sldId id="257" r:id="rId7"/>
    <p:sldId id="281" r:id="rId8"/>
    <p:sldId id="274" r:id="rId9"/>
    <p:sldId id="282" r:id="rId10"/>
    <p:sldId id="271" r:id="rId11"/>
    <p:sldId id="283" r:id="rId12"/>
    <p:sldId id="278" r:id="rId13"/>
    <p:sldId id="286" r:id="rId14"/>
    <p:sldId id="270" r:id="rId15"/>
    <p:sldId id="287" r:id="rId16"/>
    <p:sldId id="279" r:id="rId17"/>
    <p:sldId id="288" r:id="rId18"/>
    <p:sldId id="276" r:id="rId19"/>
    <p:sldId id="289" r:id="rId20"/>
    <p:sldId id="266" r:id="rId21"/>
    <p:sldId id="290" r:id="rId22"/>
    <p:sldId id="259" r:id="rId2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4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84" autoAdjust="0"/>
  </p:normalViewPr>
  <p:slideViewPr>
    <p:cSldViewPr>
      <p:cViewPr varScale="1">
        <p:scale>
          <a:sx n="80" d="100"/>
          <a:sy n="80" d="100"/>
        </p:scale>
        <p:origin x="11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Acott" userId="5bcfd184-2c90-4c65-b11e-96d9d6c9291e" providerId="ADAL" clId="{C852020C-74D6-4495-8FB2-DBDDCC721A43}"/>
  </pc:docChgLst>
  <pc:docChgLst>
    <pc:chgData name="Lisa Acott" userId="5bcfd184-2c90-4c65-b11e-96d9d6c9291e" providerId="ADAL" clId="{9565EF26-0B52-4A81-99B1-4CDE98465B7C}"/>
  </pc:docChgLst>
  <pc:docChgLst>
    <pc:chgData name="Lisa Acott" userId="5bcfd184-2c90-4c65-b11e-96d9d6c9291e" providerId="ADAL" clId="{1E1F2CD2-83E0-45FC-8306-18F60280414C}"/>
  </pc:docChgLst>
  <pc:docChgLst>
    <pc:chgData name="Lisa Acott" userId="5bcfd184-2c90-4c65-b11e-96d9d6c9291e" providerId="ADAL" clId="{0FA1E0F9-466D-416D-A00E-F3F26EE04ABE}"/>
    <pc:docChg chg="undo custSel addSld modSld">
      <pc:chgData name="Lisa Acott" userId="5bcfd184-2c90-4c65-b11e-96d9d6c9291e" providerId="ADAL" clId="{0FA1E0F9-466D-416D-A00E-F3F26EE04ABE}" dt="2025-04-28T15:09:09.335" v="284"/>
      <pc:docMkLst>
        <pc:docMk/>
      </pc:docMkLst>
      <pc:sldChg chg="addSp delSp modSp add">
        <pc:chgData name="Lisa Acott" userId="5bcfd184-2c90-4c65-b11e-96d9d6c9291e" providerId="ADAL" clId="{0FA1E0F9-466D-416D-A00E-F3F26EE04ABE}" dt="2025-04-28T15:09:09.335" v="284"/>
        <pc:sldMkLst>
          <pc:docMk/>
          <pc:sldMk cId="753683188" sldId="259"/>
        </pc:sldMkLst>
        <pc:spChg chg="mod">
          <ac:chgData name="Lisa Acott" userId="5bcfd184-2c90-4c65-b11e-96d9d6c9291e" providerId="ADAL" clId="{0FA1E0F9-466D-416D-A00E-F3F26EE04ABE}" dt="2025-04-28T14:58:23.705" v="8" actId="14100"/>
          <ac:spMkLst>
            <pc:docMk/>
            <pc:sldMk cId="753683188" sldId="259"/>
            <ac:spMk id="4098" creationId="{00000000-0000-0000-0000-000000000000}"/>
          </ac:spMkLst>
        </pc:spChg>
        <pc:graphicFrameChg chg="mod modGraphic">
          <ac:chgData name="Lisa Acott" userId="5bcfd184-2c90-4c65-b11e-96d9d6c9291e" providerId="ADAL" clId="{0FA1E0F9-466D-416D-A00E-F3F26EE04ABE}" dt="2025-04-28T15:09:09.335" v="284"/>
          <ac:graphicFrameMkLst>
            <pc:docMk/>
            <pc:sldMk cId="753683188" sldId="259"/>
            <ac:graphicFrameMk id="3" creationId="{00000000-0000-0000-0000-000000000000}"/>
          </ac:graphicFrameMkLst>
        </pc:graphicFrameChg>
        <pc:graphicFrameChg chg="add del mod">
          <ac:chgData name="Lisa Acott" userId="5bcfd184-2c90-4c65-b11e-96d9d6c9291e" providerId="ADAL" clId="{0FA1E0F9-466D-416D-A00E-F3F26EE04ABE}" dt="2025-04-28T15:06:58.498" v="210"/>
          <ac:graphicFrameMkLst>
            <pc:docMk/>
            <pc:sldMk cId="753683188" sldId="259"/>
            <ac:graphicFrameMk id="6" creationId="{ED52E702-141F-4240-9628-519FD4250FDF}"/>
          </ac:graphicFrameMkLst>
        </pc:graphicFrameChg>
        <pc:graphicFrameChg chg="add del mod">
          <ac:chgData name="Lisa Acott" userId="5bcfd184-2c90-4c65-b11e-96d9d6c9291e" providerId="ADAL" clId="{0FA1E0F9-466D-416D-A00E-F3F26EE04ABE}" dt="2025-04-28T15:07:19.438" v="213"/>
          <ac:graphicFrameMkLst>
            <pc:docMk/>
            <pc:sldMk cId="753683188" sldId="259"/>
            <ac:graphicFrameMk id="7" creationId="{33112CEE-170C-41BF-8C43-D3CC913DC9E3}"/>
          </ac:graphicFrameMkLst>
        </pc:graphicFrameChg>
        <pc:picChg chg="del">
          <ac:chgData name="Lisa Acott" userId="5bcfd184-2c90-4c65-b11e-96d9d6c9291e" providerId="ADAL" clId="{0FA1E0F9-466D-416D-A00E-F3F26EE04ABE}" dt="2025-04-28T15:02:53.790" v="164" actId="478"/>
          <ac:picMkLst>
            <pc:docMk/>
            <pc:sldMk cId="753683188" sldId="259"/>
            <ac:picMk id="2" creationId="{3F5F0379-4524-424F-A7E9-9A307D54DEB0}"/>
          </ac:picMkLst>
        </pc:picChg>
        <pc:picChg chg="del">
          <ac:chgData name="Lisa Acott" userId="5bcfd184-2c90-4c65-b11e-96d9d6c9291e" providerId="ADAL" clId="{0FA1E0F9-466D-416D-A00E-F3F26EE04ABE}" dt="2025-04-28T15:02:53.074" v="163" actId="478"/>
          <ac:picMkLst>
            <pc:docMk/>
            <pc:sldMk cId="753683188" sldId="259"/>
            <ac:picMk id="4" creationId="{7AFD3D0C-9FFF-4910-9CD7-A3B78EE62C02}"/>
          </ac:picMkLst>
        </pc:picChg>
        <pc:picChg chg="add mod">
          <ac:chgData name="Lisa Acott" userId="5bcfd184-2c90-4c65-b11e-96d9d6c9291e" providerId="ADAL" clId="{0FA1E0F9-466D-416D-A00E-F3F26EE04ABE}" dt="2025-04-28T15:07:25.939" v="215" actId="1076"/>
          <ac:picMkLst>
            <pc:docMk/>
            <pc:sldMk cId="753683188" sldId="259"/>
            <ac:picMk id="5" creationId="{B077E141-112C-40C0-BA03-63C5DB46EA96}"/>
          </ac:picMkLst>
        </pc:picChg>
        <pc:picChg chg="add mod">
          <ac:chgData name="Lisa Acott" userId="5bcfd184-2c90-4c65-b11e-96d9d6c9291e" providerId="ADAL" clId="{0FA1E0F9-466D-416D-A00E-F3F26EE04ABE}" dt="2025-04-28T15:07:25.019" v="214" actId="1076"/>
          <ac:picMkLst>
            <pc:docMk/>
            <pc:sldMk cId="753683188" sldId="259"/>
            <ac:picMk id="1026" creationId="{EE5C105C-5594-4722-B47F-83FB1FDC5003}"/>
          </ac:picMkLst>
        </pc:picChg>
      </pc:sldChg>
      <pc:sldChg chg="modSp">
        <pc:chgData name="Lisa Acott" userId="5bcfd184-2c90-4c65-b11e-96d9d6c9291e" providerId="ADAL" clId="{0FA1E0F9-466D-416D-A00E-F3F26EE04ABE}" dt="2025-04-22T13:33:33.639" v="1" actId="1076"/>
        <pc:sldMkLst>
          <pc:docMk/>
          <pc:sldMk cId="118564972" sldId="279"/>
        </pc:sldMkLst>
        <pc:picChg chg="mod">
          <ac:chgData name="Lisa Acott" userId="5bcfd184-2c90-4c65-b11e-96d9d6c9291e" providerId="ADAL" clId="{0FA1E0F9-466D-416D-A00E-F3F26EE04ABE}" dt="2025-04-22T13:33:33.639" v="1" actId="1076"/>
          <ac:picMkLst>
            <pc:docMk/>
            <pc:sldMk cId="118564972" sldId="279"/>
            <ac:picMk id="2" creationId="{8D4A2488-972E-4D9E-8B20-3387DB33146D}"/>
          </ac:picMkLst>
        </pc:picChg>
      </pc:sldChg>
    </pc:docChg>
  </pc:docChgLst>
  <pc:docChgLst>
    <pc:chgData name="Joanne Collins" userId="4949ea05-2d5e-4dda-bceb-9d693479439d" providerId="ADAL" clId="{EC124932-4E67-4F6B-B119-9F1099EA1D66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C0AD1-B089-405B-B1D1-FFAB29A390F6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DB114-E28C-4B19-806E-448E3F794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738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dirty="0">
              <a:latin typeface="Calibri" panose="020F0502020204030204" pitchFamily="34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BDDF74-B4F6-40FB-A546-784D32949468}" type="slidenum">
              <a:rPr kumimoji="0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608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dirty="0">
              <a:latin typeface="Calibri" panose="020F050202020403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22CA93-F4EA-4581-9A60-0C42B300E616}" type="slidenum">
              <a:rPr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2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dirty="0">
              <a:latin typeface="Calibri" panose="020F0502020204030204" pitchFamily="34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BDDF74-B4F6-40FB-A546-784D32949468}" type="slidenum">
              <a:rPr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9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dirty="0">
              <a:latin typeface="Calibri" panose="020F050202020403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22CA93-F4EA-4581-9A60-0C42B300E616}" type="slidenum">
              <a:rPr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61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dirty="0">
              <a:latin typeface="Calibri" panose="020F0502020204030204" pitchFamily="34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BDDF74-B4F6-40FB-A546-784D32949468}" type="slidenum">
              <a:rPr kumimoji="0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608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0D59-90FE-4521-B892-4DBE30C74D6B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D92E-8FFA-4C84-A857-4432112B4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12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0D59-90FE-4521-B892-4DBE30C74D6B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D92E-8FFA-4C84-A857-4432112B4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823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0D59-90FE-4521-B892-4DBE30C74D6B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D92E-8FFA-4C84-A857-4432112B4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63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0D59-90FE-4521-B892-4DBE30C74D6B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D92E-8FFA-4C84-A857-4432112B4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776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0D59-90FE-4521-B892-4DBE30C74D6B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D92E-8FFA-4C84-A857-4432112B4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18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0D59-90FE-4521-B892-4DBE30C74D6B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D92E-8FFA-4C84-A857-4432112B4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10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0D59-90FE-4521-B892-4DBE30C74D6B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D92E-8FFA-4C84-A857-4432112B4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19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0D59-90FE-4521-B892-4DBE30C74D6B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D92E-8FFA-4C84-A857-4432112B4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64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0D59-90FE-4521-B892-4DBE30C74D6B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D92E-8FFA-4C84-A857-4432112B4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1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0D59-90FE-4521-B892-4DBE30C74D6B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D92E-8FFA-4C84-A857-4432112B4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50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0D59-90FE-4521-B892-4DBE30C74D6B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D92E-8FFA-4C84-A857-4432112B4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2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00D59-90FE-4521-B892-4DBE30C74D6B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3D92E-8FFA-4C84-A857-4432112B4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60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1" y="5761"/>
            <a:ext cx="9144000" cy="620036"/>
          </a:xfrm>
        </p:spPr>
        <p:txBody>
          <a:bodyPr anchorCtr="1">
            <a:normAutofit/>
          </a:bodyPr>
          <a:lstStyle/>
          <a:p>
            <a:r>
              <a:rPr lang="en-GB" altLang="en-US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RE – Judaism: </a:t>
            </a:r>
            <a:r>
              <a:rPr lang="en-GB" sz="2000" dirty="0">
                <a:solidFill>
                  <a:schemeClr val="tx2"/>
                </a:solidFill>
              </a:rPr>
              <a:t>Is Shabbat important to Jewish children?</a:t>
            </a:r>
            <a:endParaRPr lang="en-GB" altLang="en-US" sz="24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19CD4200-EED8-46A5-81B6-5DBD0DD2F7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10231"/>
              </p:ext>
            </p:extLst>
          </p:nvPr>
        </p:nvGraphicFramePr>
        <p:xfrm>
          <a:off x="107504" y="498895"/>
          <a:ext cx="8928993" cy="611290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4186730976"/>
                    </a:ext>
                  </a:extLst>
                </a:gridCol>
                <a:gridCol w="2195721">
                  <a:extLst>
                    <a:ext uri="{9D8B030D-6E8A-4147-A177-3AD203B41FA5}">
                      <a16:colId xmlns:a16="http://schemas.microsoft.com/office/drawing/2014/main" val="2628771195"/>
                    </a:ext>
                  </a:extLst>
                </a:gridCol>
                <a:gridCol w="2683221">
                  <a:extLst>
                    <a:ext uri="{9D8B030D-6E8A-4147-A177-3AD203B41FA5}">
                      <a16:colId xmlns:a16="http://schemas.microsoft.com/office/drawing/2014/main" val="308867682"/>
                    </a:ext>
                  </a:extLst>
                </a:gridCol>
                <a:gridCol w="2609891">
                  <a:extLst>
                    <a:ext uri="{9D8B030D-6E8A-4147-A177-3AD203B41FA5}">
                      <a16:colId xmlns:a16="http://schemas.microsoft.com/office/drawing/2014/main" val="3368322103"/>
                    </a:ext>
                  </a:extLst>
                </a:gridCol>
              </a:tblGrid>
              <a:tr h="621317">
                <a:tc gridSpan="2">
                  <a:txBody>
                    <a:bodyPr/>
                    <a:lstStyle/>
                    <a:p>
                      <a:pPr lvl="0"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Subject Specific Vocabulary</a:t>
                      </a:r>
                    </a:p>
                  </a:txBody>
                  <a:tcPr marL="68580" marR="68580" marT="34299" marB="34299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lvl="0"/>
                      <a:endParaRPr lang="en-GB" sz="1400" dirty="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</a:txBody>
                  <a:tcPr marL="68580" marR="68580" marT="34299" marB="34299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By the end of this unit, I will be able to answer these questions:</a:t>
                      </a:r>
                    </a:p>
                  </a:txBody>
                  <a:tcPr marL="68580" marR="68580" marT="34299" marB="34299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188173"/>
                  </a:ext>
                </a:extLst>
              </a:tr>
              <a:tr h="541149">
                <a:tc>
                  <a:txBody>
                    <a:bodyPr/>
                    <a:lstStyle/>
                    <a:p>
                      <a:pPr lvl="0"/>
                      <a:r>
                        <a:rPr lang="en-GB" sz="1600" b="1" dirty="0">
                          <a:solidFill>
                            <a:schemeClr val="tx2"/>
                          </a:solidFill>
                          <a:latin typeface="Century Gothic" pitchFamily="34"/>
                        </a:rPr>
                        <a:t>Jew</a:t>
                      </a:r>
                    </a:p>
                  </a:txBody>
                  <a:tcPr marL="68580" marR="68580" marT="34299" marB="34299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A person whose religion is Judaism</a:t>
                      </a:r>
                    </a:p>
                  </a:txBody>
                  <a:tcPr marL="68580" marR="68580" marT="34299" marB="34299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What is my favourite day of the week?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What special food would I  like to share in a special meal?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What is Shabbat?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What are the names for things that are special to Jewish people during Shabbat?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Why are they special?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Is there a connection between being Jewish and decisions about behaviour?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5" marB="342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418414"/>
                  </a:ext>
                </a:extLst>
              </a:tr>
              <a:tr h="618894">
                <a:tc>
                  <a:txBody>
                    <a:bodyPr/>
                    <a:lstStyle/>
                    <a:p>
                      <a:pPr lvl="0"/>
                      <a:r>
                        <a:rPr lang="en-GB" sz="1600" b="1" dirty="0">
                          <a:solidFill>
                            <a:schemeClr val="tx2"/>
                          </a:solidFill>
                          <a:latin typeface="Century Gothic" pitchFamily="34"/>
                        </a:rPr>
                        <a:t>Judaism</a:t>
                      </a:r>
                    </a:p>
                  </a:txBody>
                  <a:tcPr marL="68580" marR="68580" marT="34299" marB="34299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The religion of Jewish people</a:t>
                      </a:r>
                    </a:p>
                  </a:txBody>
                  <a:tcPr marL="68580" marR="68580" marT="34299" marB="34299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980100"/>
                  </a:ext>
                </a:extLst>
              </a:tr>
              <a:tr h="803382">
                <a:tc>
                  <a:txBody>
                    <a:bodyPr/>
                    <a:lstStyle/>
                    <a:p>
                      <a:pPr lvl="0"/>
                      <a:r>
                        <a:rPr lang="en-GB" sz="1600" b="1" dirty="0">
                          <a:solidFill>
                            <a:schemeClr val="tx2"/>
                          </a:solidFill>
                          <a:latin typeface="Century Gothic" pitchFamily="34"/>
                        </a:rPr>
                        <a:t>Shabbat</a:t>
                      </a:r>
                    </a:p>
                  </a:txBody>
                  <a:tcPr marL="68580" marR="68580" marT="34299" marB="34299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The day of the week set aside for worship and rest</a:t>
                      </a:r>
                    </a:p>
                  </a:txBody>
                  <a:tcPr marL="68580" marR="68580" marT="34299" marB="34299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615508"/>
                  </a:ext>
                </a:extLst>
              </a:tr>
              <a:tr h="207116">
                <a:tc rowSpan="2">
                  <a:txBody>
                    <a:bodyPr/>
                    <a:lstStyle/>
                    <a:p>
                      <a:pPr lvl="0"/>
                      <a:r>
                        <a:rPr lang="en-GB" sz="1600" b="1" dirty="0">
                          <a:solidFill>
                            <a:schemeClr val="tx2"/>
                          </a:solidFill>
                          <a:latin typeface="Century Gothic" pitchFamily="34"/>
                        </a:rPr>
                        <a:t>Synagogue</a:t>
                      </a:r>
                    </a:p>
                  </a:txBody>
                  <a:tcPr marL="68580" marR="68580" marT="34299" marB="34299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A place of worship for people of the Jewish religion</a:t>
                      </a:r>
                    </a:p>
                  </a:txBody>
                  <a:tcPr marL="68580" marR="68580" marT="34299" marB="34299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100" b="1" dirty="0">
                          <a:solidFill>
                            <a:schemeClr val="tx2"/>
                          </a:solidFill>
                          <a:latin typeface="Century Gothic" pitchFamily="34"/>
                        </a:rPr>
                        <a:t>Key</a:t>
                      </a:r>
                      <a:r>
                        <a:rPr lang="en-GB" sz="1100" b="1" baseline="0" dirty="0">
                          <a:solidFill>
                            <a:schemeClr val="tx2"/>
                          </a:solidFill>
                          <a:latin typeface="Century Gothic" pitchFamily="34"/>
                        </a:rPr>
                        <a:t> Skills</a:t>
                      </a:r>
                      <a:endParaRPr lang="en-GB" sz="1100" b="1" dirty="0">
                        <a:solidFill>
                          <a:schemeClr val="tx2"/>
                        </a:solidFill>
                        <a:latin typeface="Century Gothic" pitchFamily="34"/>
                      </a:endParaRPr>
                    </a:p>
                  </a:txBody>
                  <a:tcPr marL="68580" marR="68580" marT="34299" marB="342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719031"/>
                  </a:ext>
                </a:extLst>
              </a:tr>
              <a:tr h="1313533">
                <a:tc vMerge="1">
                  <a:txBody>
                    <a:bodyPr/>
                    <a:lstStyle/>
                    <a:p>
                      <a:pPr lvl="0"/>
                      <a:endParaRPr lang="en-GB" sz="1000" b="1" dirty="0">
                        <a:solidFill>
                          <a:srgbClr val="FF0000"/>
                        </a:solidFill>
                        <a:latin typeface="Century Gothic" pitchFamily="34"/>
                      </a:endParaRPr>
                    </a:p>
                  </a:txBody>
                  <a:tcPr marL="68580" marR="68580" marT="34299" marB="34299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/>
                      <a:endParaRPr lang="en-GB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9" marB="34299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400" dirty="0"/>
                        <a:t>We are learning to empathise with Jewish children by understanding what they do during Shabbat and why it is important to them. </a:t>
                      </a:r>
                    </a:p>
                  </a:txBody>
                  <a:tcPr marL="68580" marR="68580" marT="34299" marB="342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673628"/>
                  </a:ext>
                </a:extLst>
              </a:tr>
              <a:tr h="1726762">
                <a:tc>
                  <a:txBody>
                    <a:bodyPr/>
                    <a:lstStyle/>
                    <a:p>
                      <a:pPr lvl="0"/>
                      <a:r>
                        <a:rPr lang="en-GB" sz="1600" b="1" dirty="0">
                          <a:solidFill>
                            <a:schemeClr val="tx2"/>
                          </a:solidFill>
                          <a:latin typeface="Century Gothic" pitchFamily="34"/>
                        </a:rPr>
                        <a:t>Kippah</a:t>
                      </a:r>
                    </a:p>
                  </a:txBody>
                  <a:tcPr marL="68580" marR="68580" marT="34299" marB="34299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Skull cap</a:t>
                      </a:r>
                    </a:p>
                  </a:txBody>
                  <a:tcPr marL="68580" marR="68580" marT="34299" marB="34299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 marT="34299" marB="342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endParaRPr lang="en-GB" sz="11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09690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CCE04794-ED38-4406-82A2-4529159A4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836712"/>
            <a:ext cx="2143125" cy="2143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66FDD8-89B3-4B3E-8F49-975EA034D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5108645"/>
            <a:ext cx="2344636" cy="11723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61430E-3F06-4F74-95FE-5BA3F0F28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5761" y="4880416"/>
            <a:ext cx="28003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14224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6B8DD-3E64-49AF-811F-8842AA397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Geography Term 5</a:t>
            </a:r>
            <a:br>
              <a:rPr lang="en-GB" dirty="0"/>
            </a:br>
            <a:r>
              <a:rPr lang="en-GB" dirty="0"/>
              <a:t>Sticky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92581-B946-4023-B5C4-70D7765E9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>
            <a:normAutofit fontScale="70000" lnSpcReduction="20000"/>
          </a:bodyPr>
          <a:lstStyle/>
          <a:p>
            <a:pPr marL="171450" lvl="0" indent="-171450"/>
            <a:r>
              <a:rPr lang="en-GB" dirty="0">
                <a:latin typeface="Century Gothic" panose="020B0502020202020204" pitchFamily="34" charset="0"/>
              </a:rPr>
              <a:t>I know that there are different types of weather, for example, rain, sun, wind, thunder, lightning. </a:t>
            </a:r>
          </a:p>
          <a:p>
            <a:pPr marL="171450" lvl="0" indent="-171450"/>
            <a:r>
              <a:rPr lang="en-GB" dirty="0">
                <a:latin typeface="Century Gothic" panose="020B0502020202020204" pitchFamily="34" charset="0"/>
              </a:rPr>
              <a:t>I know that each season brings different types of weather, for example, it is colder and windier in the winter and warmer and sunnier in the summer. </a:t>
            </a:r>
          </a:p>
          <a:p>
            <a:pPr marL="171450" lvl="0" indent="-171450"/>
            <a:r>
              <a:rPr lang="en-GB" dirty="0">
                <a:latin typeface="Century Gothic" panose="020B0502020202020204" pitchFamily="34" charset="0"/>
              </a:rPr>
              <a:t>We can measure temperature using a thermometer. </a:t>
            </a:r>
          </a:p>
          <a:p>
            <a:pPr marL="171450" lvl="0" indent="-171450"/>
            <a:r>
              <a:rPr lang="en-GB" dirty="0">
                <a:latin typeface="Century Gothic" panose="020B0502020202020204" pitchFamily="34" charset="0"/>
              </a:rPr>
              <a:t>We can find out the direction of the wind using a weather vane.</a:t>
            </a:r>
          </a:p>
          <a:p>
            <a:pPr marL="171450" lvl="0" indent="-171450"/>
            <a:r>
              <a:rPr lang="en-GB" dirty="0">
                <a:latin typeface="Century Gothic" panose="020B0502020202020204" pitchFamily="34" charset="0"/>
              </a:rPr>
              <a:t>Some places hot and some places cold due to how close they are to the equator. </a:t>
            </a:r>
          </a:p>
          <a:p>
            <a:pPr marL="171450" lvl="0" indent="-171450"/>
            <a:r>
              <a:rPr lang="en-GB" dirty="0">
                <a:latin typeface="Century Gothic" panose="020B0502020202020204" pitchFamily="34" charset="0"/>
              </a:rPr>
              <a:t>Near the equator, the weather is warm. </a:t>
            </a:r>
          </a:p>
          <a:p>
            <a:pPr marL="171450" lvl="0" indent="-171450"/>
            <a:r>
              <a:rPr lang="en-GB" dirty="0">
                <a:latin typeface="Century Gothic" panose="020B0502020202020204" pitchFamily="34" charset="0"/>
              </a:rPr>
              <a:t>The weather near the North and South pole is cold.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058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628650" y="144288"/>
            <a:ext cx="7886700" cy="492125"/>
          </a:xfrm>
        </p:spPr>
        <p:txBody>
          <a:bodyPr anchorCtr="1">
            <a:normAutofit fontScale="90000"/>
          </a:bodyPr>
          <a:lstStyle/>
          <a:p>
            <a:r>
              <a:rPr lang="en-GB" altLang="en-US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Year 1 :Creating media – Digital writing</a:t>
            </a:r>
            <a:br>
              <a:rPr lang="en-GB" altLang="en-US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GB" altLang="en-US" sz="22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597533"/>
              </p:ext>
            </p:extLst>
          </p:nvPr>
        </p:nvGraphicFramePr>
        <p:xfrm>
          <a:off x="145105" y="652190"/>
          <a:ext cx="8853789" cy="601984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1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6621">
                  <a:extLst>
                    <a:ext uri="{9D8B030D-6E8A-4147-A177-3AD203B41FA5}">
                      <a16:colId xmlns:a16="http://schemas.microsoft.com/office/drawing/2014/main" val="4221574533"/>
                    </a:ext>
                  </a:extLst>
                </a:gridCol>
                <a:gridCol w="2483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46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6034">
                <a:tc gridSpan="2">
                  <a:txBody>
                    <a:bodyPr/>
                    <a:lstStyle/>
                    <a:p>
                      <a:pPr lvl="0" algn="ctr"/>
                      <a:r>
                        <a:rPr lang="en-GB" sz="1400" dirty="0">
                          <a:solidFill>
                            <a:srgbClr val="00B050"/>
                          </a:solidFill>
                          <a:latin typeface="Century Gothic" pitchFamily="34"/>
                        </a:rPr>
                        <a:t>Subject Specific Vocabulary</a:t>
                      </a: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0" dirty="0">
                          <a:solidFill>
                            <a:srgbClr val="00B050"/>
                          </a:solidFill>
                          <a:latin typeface="Century Gothic" pitchFamily="34"/>
                        </a:rPr>
                        <a:t>Software and Tools</a:t>
                      </a: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dirty="0">
                          <a:solidFill>
                            <a:srgbClr val="00B050"/>
                          </a:solidFill>
                          <a:latin typeface="Century Gothic" pitchFamily="34"/>
                        </a:rPr>
                        <a:t>By the end of this unit, I will be able to answer these questions:</a:t>
                      </a: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441">
                <a:tc>
                  <a:txBody>
                    <a:bodyPr/>
                    <a:lstStyle/>
                    <a:p>
                      <a:pPr lvl="0"/>
                      <a:r>
                        <a:rPr lang="en-GB" sz="13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 set of words that has meaning. </a:t>
                      </a: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="0" i="0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Laptop with mouse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="0" i="0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Word programme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b="0" i="0" u="none" strike="noStrike" kern="1200" baseline="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b="0" i="0" u="none" strike="noStrike" kern="1200" baseline="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b="0" i="0" u="none" strike="noStrike" kern="1200" baseline="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b="0" i="0" u="none" strike="noStrike" kern="1200" baseline="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b="0" i="0" u="none" strike="noStrike" kern="1200" baseline="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b="0" i="0" u="none" strike="noStrike" kern="1200" baseline="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b="0" i="0" u="none" strike="noStrike" kern="1200" baseline="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b="0" i="0" u="none" strike="noStrike" kern="1200" baseline="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b="0" i="0" u="none" strike="noStrike" kern="1200" baseline="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b="0" i="0" u="none" strike="noStrike" kern="1200" baseline="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b="0" i="0" u="none" strike="noStrike" kern="1200" baseline="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baseline="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E-Safety</a:t>
                      </a:r>
                      <a:endParaRPr lang="en-GB" sz="1600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Self-Image and Identity</a:t>
                      </a:r>
                    </a:p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can recognise that there may be people online who could make me feel sad, embarrassed or upset.</a:t>
                      </a:r>
                    </a:p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know when I should ask an adult for help with things online that upset me. </a:t>
                      </a:r>
                    </a:p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can give examples of different adults I can ask for help.</a:t>
                      </a:r>
                      <a:endParaRPr lang="en-GB" sz="1000" dirty="0">
                        <a:latin typeface="Century Gothic" panose="020B0502020202020204" pitchFamily="34" charset="0"/>
                      </a:endParaRP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is a keyboard and what keys are on the keyboard?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593">
                <a:tc rowSpan="2">
                  <a:txBody>
                    <a:bodyPr/>
                    <a:lstStyle/>
                    <a:p>
                      <a:pPr lvl="0"/>
                      <a:r>
                        <a:rPr lang="en-GB" sz="13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Computer</a:t>
                      </a: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 computer is a device for working with information.</a:t>
                      </a: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620190"/>
                  </a:ext>
                </a:extLst>
              </a:tr>
              <a:tr h="5299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800" b="0" i="0" u="none" strike="noStrike" kern="1200" baseline="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How can I add and remove text?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454479"/>
                  </a:ext>
                </a:extLst>
              </a:tr>
              <a:tr h="750757">
                <a:tc rowSpan="2">
                  <a:txBody>
                    <a:bodyPr/>
                    <a:lstStyle/>
                    <a:p>
                      <a:pPr lvl="0"/>
                      <a:r>
                        <a:rPr lang="en-GB" sz="13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Toolbar</a:t>
                      </a: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 strip of icons on a computer display providing quick access to certain functions</a:t>
                      </a: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entury Gothic" panose="020B0502020202020204" pitchFamily="34" charset="0"/>
                        </a:rPr>
                        <a:t>What is a toolbar?</a:t>
                      </a:r>
                      <a:endParaRPr lang="en-GB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419298"/>
                  </a:ext>
                </a:extLst>
              </a:tr>
              <a:tr h="223821">
                <a:tc vMerge="1">
                  <a:txBody>
                    <a:bodyPr/>
                    <a:lstStyle/>
                    <a:p>
                      <a:pPr lvl="0"/>
                      <a:endParaRPr lang="en-GB" sz="13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/>
                      <a:endParaRPr lang="en-GB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What tools can I use?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686793"/>
                  </a:ext>
                </a:extLst>
              </a:tr>
              <a:tr h="136219">
                <a:tc rowSpan="3">
                  <a:txBody>
                    <a:bodyPr/>
                    <a:lstStyle/>
                    <a:p>
                      <a:pPr lvl="0"/>
                      <a:r>
                        <a:rPr lang="en-GB" sz="13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Keyboard</a:t>
                      </a: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lvl="0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 keyboard is used for entering data into the computer system. It can type words, numbers and symbols. Buttons on the keyboard are called keys.</a:t>
                      </a: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How can a mouse be used?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227321"/>
                  </a:ext>
                </a:extLst>
              </a:tr>
              <a:tr h="648072">
                <a:tc vMerge="1">
                  <a:txBody>
                    <a:bodyPr/>
                    <a:lstStyle/>
                    <a:p>
                      <a:pPr lvl="0"/>
                      <a:endParaRPr lang="en-GB" sz="13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/>
                      <a:endParaRPr lang="en-GB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is writing on a computer different to writing on paper?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546672"/>
                  </a:ext>
                </a:extLst>
              </a:tr>
              <a:tr h="519294">
                <a:tc vMerge="1">
                  <a:txBody>
                    <a:bodyPr/>
                    <a:lstStyle/>
                    <a:p>
                      <a:pPr lvl="0"/>
                      <a:endParaRPr lang="en-GB" sz="13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/>
                      <a:endParaRPr lang="en-GB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011280"/>
                  </a:ext>
                </a:extLst>
              </a:tr>
              <a:tr h="143814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u="sng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Unit Overview:</a:t>
                      </a:r>
                      <a:r>
                        <a:rPr lang="en-GB" sz="900" b="0" u="sng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Creating media – Digital writing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Promote your learners’ understanding of the various aspects of using a computer to create and change text. Learners will familiarise themselves with typing on a keyboard and begin using tools to change the look of their writing, and then they will consider the differences between using a computer and writing on paper to create text.</a:t>
                      </a: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28449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26963B4-153A-431F-B6D6-50A070276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2060848"/>
            <a:ext cx="1533696" cy="11487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301A42E-A240-4A47-A995-8E0215401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4725144"/>
            <a:ext cx="2471968" cy="164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4375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9FF28-9EA7-4D68-8DD9-DBA2F31A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ICT Term 5 </a:t>
            </a:r>
            <a:br>
              <a:rPr lang="en-GB" dirty="0"/>
            </a:br>
            <a:r>
              <a:rPr lang="en-GB" dirty="0"/>
              <a:t>Sticky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C77CC-714F-4894-BDE1-98CB1ECA9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kern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keyboard and what keys are on the keyboard?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fontAlgn="t">
              <a:spcBef>
                <a:spcPts val="0"/>
              </a:spcBef>
            </a:pPr>
            <a:r>
              <a:rPr lang="en-GB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know what a keyboard and what keys are on the keyboard. </a:t>
            </a:r>
          </a:p>
          <a:p>
            <a:pPr marL="0" fontAlgn="t">
              <a:spcBef>
                <a:spcPts val="0"/>
              </a:spcBef>
            </a:pPr>
            <a:r>
              <a:rPr lang="en-GB" sz="2000" b="0" i="0" u="none" strike="noStrike" kern="12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know that the keys are capitals and not in alphabetical order. </a:t>
            </a:r>
            <a:endParaRPr lang="en-GB" sz="2000" b="0" i="0" u="none" strike="noStrike" kern="120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0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 can add or remove text using the letter keys and the backspace button. </a:t>
            </a:r>
            <a:endParaRPr lang="en-GB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 know what the toolbar is and where to find it. </a:t>
            </a:r>
            <a:endParaRPr lang="en-GB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know that</a:t>
            </a:r>
            <a:r>
              <a:rPr lang="en-GB" sz="20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writing on a computer is different to writing on paper.</a:t>
            </a: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b="0" i="0" u="none" strike="noStrike" dirty="0">
                <a:effectLst/>
                <a:latin typeface="Century Gothic" panose="020B0502020202020204" pitchFamily="34" charset="0"/>
              </a:rPr>
              <a:t>I can recognise that there may be people online who could make me feel sad, embarrassed or upset.</a:t>
            </a: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b="0" i="0" u="none" strike="noStrike" dirty="0">
                <a:effectLst/>
                <a:latin typeface="Century Gothic" panose="020B0502020202020204" pitchFamily="34" charset="0"/>
              </a:rPr>
              <a:t>I know when I should ask an adult for help with things online that upset me. </a:t>
            </a: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b="0" i="0" u="none" strike="noStrike" dirty="0">
                <a:effectLst/>
                <a:latin typeface="Century Gothic" panose="020B0502020202020204" pitchFamily="34" charset="0"/>
              </a:rPr>
              <a:t>I can give examples of different adults I can ask for help.</a:t>
            </a: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20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907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4A2488-972E-4D9E-8B20-3387DB331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28" y="224645"/>
            <a:ext cx="8544944" cy="640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4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91A51-DC7C-4722-8F1F-496EA35B8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DT Term 5 </a:t>
            </a:r>
            <a:br>
              <a:rPr lang="en-GB" dirty="0"/>
            </a:br>
            <a:r>
              <a:rPr lang="en-GB" dirty="0"/>
              <a:t>Sticky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C968B-8447-4ACD-AB4D-008A76B83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I know that you can join different components together in different ways. </a:t>
            </a:r>
          </a:p>
          <a:p>
            <a:r>
              <a:rPr lang="en-GB" dirty="0"/>
              <a:t>I know that it will help me to make a product if I research existing products first. </a:t>
            </a:r>
          </a:p>
          <a:p>
            <a:r>
              <a:rPr lang="en-GB" dirty="0"/>
              <a:t>I know that evaluating my product will help me to learn from my successes and my mistakes. </a:t>
            </a:r>
          </a:p>
          <a:p>
            <a:r>
              <a:rPr lang="en-GB" dirty="0"/>
              <a:t>I know that I can use slits to help me join two components together. </a:t>
            </a:r>
          </a:p>
          <a:p>
            <a:r>
              <a:rPr lang="en-GB" dirty="0"/>
              <a:t>I know that if I laminate a piece of paper then it will become waterproof.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546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F9DBECC-F314-45B4-87AE-D2A085593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8466"/>
            <a:ext cx="7886700" cy="70534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000" dirty="0">
                <a:solidFill>
                  <a:srgbClr val="92D050"/>
                </a:solidFill>
                <a:latin typeface="Century Gothic" panose="020B0502020202020204" pitchFamily="34" charset="0"/>
              </a:rPr>
              <a:t>Year 1: PE- Gymnastics</a:t>
            </a:r>
            <a:br>
              <a:rPr lang="en-GB" sz="3000" dirty="0">
                <a:solidFill>
                  <a:srgbClr val="92D050"/>
                </a:solidFill>
                <a:latin typeface="Century Gothic" panose="020B0502020202020204" pitchFamily="34" charset="0"/>
              </a:rPr>
            </a:br>
            <a:r>
              <a:rPr lang="en-GB" sz="3000" dirty="0">
                <a:solidFill>
                  <a:srgbClr val="92D050"/>
                </a:solidFill>
                <a:latin typeface="Century Gothic" panose="020B0502020202020204" pitchFamily="34" charset="0"/>
              </a:rPr>
              <a:t>Get Set 4 PE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8F99F53-7A24-4463-AFD2-4D26E41AB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898055"/>
              </p:ext>
            </p:extLst>
          </p:nvPr>
        </p:nvGraphicFramePr>
        <p:xfrm>
          <a:off x="149539" y="878747"/>
          <a:ext cx="2380651" cy="38370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66077">
                  <a:extLst>
                    <a:ext uri="{9D8B030D-6E8A-4147-A177-3AD203B41FA5}">
                      <a16:colId xmlns:a16="http://schemas.microsoft.com/office/drawing/2014/main" val="1346555721"/>
                    </a:ext>
                  </a:extLst>
                </a:gridCol>
                <a:gridCol w="1414574">
                  <a:extLst>
                    <a:ext uri="{9D8B030D-6E8A-4147-A177-3AD203B41FA5}">
                      <a16:colId xmlns:a16="http://schemas.microsoft.com/office/drawing/2014/main" val="2623282306"/>
                    </a:ext>
                  </a:extLst>
                </a:gridCol>
              </a:tblGrid>
              <a:tr h="606308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Subject Specific Vocabulary- Key Words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378995"/>
                  </a:ext>
                </a:extLst>
              </a:tr>
              <a:tr h="876561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Apparatus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a piece of equipment that's used in gymnastics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43065908"/>
                  </a:ext>
                </a:extLst>
              </a:tr>
              <a:tr h="1277275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Balance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the ability to maintain a controlled body position during task performance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26599165"/>
                  </a:ext>
                </a:extLst>
              </a:tr>
              <a:tr h="1076918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Sequence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a set of related movements that follow each other in a particular order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2603153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AD37ED2-6BA3-4854-BC81-26DB626CA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74513"/>
              </p:ext>
            </p:extLst>
          </p:nvPr>
        </p:nvGraphicFramePr>
        <p:xfrm>
          <a:off x="2589796" y="3094909"/>
          <a:ext cx="3465649" cy="162090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465649">
                  <a:extLst>
                    <a:ext uri="{9D8B030D-6E8A-4147-A177-3AD203B41FA5}">
                      <a16:colId xmlns:a16="http://schemas.microsoft.com/office/drawing/2014/main" val="448699431"/>
                    </a:ext>
                  </a:extLst>
                </a:gridCol>
              </a:tblGrid>
              <a:tr h="48627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Team Work/ Fair Play</a:t>
                      </a:r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42866019"/>
                  </a:ext>
                </a:extLst>
              </a:tr>
              <a:tr h="264463">
                <a:tc>
                  <a:txBody>
                    <a:bodyPr/>
                    <a:lstStyle/>
                    <a:p>
                      <a:r>
                        <a:rPr lang="en-GB" sz="1100" dirty="0"/>
                        <a:t>Observing and give feedback</a:t>
                      </a:r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36222544"/>
                  </a:ext>
                </a:extLst>
              </a:tr>
              <a:tr h="435084">
                <a:tc>
                  <a:txBody>
                    <a:bodyPr/>
                    <a:lstStyle/>
                    <a:p>
                      <a:r>
                        <a:rPr lang="en-GB" sz="1100" dirty="0"/>
                        <a:t>Always supporting each other</a:t>
                      </a:r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3698359"/>
                  </a:ext>
                </a:extLst>
              </a:tr>
              <a:tr h="435084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Trust and respect each other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4586098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487DC22-FCA3-4B66-9AAB-DCAF45BAE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950245"/>
              </p:ext>
            </p:extLst>
          </p:nvPr>
        </p:nvGraphicFramePr>
        <p:xfrm>
          <a:off x="162991" y="4869160"/>
          <a:ext cx="5731917" cy="18821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731917">
                  <a:extLst>
                    <a:ext uri="{9D8B030D-6E8A-4147-A177-3AD203B41FA5}">
                      <a16:colId xmlns:a16="http://schemas.microsoft.com/office/drawing/2014/main" val="9504335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Famous People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18619825"/>
                  </a:ext>
                </a:extLst>
              </a:tr>
              <a:tr h="2016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Beth Tweddle MBE is a retired British artistic gymnast. Renowned for her uneven bar and floor routines, she was the first female gymnast from Great Britain to win a medal at the European Championships, World Championships, and Olympic Games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68628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Joe Fraser is an English artistic gymnast. He is the 2022 European all-around and parallel bars champion and the 2019 world champion on the parallel bars, the first British gymnast to ever win gold in any of these events. </a:t>
                      </a:r>
                      <a:endParaRPr lang="en-GB" sz="105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00077242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1083AF2-F29E-41A1-A1C7-2FDEF22F70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412744"/>
              </p:ext>
            </p:extLst>
          </p:nvPr>
        </p:nvGraphicFramePr>
        <p:xfrm>
          <a:off x="6115051" y="900483"/>
          <a:ext cx="3028949" cy="5668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8949">
                  <a:extLst>
                    <a:ext uri="{9D8B030D-6E8A-4147-A177-3AD203B41FA5}">
                      <a16:colId xmlns:a16="http://schemas.microsoft.com/office/drawing/2014/main" val="727552061"/>
                    </a:ext>
                  </a:extLst>
                </a:gridCol>
              </a:tblGrid>
              <a:tr h="4912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Key Skills- Objectives</a:t>
                      </a:r>
                    </a:p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182326"/>
                  </a:ext>
                </a:extLst>
              </a:tr>
              <a:tr h="903257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dirty="0">
                          <a:solidFill>
                            <a:srgbClr val="263339"/>
                          </a:solidFill>
                          <a:effectLst/>
                        </a:rPr>
                        <a:t>To explore travelling movements.</a:t>
                      </a:r>
                    </a:p>
                  </a:txBody>
                  <a:tcPr marL="190500" marR="190500" marT="190500" marB="19050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813971"/>
                  </a:ext>
                </a:extLst>
              </a:tr>
              <a:tr h="770645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dirty="0">
                          <a:solidFill>
                            <a:srgbClr val="263339"/>
                          </a:solidFill>
                          <a:effectLst/>
                        </a:rPr>
                        <a:t>To develop quality when performing and linking shapes.</a:t>
                      </a:r>
                    </a:p>
                  </a:txBody>
                  <a:tcPr marL="190500" marR="190500" marT="190500" marB="19050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758933"/>
                  </a:ext>
                </a:extLst>
              </a:tr>
              <a:tr h="770645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dirty="0">
                          <a:solidFill>
                            <a:srgbClr val="263339"/>
                          </a:solidFill>
                          <a:effectLst/>
                        </a:rPr>
                        <a:t>To develop stability and control when performing balances.</a:t>
                      </a:r>
                    </a:p>
                  </a:txBody>
                  <a:tcPr marL="190500" marR="190500" marT="190500" marB="19050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255648"/>
                  </a:ext>
                </a:extLst>
              </a:tr>
              <a:tr h="968109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dirty="0">
                          <a:solidFill>
                            <a:srgbClr val="263339"/>
                          </a:solidFill>
                          <a:effectLst/>
                        </a:rPr>
                        <a:t>To develop technique and control when performing shape jumps.</a:t>
                      </a:r>
                    </a:p>
                  </a:txBody>
                  <a:tcPr marL="190500" marR="190500" marT="190500" marB="19050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220706"/>
                  </a:ext>
                </a:extLst>
              </a:tr>
              <a:tr h="878289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dirty="0">
                          <a:solidFill>
                            <a:srgbClr val="263339"/>
                          </a:solidFill>
                          <a:effectLst/>
                        </a:rPr>
                        <a:t>To develop technique in the barrel, straight and forward roll.</a:t>
                      </a:r>
                    </a:p>
                  </a:txBody>
                  <a:tcPr marL="190500" marR="190500" marT="190500" marB="19050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262135"/>
                  </a:ext>
                </a:extLst>
              </a:tr>
              <a:tr h="770645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dirty="0">
                          <a:solidFill>
                            <a:srgbClr val="263339"/>
                          </a:solidFill>
                          <a:effectLst/>
                        </a:rPr>
                        <a:t>To link gymnastic actions to create a sequence.</a:t>
                      </a:r>
                    </a:p>
                  </a:txBody>
                  <a:tcPr marL="190500" marR="190500" marT="190500" marB="19050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202468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AF2FC31-FDCF-4498-B814-B8F8B8875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392" y="947459"/>
            <a:ext cx="2981068" cy="193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45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0BC7-80C2-4361-981F-D3C5326E2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PE Term 5</a:t>
            </a:r>
            <a:br>
              <a:rPr lang="en-GB" dirty="0"/>
            </a:br>
            <a:r>
              <a:rPr lang="en-GB" dirty="0"/>
              <a:t>Sticky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D39A2-BA0A-4AD8-BCB6-A56C5BCB0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263339"/>
                </a:solidFill>
                <a:latin typeface="Calibri" panose="020F0502020204030204" pitchFamily="34" charset="0"/>
              </a:rPr>
              <a:t>I know there are different ways to travel and I can</a:t>
            </a:r>
            <a:r>
              <a:rPr lang="en-GB" sz="2400" b="0" i="0" u="none" strike="noStrike" kern="1200" dirty="0">
                <a:solidFill>
                  <a:srgbClr val="263339"/>
                </a:solidFill>
                <a:effectLst/>
                <a:latin typeface="Calibri" panose="020F0502020204030204" pitchFamily="34" charset="0"/>
              </a:rPr>
              <a:t> explore travelling movements.</a:t>
            </a:r>
            <a:endParaRPr lang="en-GB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400" b="0" i="0" u="none" strike="noStrike" kern="1200" dirty="0">
                <a:solidFill>
                  <a:srgbClr val="263339"/>
                </a:solidFill>
                <a:effectLst/>
                <a:latin typeface="Calibri" panose="020F0502020204030204" pitchFamily="34" charset="0"/>
              </a:rPr>
              <a:t>I can perform and link shapes.</a:t>
            </a:r>
            <a:endParaRPr lang="en-GB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263339"/>
                </a:solidFill>
                <a:latin typeface="Calibri" panose="020F0502020204030204" pitchFamily="34" charset="0"/>
              </a:rPr>
              <a:t>I know how to be </a:t>
            </a:r>
            <a:r>
              <a:rPr lang="en-GB" sz="2400" b="0" i="0" u="none" strike="noStrike" kern="1200" dirty="0">
                <a:solidFill>
                  <a:srgbClr val="263339"/>
                </a:solidFill>
                <a:effectLst/>
                <a:latin typeface="Calibri" panose="020F0502020204030204" pitchFamily="34" charset="0"/>
              </a:rPr>
              <a:t>stable and have control when performing balances.</a:t>
            </a:r>
            <a:endParaRPr lang="en-GB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400" b="0" i="0" u="none" strike="noStrike" kern="1200" dirty="0">
                <a:solidFill>
                  <a:srgbClr val="263339"/>
                </a:solidFill>
                <a:effectLst/>
                <a:latin typeface="Calibri" panose="020F0502020204030204" pitchFamily="34" charset="0"/>
              </a:rPr>
              <a:t>I can </a:t>
            </a:r>
            <a:r>
              <a:rPr lang="en-GB" sz="2400" dirty="0">
                <a:solidFill>
                  <a:srgbClr val="263339"/>
                </a:solidFill>
                <a:latin typeface="Calibri" panose="020F0502020204030204" pitchFamily="34" charset="0"/>
              </a:rPr>
              <a:t>show </a:t>
            </a:r>
            <a:r>
              <a:rPr lang="en-GB" sz="2400" b="0" i="0" u="none" strike="noStrike" kern="1200" dirty="0">
                <a:solidFill>
                  <a:srgbClr val="263339"/>
                </a:solidFill>
                <a:effectLst/>
                <a:latin typeface="Calibri" panose="020F0502020204030204" pitchFamily="34" charset="0"/>
              </a:rPr>
              <a:t>control when performing shape jumps.</a:t>
            </a:r>
            <a:endParaRPr lang="en-GB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400" b="0" i="0" u="none" strike="noStrike" kern="1200" dirty="0">
                <a:solidFill>
                  <a:srgbClr val="263339"/>
                </a:solidFill>
                <a:effectLst/>
                <a:latin typeface="Calibri" panose="020F0502020204030204" pitchFamily="34" charset="0"/>
              </a:rPr>
              <a:t>I can perform the barrel, straight and forward roll.</a:t>
            </a:r>
            <a:endParaRPr lang="en-GB" sz="2400" dirty="0"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400" b="0" i="0" u="none" strike="noStrike" kern="1200" dirty="0">
                <a:solidFill>
                  <a:srgbClr val="263339"/>
                </a:solidFill>
                <a:effectLst/>
                <a:latin typeface="Arial" panose="020B0604020202020204" pitchFamily="34" charset="0"/>
              </a:rPr>
              <a:t>I can</a:t>
            </a:r>
            <a:r>
              <a:rPr lang="en-GB" sz="2400" b="0" i="0" u="none" strike="noStrike" kern="1200" dirty="0">
                <a:solidFill>
                  <a:srgbClr val="263339"/>
                </a:solidFill>
                <a:effectLst/>
                <a:latin typeface="Calibri" panose="020F0502020204030204" pitchFamily="34" charset="0"/>
              </a:rPr>
              <a:t> link gymnastic actions to create a sequence.</a:t>
            </a:r>
            <a:endParaRPr lang="en-GB" sz="24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4553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356" y="188640"/>
            <a:ext cx="8867775" cy="492125"/>
          </a:xfrm>
        </p:spPr>
        <p:txBody>
          <a:bodyPr anchorCtr="1">
            <a:normAutofit fontScale="90000"/>
          </a:bodyPr>
          <a:lstStyle/>
          <a:p>
            <a:r>
              <a:rPr lang="en-GB" altLang="en-US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Year 1: PSHE Knowledge Mat</a:t>
            </a:r>
            <a:br>
              <a:rPr lang="en-GB" altLang="en-US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en-GB" altLang="en-US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Being my Best</a:t>
            </a:r>
          </a:p>
        </p:txBody>
      </p:sp>
      <p:graphicFrame>
        <p:nvGraphicFramePr>
          <p:cNvPr id="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995120"/>
              </p:ext>
            </p:extLst>
          </p:nvPr>
        </p:nvGraphicFramePr>
        <p:xfrm>
          <a:off x="107504" y="890343"/>
          <a:ext cx="9036497" cy="59284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3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3967">
                <a:tc gridSpan="2">
                  <a:txBody>
                    <a:bodyPr/>
                    <a:lstStyle/>
                    <a:p>
                      <a:pPr lvl="0"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Subject Specific Vocabulary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600" dirty="0">
                          <a:solidFill>
                            <a:srgbClr val="0070C0"/>
                          </a:solidFill>
                          <a:latin typeface="Century Gothic" pitchFamily="34"/>
                        </a:rPr>
                        <a:t>By the end of this unit, I will be able to answer these questions:</a:t>
                      </a: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536">
                <a:tc rowSpan="2">
                  <a:txBody>
                    <a:bodyPr/>
                    <a:lstStyle/>
                    <a:p>
                      <a:r>
                        <a:rPr lang="en-GB" sz="1500" b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Personal hygiene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The way we care for our bodies. 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ctr">
                        <a:buFont typeface="Wingdings" panose="05000000000000000000" pitchFamily="2" charset="2"/>
                        <a:buChar char="q"/>
                      </a:pPr>
                      <a:r>
                        <a:rPr lang="en-GB" sz="1200" dirty="0">
                          <a:solidFill>
                            <a:srgbClr val="0070C0"/>
                          </a:solidFill>
                          <a:latin typeface="Century Gothic" pitchFamily="34"/>
                        </a:rPr>
                        <a:t>What is the importance of fruit and vegetables in my daily diet?</a:t>
                      </a: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539359"/>
                  </a:ext>
                </a:extLst>
              </a:tr>
              <a:tr h="19222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GB" sz="12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Which foods do we need to eat more of and which we need to eat less of to be healthy?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endParaRPr lang="en-GB" sz="1200" b="0" i="0" u="none" strike="noStrike" kern="1200" dirty="0"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742264"/>
                  </a:ext>
                </a:extLst>
              </a:tr>
              <a:tr h="323485">
                <a:tc>
                  <a:txBody>
                    <a:bodyPr/>
                    <a:lstStyle/>
                    <a:p>
                      <a:pPr lvl="0"/>
                      <a:r>
                        <a:rPr lang="en-GB" sz="1500" b="0" dirty="0">
                          <a:solidFill>
                            <a:schemeClr val="tx2"/>
                          </a:solidFill>
                          <a:latin typeface="Century Gothic" pitchFamily="34"/>
                        </a:rPr>
                        <a:t>Healthy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Being well</a:t>
                      </a:r>
                      <a:r>
                        <a:rPr lang="en-GB" sz="1200" b="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and fit.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Some trees can live for thousands of years.</a:t>
                      </a:r>
                    </a:p>
                  </a:txBody>
                  <a:tcPr marT="45735" marB="4573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3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dirty="0">
                          <a:solidFill>
                            <a:schemeClr val="tx2"/>
                          </a:solidFill>
                          <a:latin typeface="Century Gothic" pitchFamily="34"/>
                        </a:rPr>
                        <a:t>Disease</a:t>
                      </a:r>
                    </a:p>
                    <a:p>
                      <a:endParaRPr lang="en-GB" sz="1500" dirty="0"/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Conditions that make people unhealthy. 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Key objectives:</a:t>
                      </a:r>
                      <a:endParaRPr lang="en-GB" dirty="0"/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endParaRPr lang="en-GB" sz="1200" b="0" i="0" u="none" strike="noStrike" kern="1200" dirty="0"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595555"/>
                  </a:ext>
                </a:extLst>
              </a:tr>
              <a:tr h="885654">
                <a:tc vMerge="1">
                  <a:txBody>
                    <a:bodyPr/>
                    <a:lstStyle/>
                    <a:p>
                      <a:endParaRPr lang="en-GB" sz="1400" b="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300" dirty="0"/>
                        <a:t>Know that eating at least five portions of vegetables and fruit a day helps to maintain health.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300" dirty="0"/>
                        <a:t>Recognise that they may have different tastes in food to others;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300" dirty="0"/>
                        <a:t>Recognise the importance of regular hygiene routines;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300" dirty="0"/>
                        <a:t>Sequence personal hygiene routines into a logical order.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300" dirty="0"/>
                        <a:t>Recognise and use simple strategies for preventing the spread of diseases.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300" dirty="0"/>
                        <a:t>Recognise that learning a new skill requires practice and the opportunity to fail, safely;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300" dirty="0"/>
                        <a:t>Demonstrate attentive listening skills;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300" dirty="0"/>
                        <a:t>Give and receive positive feedback, and experience how this makes them feel.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Why are regular hygiene routines so important?</a:t>
                      </a: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718671"/>
                  </a:ext>
                </a:extLst>
              </a:tr>
              <a:tr h="58562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dirty="0">
                          <a:solidFill>
                            <a:schemeClr val="tx2"/>
                          </a:solidFill>
                          <a:latin typeface="Century Gothic" pitchFamily="34"/>
                        </a:rPr>
                        <a:t>Skills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Ability that comes from training or practice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GB" sz="1200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How do diseases spread?</a:t>
                      </a:r>
                    </a:p>
                  </a:txBody>
                  <a:tcPr marT="45735" marB="4573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782166"/>
                  </a:ext>
                </a:extLst>
              </a:tr>
              <a:tr h="57217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Feelings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r>
                        <a:rPr lang="en-GB" sz="1400" dirty="0">
                          <a:latin typeface="Century Gothic" panose="020B0502020202020204" pitchFamily="34" charset="0"/>
                        </a:rPr>
                        <a:t>An emotion.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GB" sz="1200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What do I need to do to learn a new skill?</a:t>
                      </a:r>
                    </a:p>
                  </a:txBody>
                  <a:tcPr marT="45735" marB="4573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899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dirty="0">
                          <a:solidFill>
                            <a:schemeClr val="tx2"/>
                          </a:solidFill>
                          <a:latin typeface="Century Gothic" pitchFamily="34"/>
                        </a:rPr>
                        <a:t>Conflict</a:t>
                      </a:r>
                    </a:p>
                    <a:p>
                      <a:endParaRPr lang="en-GB" sz="1500" dirty="0"/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A struggle between people which may be physical, or between conflicting ideas. 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endParaRPr lang="en-GB" sz="1200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178680"/>
                  </a:ext>
                </a:extLst>
              </a:tr>
              <a:tr h="78520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How can we resolve conflict situations?</a:t>
                      </a:r>
                    </a:p>
                  </a:txBody>
                  <a:tcPr marT="45735" marB="4573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01446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733" y="908720"/>
            <a:ext cx="211455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67890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E212-E2A0-493A-8D1E-7F56A0C99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PSHE Term 5</a:t>
            </a:r>
            <a:br>
              <a:rPr lang="en-GB" dirty="0"/>
            </a:br>
            <a:r>
              <a:rPr lang="en-GB" dirty="0"/>
              <a:t>Sticky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13919-3A8A-4E8B-8625-F6F8B0997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 k</a:t>
            </a:r>
            <a:r>
              <a:rPr lang="en-GB" sz="3200" dirty="0"/>
              <a:t>now that eating at least five portions of vegetables and fruit a day helps to maintain health.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 r</a:t>
            </a:r>
            <a:r>
              <a:rPr lang="en-GB" sz="3200" dirty="0"/>
              <a:t>ecognise that </a:t>
            </a:r>
            <a:r>
              <a:rPr lang="en-GB" dirty="0"/>
              <a:t>I </a:t>
            </a:r>
            <a:r>
              <a:rPr lang="en-GB" sz="3200" dirty="0"/>
              <a:t>may have different tastes in food to others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 r</a:t>
            </a:r>
            <a:r>
              <a:rPr lang="en-GB" sz="3200" dirty="0"/>
              <a:t>ecognise the importance of regular hygiene routines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 r</a:t>
            </a:r>
            <a:r>
              <a:rPr lang="en-GB" sz="3200" dirty="0"/>
              <a:t>ecognise and can use simple strategies for preventing the spread of diseases.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 r</a:t>
            </a:r>
            <a:r>
              <a:rPr lang="en-GB" sz="3200" dirty="0"/>
              <a:t>ecognise that learning a new skill requires practice and the opportunity to fail, safely.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dirty="0"/>
              <a:t>I know how to listen attentively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 can g</a:t>
            </a:r>
            <a:r>
              <a:rPr lang="en-GB" sz="3200" dirty="0"/>
              <a:t>ive and receive positive feedback, and experience how this </a:t>
            </a:r>
            <a:r>
              <a:rPr lang="en-GB" sz="3200"/>
              <a:t>makes me </a:t>
            </a:r>
            <a:r>
              <a:rPr lang="en-GB" sz="3200" dirty="0"/>
              <a:t>feel.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2808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0" y="0"/>
            <a:ext cx="8928483" cy="714146"/>
          </a:xfrm>
        </p:spPr>
        <p:txBody>
          <a:bodyPr anchorCtr="1">
            <a:noAutofit/>
          </a:bodyPr>
          <a:lstStyle/>
          <a:p>
            <a:pPr algn="ctr" eaLnBrk="1" hangingPunct="1"/>
            <a:r>
              <a:rPr lang="en-GB" altLang="en-US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Year 1: DT</a:t>
            </a:r>
            <a:br>
              <a:rPr lang="en-GB" altLang="en-US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en-GB" altLang="en-US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How can we join materials and components ?</a:t>
            </a:r>
          </a:p>
        </p:txBody>
      </p:sp>
      <p:graphicFrame>
        <p:nvGraphicFramePr>
          <p:cNvPr id="3" name="Content Placeholder 3">
            <a:extLst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562784"/>
              </p:ext>
            </p:extLst>
          </p:nvPr>
        </p:nvGraphicFramePr>
        <p:xfrm>
          <a:off x="215516" y="908721"/>
          <a:ext cx="8712967" cy="584190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389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8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7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84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1354">
                <a:tc gridSpan="2">
                  <a:txBody>
                    <a:bodyPr/>
                    <a:lstStyle/>
                    <a:p>
                      <a:pPr lvl="0" algn="ctr"/>
                      <a:r>
                        <a:rPr lang="en-GB" sz="1400" dirty="0">
                          <a:solidFill>
                            <a:srgbClr val="00B0F0"/>
                          </a:solidFill>
                          <a:latin typeface="Century Gothic" pitchFamily="34"/>
                        </a:rPr>
                        <a:t>Subject Specific Vocabulary</a:t>
                      </a:r>
                    </a:p>
                  </a:txBody>
                  <a:tcPr marL="68580" marR="68580" marT="34298" marB="3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B0F0"/>
                          </a:solidFill>
                          <a:latin typeface="Century Gothic" pitchFamily="34"/>
                        </a:rPr>
                        <a:t>Key Skills</a:t>
                      </a:r>
                    </a:p>
                  </a:txBody>
                  <a:tcPr marL="68580" marR="68580" marT="34298" marB="3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dirty="0">
                          <a:solidFill>
                            <a:srgbClr val="00B0F0"/>
                          </a:solidFill>
                          <a:latin typeface="Century Gothic" pitchFamily="34"/>
                        </a:rPr>
                        <a:t>By the end of the unit I will be able to answer these questions.</a:t>
                      </a:r>
                    </a:p>
                  </a:txBody>
                  <a:tcPr marL="68580" marR="68580" marT="34298" marB="3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630">
                <a:tc>
                  <a:txBody>
                    <a:bodyPr/>
                    <a:lstStyle/>
                    <a:p>
                      <a:pPr lvl="0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Materials</a:t>
                      </a:r>
                    </a:p>
                  </a:txBody>
                  <a:tcPr marL="68580" marR="68580" marT="34298" marB="3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something is made of.</a:t>
                      </a:r>
                    </a:p>
                  </a:txBody>
                  <a:tcPr marL="68580" marR="68580" marT="34298" marB="3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000" b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Select appropriate</a:t>
                      </a:r>
                      <a:r>
                        <a:rPr lang="en-GB" sz="1000" b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000" b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tools and equipment for the purpose.</a:t>
                      </a:r>
                      <a:endParaRPr lang="en-GB" sz="1000" b="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8" marB="3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renewable energy?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a wind farm?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does a wind turbine work and move?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can we join components?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Why must we research products before we make them?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Why do we evaluate our work?.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Which material is suitable for the job and why?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can we make a moving join?</a:t>
                      </a:r>
                    </a:p>
                  </a:txBody>
                  <a:tcPr marL="68580" marR="68580" marT="34298" marB="3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929">
                <a:tc rowSpan="2">
                  <a:txBody>
                    <a:bodyPr/>
                    <a:lstStyle/>
                    <a:p>
                      <a:pPr lvl="0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Components</a:t>
                      </a:r>
                    </a:p>
                  </a:txBody>
                  <a:tcPr marL="68580" marR="68580" marT="34298" marB="3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Many parts that make a whole product.</a:t>
                      </a:r>
                    </a:p>
                  </a:txBody>
                  <a:tcPr marL="68580" marR="68580" marT="34298" marB="3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Say whether the product does what it is meant to (fits the design brief) and how it could be improved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 marT="34298" marB="3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109695"/>
                  </a:ext>
                </a:extLst>
              </a:tr>
              <a:tr h="413341">
                <a:tc rowSpan="2"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Evaluate</a:t>
                      </a:r>
                      <a:endParaRPr lang="en-GB" sz="1100" dirty="0"/>
                    </a:p>
                  </a:txBody>
                  <a:tcPr marL="68580" marR="68580" marT="34298" marB="3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To think about a product and say what was good or bad about it. </a:t>
                      </a:r>
                      <a:endParaRPr lang="en-GB" sz="1100" dirty="0"/>
                    </a:p>
                  </a:txBody>
                  <a:tcPr marL="68580" marR="68580" marT="34298" marB="3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 marT="34298" marB="3429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483563"/>
                  </a:ext>
                </a:extLst>
              </a:tr>
              <a:tr h="661966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8" marB="34298"/>
                </a:tc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8" marB="34298"/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 materials and construction tools, components with appropriate supervision.</a:t>
                      </a:r>
                      <a:endParaRPr lang="en-GB" sz="1000" b="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8" marB="3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130"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Design</a:t>
                      </a:r>
                      <a:endParaRPr lang="en-GB" sz="1100" dirty="0"/>
                    </a:p>
                  </a:txBody>
                  <a:tcPr marL="68580" marR="68580" marT="34298" marB="3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plan of what you want to make.</a:t>
                      </a:r>
                      <a:endParaRPr lang="en-GB" sz="1100" dirty="0"/>
                    </a:p>
                  </a:txBody>
                  <a:tcPr marL="68580" marR="68580" marT="34298" marB="3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b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 and cut materials and components.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 marT="34298" marB="3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 marT="34298" marB="3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5031">
                <a:tc rowSpan="2">
                  <a:txBody>
                    <a:bodyPr/>
                    <a:lstStyle/>
                    <a:p>
                      <a:pPr lvl="0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Wind farm</a:t>
                      </a:r>
                    </a:p>
                  </a:txBody>
                  <a:tcPr marL="68580" marR="68580" marT="34298" marB="3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000" b="0" dirty="0">
                          <a:latin typeface="Comic Sans MS" panose="030F0702030302020204" pitchFamily="66" charset="0"/>
                        </a:rPr>
                        <a:t>An area of land with a group of energy-producing windmills or wind turbines.</a:t>
                      </a:r>
                    </a:p>
                  </a:txBody>
                  <a:tcPr marL="68580" marR="68580" marT="34298" marB="3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10719"/>
                  </a:ext>
                </a:extLst>
              </a:tr>
              <a:tr h="4150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Talk about own and pre-existing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products, exploring, who, what and where and how. Saying what is good or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bad about them.</a:t>
                      </a:r>
                    </a:p>
                    <a:p>
                      <a:pPr marL="0" lvl="0" indent="0" algn="l">
                        <a:buFontTx/>
                        <a:buNone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 marT="34298" marB="3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617804"/>
                  </a:ext>
                </a:extLst>
              </a:tr>
              <a:tr h="571065">
                <a:tc>
                  <a:txBody>
                    <a:bodyPr/>
                    <a:lstStyle/>
                    <a:p>
                      <a:r>
                        <a:rPr lang="en-GB" sz="1100" dirty="0"/>
                        <a:t>Meteorologist</a:t>
                      </a:r>
                    </a:p>
                  </a:txBody>
                  <a:tcPr marL="68580" marR="68580" marT="34298" marB="3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Someone who studies the weather. </a:t>
                      </a:r>
                    </a:p>
                  </a:txBody>
                  <a:tcPr marL="68580" marR="68580" marT="34298" marB="3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l">
                        <a:buFontTx/>
                        <a:buNone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T="45731" marB="4573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702692"/>
                  </a:ext>
                </a:extLst>
              </a:tr>
              <a:tr h="659931">
                <a:tc>
                  <a:txBody>
                    <a:bodyPr/>
                    <a:lstStyle/>
                    <a:p>
                      <a:r>
                        <a:rPr lang="en-GB" sz="1100" dirty="0"/>
                        <a:t>Join</a:t>
                      </a:r>
                    </a:p>
                  </a:txBody>
                  <a:tcPr marL="68580" marR="68580" marT="34298" marB="3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Combine materials or parts together.</a:t>
                      </a:r>
                    </a:p>
                  </a:txBody>
                  <a:tcPr marL="68580" marR="68580" marT="34298" marB="3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71450" lvl="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Think of own ideas</a:t>
                      </a:r>
                      <a:r>
                        <a:rPr lang="en-GB" sz="1000" b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000" b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 designs.</a:t>
                      </a:r>
                    </a:p>
                    <a:p>
                      <a:pPr algn="l"/>
                      <a:endParaRPr lang="en-GB" sz="1000" b="0" dirty="0">
                        <a:latin typeface="Comic Sans MS" panose="030F0702030302020204" pitchFamily="66" charset="0"/>
                      </a:endParaRPr>
                    </a:p>
                  </a:txBody>
                  <a:tcPr marL="68580" marR="68580" marT="34298" marB="3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686121"/>
                  </a:ext>
                </a:extLst>
              </a:tr>
              <a:tr h="504124">
                <a:tc>
                  <a:txBody>
                    <a:bodyPr/>
                    <a:lstStyle/>
                    <a:p>
                      <a:r>
                        <a:rPr lang="en-GB" sz="1100" dirty="0"/>
                        <a:t>Split pin</a:t>
                      </a:r>
                    </a:p>
                  </a:txBody>
                  <a:tcPr marL="68580" marR="68580" marT="34298" marB="3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a metal cotter pin with two arms passed through a hole, held in place by the springing apart of the arms.</a:t>
                      </a:r>
                    </a:p>
                  </a:txBody>
                  <a:tcPr marL="68580" marR="68580" marT="34298" marB="3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000" b="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8" marB="342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026" name="Picture 2" descr="Fundamentals of Wind Turbines | Wind ...">
            <a:extLst>
              <a:ext uri="{FF2B5EF4-FFF2-40B4-BE49-F238E27FC236}">
                <a16:creationId xmlns:a16="http://schemas.microsoft.com/office/drawing/2014/main" id="{EE5C105C-5594-4722-B47F-83FB1FDC5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60031"/>
            <a:ext cx="1900436" cy="141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77E141-112C-40C0-BA03-63C5DB46E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313" y="5078049"/>
            <a:ext cx="2160242" cy="143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8318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FE572-93E8-4B21-BB45-B17C10EFB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 Term 5</a:t>
            </a:r>
            <a:br>
              <a:rPr lang="en-GB" dirty="0"/>
            </a:br>
            <a:r>
              <a:rPr lang="en-GB" dirty="0"/>
              <a:t>Sticky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7A1F9-53F5-472C-B1B8-6BD1F9EF7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Shabbat is the day of the week set aside for worship and rest.</a:t>
            </a:r>
          </a:p>
          <a:p>
            <a:r>
              <a:rPr lang="en-US" altLang="en-US" dirty="0"/>
              <a:t>The Sabbath or Shabbat (the Hebrew word for ‘Sabbath’) is the seventh day of the week.</a:t>
            </a:r>
          </a:p>
          <a:p>
            <a:r>
              <a:rPr lang="en-US" altLang="en-US" dirty="0"/>
              <a:t>Jewish people celebrate the Sabbath every week.</a:t>
            </a:r>
          </a:p>
          <a:p>
            <a:r>
              <a:rPr lang="en-US" altLang="en-US" dirty="0"/>
              <a:t>The Sabbath begins at sunset on Friday and lasts until nightfall on </a:t>
            </a:r>
            <a:r>
              <a:rPr lang="en-US" altLang="en-US" dirty="0" err="1"/>
              <a:t>Saturday.Jewish</a:t>
            </a:r>
            <a:r>
              <a:rPr lang="en-US" altLang="en-US" dirty="0"/>
              <a:t> people look forward to Shabbat as it is a time for resting. Time is spent eating and relaxing with family and friends. </a:t>
            </a:r>
            <a:endParaRPr lang="en-GB" altLang="en-US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181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644525" y="179388"/>
            <a:ext cx="7886700" cy="492125"/>
          </a:xfrm>
        </p:spPr>
        <p:txBody>
          <a:bodyPr anchorCtr="1">
            <a:normAutofit fontScale="90000"/>
          </a:bodyPr>
          <a:lstStyle/>
          <a:p>
            <a:pPr algn="ctr" eaLnBrk="1" hangingPunct="1"/>
            <a:r>
              <a:rPr lang="en-GB" altLang="en-US" sz="3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Year 1: PE – Kwik Cricket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9000" y="764704"/>
          <a:ext cx="2831976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Subject Specific Vocabulary – Key words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224">
                <a:tc>
                  <a:txBody>
                    <a:bodyPr/>
                    <a:lstStyle/>
                    <a:p>
                      <a:r>
                        <a:rPr lang="en-GB" sz="1000" dirty="0"/>
                        <a:t>Opposite leg to throwing 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Follow through with arm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Point at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Wicket Keeper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592">
                <a:tc>
                  <a:txBody>
                    <a:bodyPr/>
                    <a:lstStyle/>
                    <a:p>
                      <a:r>
                        <a:rPr lang="en-GB" sz="1000" dirty="0"/>
                        <a:t>Body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Track ball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784">
                <a:tc>
                  <a:txBody>
                    <a:bodyPr/>
                    <a:lstStyle/>
                    <a:p>
                      <a:r>
                        <a:rPr lang="en-GB" sz="1000" dirty="0"/>
                        <a:t>Move feet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Catching zone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784">
                <a:tc>
                  <a:txBody>
                    <a:bodyPr/>
                    <a:lstStyle/>
                    <a:p>
                      <a:r>
                        <a:rPr lang="en-GB" sz="1000" dirty="0"/>
                        <a:t>Hands out to receive 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Attack the ball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303017"/>
                  </a:ext>
                </a:extLst>
              </a:tr>
              <a:tr h="193784">
                <a:tc>
                  <a:txBody>
                    <a:bodyPr/>
                    <a:lstStyle/>
                    <a:p>
                      <a:r>
                        <a:rPr lang="en-GB" sz="1000" dirty="0"/>
                        <a:t>Runs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Caught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980397"/>
                  </a:ext>
                </a:extLst>
              </a:tr>
              <a:tr h="193784">
                <a:tc>
                  <a:txBody>
                    <a:bodyPr/>
                    <a:lstStyle/>
                    <a:p>
                      <a:r>
                        <a:rPr lang="en-GB" sz="1000" dirty="0"/>
                        <a:t>Batter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Bowler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32314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203848" y="764704"/>
          <a:ext cx="2831976" cy="298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885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Key Skills - Objectives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659">
                <a:tc>
                  <a:txBody>
                    <a:bodyPr/>
                    <a:lstStyle/>
                    <a:p>
                      <a:r>
                        <a:rPr lang="en-GB" sz="1000" dirty="0"/>
                        <a:t>I can apply fundamental</a:t>
                      </a:r>
                      <a:r>
                        <a:rPr lang="en-GB" sz="1000" baseline="0" dirty="0"/>
                        <a:t> beanbag skills, focussed on throwing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696">
                <a:tc>
                  <a:txBody>
                    <a:bodyPr/>
                    <a:lstStyle/>
                    <a:p>
                      <a:r>
                        <a:rPr lang="en-GB" sz="1000" dirty="0"/>
                        <a:t>I can carry out basic underarm bowling/throwing</a:t>
                      </a:r>
                      <a:r>
                        <a:rPr lang="en-GB" sz="1000" baseline="0" dirty="0"/>
                        <a:t> with tactics and aspects of fielding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659">
                <a:tc>
                  <a:txBody>
                    <a:bodyPr/>
                    <a:lstStyle/>
                    <a:p>
                      <a:r>
                        <a:rPr lang="en-GB" sz="1000" dirty="0"/>
                        <a:t>I can develop my catching and fielding skills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659">
                <a:tc>
                  <a:txBody>
                    <a:bodyPr/>
                    <a:lstStyle/>
                    <a:p>
                      <a:r>
                        <a:rPr lang="en-GB" sz="1000" dirty="0"/>
                        <a:t>I can field a ball and return it to the wicket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696">
                <a:tc>
                  <a:txBody>
                    <a:bodyPr/>
                    <a:lstStyle/>
                    <a:p>
                      <a:r>
                        <a:rPr lang="en-GB" sz="1000" dirty="0"/>
                        <a:t>I</a:t>
                      </a:r>
                      <a:r>
                        <a:rPr lang="en-GB" sz="1000" baseline="0" dirty="0"/>
                        <a:t> can l</a:t>
                      </a:r>
                      <a:r>
                        <a:rPr lang="en-GB" sz="1000" dirty="0"/>
                        <a:t>earn the basic concept of playing a Kwik Cricket</a:t>
                      </a:r>
                      <a:r>
                        <a:rPr lang="en-GB" sz="1000" baseline="0" dirty="0"/>
                        <a:t> game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176521"/>
                  </a:ext>
                </a:extLst>
              </a:tr>
              <a:tr h="340696">
                <a:tc>
                  <a:txBody>
                    <a:bodyPr/>
                    <a:lstStyle/>
                    <a:p>
                      <a:r>
                        <a:rPr lang="en-GB" sz="1000" dirty="0"/>
                        <a:t>I</a:t>
                      </a:r>
                      <a:r>
                        <a:rPr lang="en-GB" sz="1000" baseline="0" dirty="0"/>
                        <a:t> can d</a:t>
                      </a:r>
                      <a:r>
                        <a:rPr lang="en-GB" sz="1000" dirty="0"/>
                        <a:t>evelop  the basic concept of playing a Kwik cricket game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074640"/>
                  </a:ext>
                </a:extLst>
              </a:tr>
              <a:tr h="550356">
                <a:tc>
                  <a:txBody>
                    <a:bodyPr/>
                    <a:lstStyle/>
                    <a:p>
                      <a:r>
                        <a:rPr lang="en-GB" sz="1000" dirty="0"/>
                        <a:t>I can show an understanding of the health benefits of exercise.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88696" y="764704"/>
          <a:ext cx="2831976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560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Rules of the game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04">
                <a:tc>
                  <a:txBody>
                    <a:bodyPr/>
                    <a:lstStyle/>
                    <a:p>
                      <a:r>
                        <a:rPr lang="en-GB" sz="1000" dirty="0"/>
                        <a:t> Split the class into 2 teams. 1 team are batters and 1 group are fielders.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488">
                <a:tc>
                  <a:txBody>
                    <a:bodyPr/>
                    <a:lstStyle/>
                    <a:p>
                      <a:r>
                        <a:rPr lang="en-GB" sz="1000" dirty="0"/>
                        <a:t>You need 1 bowler</a:t>
                      </a:r>
                      <a:r>
                        <a:rPr lang="en-GB" sz="1000" baseline="0" dirty="0"/>
                        <a:t> who throws the ball under arm to the batter.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672">
                <a:tc>
                  <a:txBody>
                    <a:bodyPr/>
                    <a:lstStyle/>
                    <a:p>
                      <a:r>
                        <a:rPr lang="en-GB" sz="1000" dirty="0"/>
                        <a:t>The batter must hit the ball and run with the bat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856">
                <a:tc>
                  <a:txBody>
                    <a:bodyPr/>
                    <a:lstStyle/>
                    <a:p>
                      <a:r>
                        <a:rPr lang="en-GB" sz="1000" dirty="0"/>
                        <a:t>The</a:t>
                      </a:r>
                      <a:r>
                        <a:rPr lang="en-GB" sz="1000" baseline="0" dirty="0"/>
                        <a:t> batter must run to the stumps and back to the batting position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811606"/>
                  </a:ext>
                </a:extLst>
              </a:tr>
              <a:tr h="126856">
                <a:tc>
                  <a:txBody>
                    <a:bodyPr/>
                    <a:lstStyle/>
                    <a:p>
                      <a:r>
                        <a:rPr lang="en-GB" sz="1000" dirty="0"/>
                        <a:t>Fielders run to retrieve the ball and must return</a:t>
                      </a:r>
                      <a:r>
                        <a:rPr lang="en-GB" sz="1000" baseline="0" dirty="0"/>
                        <a:t> it to the bowler before the batter is back to his batting position.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776950"/>
                  </a:ext>
                </a:extLst>
              </a:tr>
              <a:tr h="126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The team with the largest number of runs win the game of Kwik cricket.</a:t>
                      </a:r>
                    </a:p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233532"/>
              </p:ext>
            </p:extLst>
          </p:nvPr>
        </p:nvGraphicFramePr>
        <p:xfrm>
          <a:off x="6088696" y="3799479"/>
          <a:ext cx="2831976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838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Team Work / Fair Play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04">
                <a:tc>
                  <a:txBody>
                    <a:bodyPr/>
                    <a:lstStyle/>
                    <a:p>
                      <a:r>
                        <a:rPr lang="en-GB" sz="1000" dirty="0"/>
                        <a:t>Fair Play is an essential value in all sport.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488">
                <a:tc>
                  <a:txBody>
                    <a:bodyPr/>
                    <a:lstStyle/>
                    <a:p>
                      <a:r>
                        <a:rPr lang="en-GB" sz="1000" dirty="0"/>
                        <a:t>Fair Play includes: good sportsmanship, honesty and respect whether you win or lose.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088696" y="5349339"/>
          <a:ext cx="2831976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560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Famous People/Teams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04">
                <a:tc>
                  <a:txBody>
                    <a:bodyPr/>
                    <a:lstStyle/>
                    <a:p>
                      <a:r>
                        <a:rPr lang="en-GB" sz="1000" dirty="0"/>
                        <a:t>Freddy </a:t>
                      </a:r>
                      <a:r>
                        <a:rPr lang="en-GB" sz="1000" dirty="0" err="1"/>
                        <a:t>Flintoff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488">
                <a:tc>
                  <a:txBody>
                    <a:bodyPr/>
                    <a:lstStyle/>
                    <a:p>
                      <a:r>
                        <a:rPr lang="en-GB" sz="1000" dirty="0"/>
                        <a:t>Ian Botham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672">
                <a:tc>
                  <a:txBody>
                    <a:bodyPr/>
                    <a:lstStyle/>
                    <a:p>
                      <a:r>
                        <a:rPr lang="en-GB" sz="1000" dirty="0"/>
                        <a:t>Shane</a:t>
                      </a:r>
                      <a:r>
                        <a:rPr lang="en-GB" sz="1000" baseline="0" dirty="0"/>
                        <a:t> Warne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856">
                <a:tc>
                  <a:txBody>
                    <a:bodyPr/>
                    <a:lstStyle/>
                    <a:p>
                      <a:r>
                        <a:rPr lang="en-GB" sz="1000" dirty="0"/>
                        <a:t>Kevin </a:t>
                      </a:r>
                      <a:r>
                        <a:rPr lang="en-GB" sz="1000" dirty="0" err="1"/>
                        <a:t>Pietersen</a:t>
                      </a:r>
                      <a:r>
                        <a:rPr lang="en-GB" sz="10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51520" y="3262496"/>
          <a:ext cx="2831976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560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Local Clubs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04">
                <a:tc>
                  <a:txBody>
                    <a:bodyPr/>
                    <a:lstStyle/>
                    <a:p>
                      <a:r>
                        <a:rPr lang="en-GB" sz="1000" dirty="0"/>
                        <a:t>Upchurch Cricket Club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488">
                <a:tc>
                  <a:txBody>
                    <a:bodyPr/>
                    <a:lstStyle/>
                    <a:p>
                      <a:r>
                        <a:rPr lang="en-GB" sz="1000" dirty="0" err="1"/>
                        <a:t>Rainham</a:t>
                      </a:r>
                      <a:r>
                        <a:rPr lang="en-GB" sz="1000" dirty="0"/>
                        <a:t> Cricket Club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672">
                <a:tc>
                  <a:txBody>
                    <a:bodyPr/>
                    <a:lstStyle/>
                    <a:p>
                      <a:r>
                        <a:rPr lang="en-GB" sz="1000" dirty="0"/>
                        <a:t>Lower </a:t>
                      </a:r>
                      <a:r>
                        <a:rPr lang="en-GB" sz="1000" dirty="0" err="1"/>
                        <a:t>Halstow</a:t>
                      </a:r>
                      <a:r>
                        <a:rPr lang="en-GB" sz="1000" dirty="0"/>
                        <a:t> Cricket Club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856">
                <a:tc>
                  <a:txBody>
                    <a:bodyPr/>
                    <a:lstStyle/>
                    <a:p>
                      <a:r>
                        <a:rPr lang="en-GB" sz="1000" dirty="0" err="1"/>
                        <a:t>Lordswood</a:t>
                      </a:r>
                      <a:r>
                        <a:rPr lang="en-GB" sz="1000" baseline="0" dirty="0"/>
                        <a:t> Cricket Club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92" y="4718888"/>
            <a:ext cx="2917632" cy="20651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3933056"/>
            <a:ext cx="2759968" cy="283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6513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4A59F-B90E-4189-BF07-F9E4261CE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PE Term 5</a:t>
            </a:r>
            <a:br>
              <a:rPr lang="en-GB" dirty="0"/>
            </a:br>
            <a:r>
              <a:rPr lang="en-GB" dirty="0"/>
              <a:t>Sticky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7D928-A308-4DCC-A5EE-0FF0B7E09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t"/>
            <a:r>
              <a:rPr lang="en-GB" dirty="0"/>
              <a:t>I know that cricket is a game played between two teams. </a:t>
            </a:r>
          </a:p>
          <a:p>
            <a:pPr fontAlgn="t"/>
            <a:r>
              <a:rPr lang="en-GB" dirty="0"/>
              <a:t>You need 1 bowler who throws the ball under arm to the batter.</a:t>
            </a:r>
          </a:p>
          <a:p>
            <a:pPr fontAlgn="t"/>
            <a:r>
              <a:rPr lang="en-GB" dirty="0"/>
              <a:t>The batter must hit the ball and run with the bat</a:t>
            </a:r>
          </a:p>
          <a:p>
            <a:pPr fontAlgn="t"/>
            <a:r>
              <a:rPr lang="en-GB" dirty="0"/>
              <a:t>The batter must run to the stumps and back to the batting position</a:t>
            </a:r>
          </a:p>
          <a:p>
            <a:pPr fontAlgn="t"/>
            <a:r>
              <a:rPr lang="en-GB" dirty="0"/>
              <a:t>Fielders run to retrieve the ball and must return it to the bowler before the batter is back to his batting position.</a:t>
            </a:r>
          </a:p>
          <a:p>
            <a:r>
              <a:rPr lang="en-GB" dirty="0"/>
              <a:t>The team with the largest number of runs win the game of Kwik cricket.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882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1246583" y="332656"/>
            <a:ext cx="6650831" cy="369094"/>
          </a:xfrm>
        </p:spPr>
        <p:txBody>
          <a:bodyPr anchorCtr="1">
            <a:normAutofit fontScale="90000"/>
          </a:bodyPr>
          <a:lstStyle/>
          <a:p>
            <a:pPr algn="ctr" eaLnBrk="1" hangingPunct="1"/>
            <a:r>
              <a:rPr lang="en-GB" altLang="en-US" sz="2400" b="1" dirty="0">
                <a:solidFill>
                  <a:srgbClr val="7FC184"/>
                </a:solidFill>
                <a:latin typeface="Century Gothic" panose="020B0502020202020204" pitchFamily="34" charset="0"/>
              </a:rPr>
              <a:t>Year 1: Science- On Safari</a:t>
            </a:r>
          </a:p>
        </p:txBody>
      </p:sp>
      <p:graphicFrame>
        <p:nvGraphicFramePr>
          <p:cNvPr id="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691199"/>
              </p:ext>
            </p:extLst>
          </p:nvPr>
        </p:nvGraphicFramePr>
        <p:xfrm>
          <a:off x="345637" y="1283186"/>
          <a:ext cx="8452725" cy="545899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64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2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1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4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9061">
                <a:tc gridSpan="2">
                  <a:txBody>
                    <a:bodyPr/>
                    <a:lstStyle/>
                    <a:p>
                      <a:pPr lvl="0"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Subject Specific Vocabulary</a:t>
                      </a:r>
                    </a:p>
                  </a:txBody>
                  <a:tcPr marL="68580" marR="68580" marT="34301" marB="3430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Working Scientifically</a:t>
                      </a:r>
                    </a:p>
                  </a:txBody>
                  <a:tcPr marL="68580" marR="68580" marT="34301" marB="3430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+mn-lt"/>
                        </a:rPr>
                        <a:t>By the end of this unit, I will be able to answer these questions:</a:t>
                      </a:r>
                    </a:p>
                  </a:txBody>
                  <a:tcPr marL="68580" marR="68580" marT="34301" marB="343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626">
                <a:tc rowSpan="2">
                  <a:txBody>
                    <a:bodyPr/>
                    <a:lstStyle/>
                    <a:p>
                      <a:pPr lvl="0"/>
                      <a:r>
                        <a:rPr lang="en-GB" sz="1200" b="1" dirty="0">
                          <a:solidFill>
                            <a:srgbClr val="7FC184"/>
                          </a:solidFill>
                          <a:latin typeface="+mn-lt"/>
                          <a:cs typeface="Calibri" panose="020F0502020204030204" pitchFamily="34" charset="0"/>
                        </a:rPr>
                        <a:t>Abdomen</a:t>
                      </a:r>
                    </a:p>
                  </a:txBody>
                  <a:tcPr marL="68580" marR="68580" marT="34301" marB="3430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The third last part of an insect. It’s the stomach of the insect.</a:t>
                      </a:r>
                    </a:p>
                  </a:txBody>
                  <a:tcPr marL="68580" marR="68580" marT="34301" marB="3430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+mn-lt"/>
                        </a:rPr>
                        <a:t>Ask simple questions and recognise they can be answered in different ways. 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+mn-lt"/>
                        </a:rPr>
                        <a:t>Perform simple tests.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+mn-lt"/>
                        </a:rPr>
                        <a:t>Identify and classify.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+mn-lt"/>
                        </a:rPr>
                        <a:t>Gather and record data.</a:t>
                      </a:r>
                    </a:p>
                  </a:txBody>
                  <a:tcPr marL="68580" marR="68580" marT="34301" marB="3430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vl="0" algn="ctr"/>
                      <a:endParaRPr lang="en-GB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</a:txBody>
                  <a:tcPr marT="45730" marB="4573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072">
                <a:tc vMerge="1">
                  <a:txBody>
                    <a:bodyPr/>
                    <a:lstStyle/>
                    <a:p>
                      <a:pPr lvl="0"/>
                      <a:endParaRPr lang="en-GB" sz="1400" b="1" dirty="0">
                        <a:solidFill>
                          <a:srgbClr val="7FC184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/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9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</a:rPr>
                        <a:t>What is an invertebrate?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</a:rPr>
                        <a:t>Can you name some common plants?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</a:rPr>
                        <a:t>What would you take on safari?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</a:rPr>
                        <a:t>What do insects look like?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</a:rPr>
                        <a:t>Do invertebrates live in the same places?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</a:rPr>
                        <a:t>Do invertebrates have hairs?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</a:rPr>
                        <a:t>Where are legs on an invertebrates body?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</a:rPr>
                        <a:t>What body parts are on a insect?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</a:rPr>
                        <a:t>What do invertebrates eat?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</a:rPr>
                        <a:t>What do snails eat?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</a:rPr>
                        <a:t>How do snails move?</a:t>
                      </a:r>
                    </a:p>
                  </a:txBody>
                  <a:tcPr marL="68580" marR="68580" marT="34301" marB="3430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051724"/>
                  </a:ext>
                </a:extLst>
              </a:tr>
              <a:tr h="361249">
                <a:tc>
                  <a:txBody>
                    <a:bodyPr/>
                    <a:lstStyle/>
                    <a:p>
                      <a:pPr lvl="0"/>
                      <a:r>
                        <a:rPr lang="en-GB" sz="1200" b="1" dirty="0">
                          <a:solidFill>
                            <a:srgbClr val="7FC184"/>
                          </a:solidFill>
                          <a:latin typeface="+mn-lt"/>
                          <a:cs typeface="Calibri" panose="020F0502020204030204" pitchFamily="34" charset="0"/>
                        </a:rPr>
                        <a:t>Exoskeleton</a:t>
                      </a:r>
                    </a:p>
                  </a:txBody>
                  <a:tcPr marL="68580" marR="68580" marT="34301" marB="3430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The outside, hard part of a body that protects.</a:t>
                      </a:r>
                    </a:p>
                  </a:txBody>
                  <a:tcPr marL="68580" marR="68580" marT="34301" marB="3430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831">
                <a:tc>
                  <a:txBody>
                    <a:bodyPr/>
                    <a:lstStyle/>
                    <a:p>
                      <a:pPr lvl="0"/>
                      <a:r>
                        <a:rPr lang="en-GB" sz="1200" b="1" dirty="0">
                          <a:solidFill>
                            <a:srgbClr val="7FC184"/>
                          </a:solidFill>
                          <a:latin typeface="+mn-lt"/>
                          <a:cs typeface="Calibri" panose="020F0502020204030204" pitchFamily="34" charset="0"/>
                        </a:rPr>
                        <a:t>Food chain</a:t>
                      </a:r>
                    </a:p>
                  </a:txBody>
                  <a:tcPr marL="68580" marR="68580" marT="34301" marB="3430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The order that things are eaten in. </a:t>
                      </a:r>
                    </a:p>
                  </a:txBody>
                  <a:tcPr marL="68580" marR="68580" marT="34301" marB="3430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158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92D050"/>
                          </a:solidFill>
                          <a:latin typeface="+mn-lt"/>
                          <a:cs typeface="Calibri" panose="020F0502020204030204" pitchFamily="34" charset="0"/>
                        </a:rPr>
                        <a:t>Habitat</a:t>
                      </a:r>
                    </a:p>
                  </a:txBody>
                  <a:tcPr marL="68580" marR="68580" marT="34301" marB="3430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  <a:cs typeface="Calibri" panose="020F0502020204030204" pitchFamily="34" charset="0"/>
                        </a:rPr>
                        <a:t>Where an animal lives.</a:t>
                      </a:r>
                    </a:p>
                  </a:txBody>
                  <a:tcPr marL="68580" marR="68580" marT="34301" marB="3430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600" dirty="0">
                        <a:solidFill>
                          <a:srgbClr val="7FC184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875387"/>
                  </a:ext>
                </a:extLst>
              </a:tr>
              <a:tr h="5467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7FC184"/>
                          </a:solidFill>
                          <a:latin typeface="+mn-lt"/>
                          <a:cs typeface="Calibri" panose="020F0502020204030204" pitchFamily="34" charset="0"/>
                        </a:rPr>
                        <a:t>Insect</a:t>
                      </a:r>
                    </a:p>
                  </a:txBody>
                  <a:tcPr marL="68580" marR="68580" marT="34301" marB="3430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Invertebrates that have three main body parts and three pairs of legs. </a:t>
                      </a:r>
                    </a:p>
                  </a:txBody>
                  <a:tcPr marL="68580" marR="68580" marT="34301" marB="3430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Famous Scientist:</a:t>
                      </a:r>
                    </a:p>
                    <a:p>
                      <a:b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GB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Steve Irwin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301" marB="3430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7FC184"/>
                          </a:solidFill>
                          <a:latin typeface="+mn-lt"/>
                          <a:cs typeface="Calibri" panose="020F0502020204030204" pitchFamily="34" charset="0"/>
                        </a:rPr>
                        <a:t>Invertebrate</a:t>
                      </a:r>
                    </a:p>
                  </a:txBody>
                  <a:tcPr marL="68580" marR="68580" marT="34301" marB="3430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Animals with no back bone.</a:t>
                      </a:r>
                    </a:p>
                  </a:txBody>
                  <a:tcPr marL="68580" marR="68580" marT="34301" marB="3430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897120"/>
                  </a:ext>
                </a:extLst>
              </a:tr>
              <a:tr h="503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7FC184"/>
                          </a:solidFill>
                          <a:latin typeface="+mn-lt"/>
                          <a:cs typeface="Calibri" panose="020F0502020204030204" pitchFamily="34" charset="0"/>
                        </a:rPr>
                        <a:t>Thorax</a:t>
                      </a:r>
                    </a:p>
                  </a:txBody>
                  <a:tcPr marL="68580" marR="68580" marT="34301" marB="3430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Middle part of an insects body that has the legs on. </a:t>
                      </a:r>
                    </a:p>
                  </a:txBody>
                  <a:tcPr marL="68580" marR="68580" marT="34301" marB="3430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090353"/>
                  </a:ext>
                </a:extLst>
              </a:tr>
              <a:tr h="3925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7FC184"/>
                          </a:solidFill>
                          <a:latin typeface="+mn-lt"/>
                          <a:cs typeface="Calibri" panose="020F0502020204030204" pitchFamily="34" charset="0"/>
                        </a:rPr>
                        <a:t>Vertebrate</a:t>
                      </a:r>
                    </a:p>
                  </a:txBody>
                  <a:tcPr marL="68580" marR="68580" marT="34301" marB="3430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Animals that have backbones. </a:t>
                      </a:r>
                    </a:p>
                  </a:txBody>
                  <a:tcPr marL="68580" marR="68580" marT="34301" marB="3430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546046"/>
                  </a:ext>
                </a:extLst>
              </a:tr>
              <a:tr h="11783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7FC184"/>
                          </a:solidFill>
                          <a:latin typeface="+mn-lt"/>
                          <a:cs typeface="Calibri" panose="020F0502020204030204" pitchFamily="34" charset="0"/>
                        </a:rPr>
                        <a:t>w</a:t>
                      </a:r>
                    </a:p>
                  </a:txBody>
                  <a:tcPr marL="68580" marR="68580" marT="34301" marB="3430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301" marB="3430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771304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B16FEF90-1354-4A5C-BE62-40329EEB1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28" y="5644661"/>
            <a:ext cx="3338676" cy="10961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1A7A9E-C48C-42B7-A23F-B160A62BE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4725144"/>
            <a:ext cx="1484796" cy="125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6988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402B-074B-493E-BC85-C0558A892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Science Term 5</a:t>
            </a:r>
            <a:br>
              <a:rPr lang="en-GB" dirty="0"/>
            </a:br>
            <a:r>
              <a:rPr lang="en-GB" dirty="0"/>
              <a:t>Sticky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3E6B7-ABA3-4DAB-B517-C921F6B23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An invertebrate is </a:t>
            </a:r>
            <a:r>
              <a:rPr lang="en-US" dirty="0">
                <a:cs typeface="Calibri" panose="020F0502020204030204" pitchFamily="34" charset="0"/>
              </a:rPr>
              <a:t>an animals with no back bone.</a:t>
            </a:r>
          </a:p>
          <a:p>
            <a:pPr marL="285750" indent="-285750"/>
            <a:r>
              <a:rPr lang="en-GB" dirty="0"/>
              <a:t>I can recognise and name some common plants like daisies, roses and buttercups.</a:t>
            </a:r>
          </a:p>
          <a:p>
            <a:r>
              <a:rPr lang="en-GB" dirty="0"/>
              <a:t>Insects </a:t>
            </a:r>
            <a:r>
              <a:rPr lang="en-US" dirty="0">
                <a:cs typeface="Calibri" panose="020F0502020204030204" pitchFamily="34" charset="0"/>
              </a:rPr>
              <a:t>are invertebrates that have three main body parts and three pairs of legs. </a:t>
            </a:r>
          </a:p>
          <a:p>
            <a:pPr marL="285750" indent="-285750"/>
            <a:r>
              <a:rPr lang="en-GB" dirty="0"/>
              <a:t>Invertebrates live on land and in the water, or even both. </a:t>
            </a:r>
          </a:p>
          <a:p>
            <a:pPr marL="285750" indent="-285750"/>
            <a:r>
              <a:rPr lang="en-GB" dirty="0"/>
              <a:t>Invertebrates do not have hairs.</a:t>
            </a:r>
          </a:p>
          <a:p>
            <a:pPr marL="285750" indent="-285750"/>
            <a:r>
              <a:rPr lang="en-GB" dirty="0"/>
              <a:t>What body parts are on a insect?</a:t>
            </a:r>
          </a:p>
          <a:p>
            <a:endParaRPr lang="en-US" dirty="0"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824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03544"/>
            <a:ext cx="8064896" cy="696263"/>
          </a:xfrm>
        </p:spPr>
        <p:txBody>
          <a:bodyPr>
            <a:noAutofit/>
          </a:bodyPr>
          <a:lstStyle/>
          <a:p>
            <a:r>
              <a:rPr lang="en-GB" altLang="en-US" sz="2025" b="1" dirty="0">
                <a:solidFill>
                  <a:srgbClr val="FF0066"/>
                </a:solidFill>
                <a:latin typeface="Century Gothic" panose="020B0502020202020204" pitchFamily="34" charset="0"/>
              </a:rPr>
              <a:t>Music: Having fun with improvisation.</a:t>
            </a:r>
            <a:br>
              <a:rPr lang="en-GB" altLang="en-US" sz="2025" b="1" dirty="0">
                <a:solidFill>
                  <a:srgbClr val="FF0066"/>
                </a:solidFill>
                <a:latin typeface="Century Gothic" panose="020B0502020202020204" pitchFamily="34" charset="0"/>
              </a:rPr>
            </a:br>
            <a:r>
              <a:rPr lang="en-GB" altLang="en-US" sz="2025" b="1" dirty="0">
                <a:solidFill>
                  <a:srgbClr val="FF0066"/>
                </a:solidFill>
                <a:latin typeface="Century Gothic" panose="020B0502020202020204" pitchFamily="34" charset="0"/>
              </a:rPr>
              <a:t>What songs can we sing to help us through the day? </a:t>
            </a:r>
            <a:endParaRPr lang="en-GB" sz="2025" dirty="0">
              <a:solidFill>
                <a:srgbClr val="FF0066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507136"/>
              </p:ext>
            </p:extLst>
          </p:nvPr>
        </p:nvGraphicFramePr>
        <p:xfrm>
          <a:off x="375966" y="1116776"/>
          <a:ext cx="2827883" cy="542437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971576">
                  <a:extLst>
                    <a:ext uri="{9D8B030D-6E8A-4147-A177-3AD203B41FA5}">
                      <a16:colId xmlns:a16="http://schemas.microsoft.com/office/drawing/2014/main" val="1599323569"/>
                    </a:ext>
                  </a:extLst>
                </a:gridCol>
                <a:gridCol w="1856307">
                  <a:extLst>
                    <a:ext uri="{9D8B030D-6E8A-4147-A177-3AD203B41FA5}">
                      <a16:colId xmlns:a16="http://schemas.microsoft.com/office/drawing/2014/main" val="3962258476"/>
                    </a:ext>
                  </a:extLst>
                </a:gridCol>
              </a:tblGrid>
              <a:tr h="366804">
                <a:tc gridSpan="2"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Subject specific vocabulary</a:t>
                      </a:r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931783"/>
                  </a:ext>
                </a:extLst>
              </a:tr>
              <a:tr h="911286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Improvisation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to make something up on the spot, or figure it out as you go.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577042982"/>
                  </a:ext>
                </a:extLst>
              </a:tr>
              <a:tr h="633569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Pitch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how long or high the sound is.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455867984"/>
                  </a:ext>
                </a:extLst>
              </a:tr>
              <a:tr h="1107829">
                <a:tc>
                  <a:txBody>
                    <a:bodyPr/>
                    <a:lstStyle/>
                    <a:p>
                      <a:r>
                        <a:rPr lang="en-GB" sz="105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Rhythmn</a:t>
                      </a:r>
                      <a:endParaRPr lang="en-GB" sz="1050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long and short sounds or patterns that happen over the pulse, the steady beat</a:t>
                      </a:r>
                      <a:endParaRPr lang="en-GB" sz="1050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309869659"/>
                  </a:ext>
                </a:extLst>
              </a:tr>
              <a:tr h="771381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Performing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present a form of entertainment to an audience.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68883065"/>
                  </a:ext>
                </a:extLst>
              </a:tr>
              <a:tr h="999938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Improvise</a:t>
                      </a:r>
                      <a:endParaRPr lang="en-GB" sz="1050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050" b="0" i="0" kern="1200" dirty="0">
                          <a:solidFill>
                            <a:srgbClr val="FF006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create and perform (music, drama, or verse) </a:t>
                      </a:r>
                      <a:r>
                        <a:rPr lang="en-US" sz="1050" b="0" i="0" u="sng" kern="1200" dirty="0">
                          <a:solidFill>
                            <a:srgbClr val="FF006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spontaneously</a:t>
                      </a:r>
                      <a:r>
                        <a:rPr lang="en-US" sz="1050" b="0" i="0" kern="1200" dirty="0">
                          <a:solidFill>
                            <a:srgbClr val="FF006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or without preparation.</a:t>
                      </a:r>
                      <a:endParaRPr lang="en-GB" sz="1050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158583104"/>
                  </a:ext>
                </a:extLst>
              </a:tr>
              <a:tr h="633569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Compose</a:t>
                      </a:r>
                      <a:endParaRPr lang="en-GB" sz="1050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050" b="0" i="0" kern="1200" dirty="0">
                          <a:solidFill>
                            <a:srgbClr val="FF006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write or create a work of art, especially music or poetry</a:t>
                      </a:r>
                      <a:endParaRPr lang="en-GB" sz="1050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29184827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036360"/>
              </p:ext>
            </p:extLst>
          </p:nvPr>
        </p:nvGraphicFramePr>
        <p:xfrm>
          <a:off x="3319730" y="5405165"/>
          <a:ext cx="5572750" cy="12611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72750">
                  <a:extLst>
                    <a:ext uri="{9D8B030D-6E8A-4147-A177-3AD203B41FA5}">
                      <a16:colId xmlns:a16="http://schemas.microsoft.com/office/drawing/2014/main" val="78593814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lvl="0"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By the end of this unit, I will be able to answer these questions:</a:t>
                      </a:r>
                    </a:p>
                  </a:txBody>
                  <a:tcPr marL="51435" marR="51435" marT="25718" marB="25718"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842755"/>
                  </a:ext>
                </a:extLst>
              </a:tr>
              <a:tr h="691515">
                <a:tc>
                  <a:txBody>
                    <a:bodyPr/>
                    <a:lstStyle/>
                    <a:p>
                      <a:r>
                        <a:rPr lang="en-GB" sz="1100" dirty="0"/>
                        <a:t>What does improvise mean?</a:t>
                      </a:r>
                    </a:p>
                    <a:p>
                      <a:r>
                        <a:rPr lang="en-GB" sz="1100" dirty="0"/>
                        <a:t>How does music make me feel??</a:t>
                      </a:r>
                    </a:p>
                    <a:p>
                      <a:r>
                        <a:rPr lang="en-GB" sz="1100" dirty="0"/>
                        <a:t>What does “in time “ mean? </a:t>
                      </a:r>
                    </a:p>
                    <a:p>
                      <a:r>
                        <a:rPr lang="en-GB" sz="1100" dirty="0"/>
                        <a:t>What is composition?</a:t>
                      </a:r>
                    </a:p>
                    <a:p>
                      <a:r>
                        <a:rPr lang="en-GB" sz="1100" dirty="0"/>
                        <a:t>How should you stand when performing?</a:t>
                      </a:r>
                    </a:p>
                  </a:txBody>
                  <a:tcPr marL="51435" marR="51435" marT="25718" marB="25718"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10841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101472"/>
              </p:ext>
            </p:extLst>
          </p:nvPr>
        </p:nvGraphicFramePr>
        <p:xfrm>
          <a:off x="3319730" y="2123716"/>
          <a:ext cx="5716766" cy="31649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16766">
                  <a:extLst>
                    <a:ext uri="{9D8B030D-6E8A-4147-A177-3AD203B41FA5}">
                      <a16:colId xmlns:a16="http://schemas.microsoft.com/office/drawing/2014/main" val="876411865"/>
                    </a:ext>
                  </a:extLst>
                </a:gridCol>
              </a:tblGrid>
              <a:tr h="42534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FF0066"/>
                          </a:solidFill>
                        </a:rPr>
                        <a:t>Key Objectives</a:t>
                      </a:r>
                    </a:p>
                  </a:txBody>
                  <a:tcPr marL="51435" marR="51435" marT="25718" marB="25718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023385"/>
                  </a:ext>
                </a:extLst>
              </a:tr>
              <a:tr h="273957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FF0066"/>
                          </a:solidFill>
                        </a:rPr>
                        <a:t>● Demonstrate an awareness of pulse/beat when listening, moving to and performing music.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FF0066"/>
                          </a:solidFill>
                        </a:rPr>
                        <a:t>● Demonstrate an understanding and use of basic differences in pitch (high and low) and note duration (long and short).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FF0066"/>
                          </a:solidFill>
                        </a:rPr>
                        <a:t>● Demonstrate a basic understanding of the importance of posture and technique when performing.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FF0066"/>
                          </a:solidFill>
                        </a:rPr>
                        <a:t>● Demonstrate an understanding of the basic concepts of improvisation and composition.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FF0066"/>
                          </a:solidFill>
                        </a:rPr>
                        <a:t>● Introduce the performance (any connection to the Social Theme is an added bonus).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FF0066"/>
                          </a:solidFill>
                        </a:rPr>
                        <a:t>● Beginning to create personal musical ideas using the given notes for this unit.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FF0066"/>
                          </a:solidFill>
                        </a:rPr>
                        <a:t>● Following a steady beat and staying ‘in time’.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FF0066"/>
                          </a:solidFill>
                        </a:rPr>
                        <a:t>● Understanding that improvisation is about making up your own very simple tunes on the spot.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497410831"/>
                  </a:ext>
                </a:extLst>
              </a:tr>
            </a:tbl>
          </a:graphicData>
        </a:graphic>
      </p:graphicFrame>
      <p:pic>
        <p:nvPicPr>
          <p:cNvPr id="1026" name="Picture 2" descr="Cartoon Music Images - Free Download on Freepik">
            <a:extLst>
              <a:ext uri="{FF2B5EF4-FFF2-40B4-BE49-F238E27FC236}">
                <a16:creationId xmlns:a16="http://schemas.microsoft.com/office/drawing/2014/main" id="{F211C2C7-89A0-4B18-B03F-882A4F410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137" y="962123"/>
            <a:ext cx="2823337" cy="80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sic Notes Cartoon, PNG, 622x481px, Haverford Township Free Library,  Colorful Music Notes, Music, Music Download, Musical">
            <a:extLst>
              <a:ext uri="{FF2B5EF4-FFF2-40B4-BE49-F238E27FC236}">
                <a16:creationId xmlns:a16="http://schemas.microsoft.com/office/drawing/2014/main" id="{1221421F-8A18-44A4-A558-529820646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147" y="898478"/>
            <a:ext cx="1888674" cy="11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112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A4477-E0CE-4B71-B448-9C6C3B0B7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Music Term 5</a:t>
            </a:r>
            <a:br>
              <a:rPr lang="en-GB" dirty="0"/>
            </a:br>
            <a:r>
              <a:rPr lang="en-GB" dirty="0"/>
              <a:t>Sticky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61E1C-8C78-41B1-A51A-CDC974DCD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Improvise means to make something up on the spot, or figure it out as you go.</a:t>
            </a:r>
          </a:p>
          <a:p>
            <a:r>
              <a:rPr lang="en-GB" dirty="0"/>
              <a:t>I can recognise and describe how music makes me feel. </a:t>
            </a:r>
          </a:p>
          <a:p>
            <a:r>
              <a:rPr lang="en-GB" dirty="0"/>
              <a:t>I know that different music can make you feel different ways. </a:t>
            </a:r>
          </a:p>
          <a:p>
            <a:r>
              <a:rPr lang="en-GB" dirty="0"/>
              <a:t>To compose is to write or create a work of art, especially music or poetry</a:t>
            </a:r>
          </a:p>
          <a:p>
            <a:r>
              <a:rPr lang="en-GB" dirty="0"/>
              <a:t>When you perform you should stand up straight and look forwards.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211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BFBE8-1481-461E-A301-03E2B3DCE725}"/>
              </a:ext>
            </a:extLst>
          </p:cNvPr>
          <p:cNvSpPr txBox="1">
            <a:spLocks noChangeArrowheads="1"/>
          </p:cNvSpPr>
          <p:nvPr/>
        </p:nvSpPr>
        <p:spPr>
          <a:xfrm>
            <a:off x="1453294" y="116632"/>
            <a:ext cx="6863121" cy="361767"/>
          </a:xfrm>
          <a:prstGeom prst="rect">
            <a:avLst/>
          </a:prstGeom>
        </p:spPr>
        <p:txBody>
          <a:bodyPr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1800" b="1" dirty="0">
                <a:solidFill>
                  <a:srgbClr val="A14824"/>
                </a:solidFill>
                <a:latin typeface="Century Gothic"/>
              </a:rPr>
              <a:t>Year 1: Geography- How does weather affect our lives?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325C5A36-76F3-43C2-95B2-3B6875BC99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0207373"/>
              </p:ext>
            </p:extLst>
          </p:nvPr>
        </p:nvGraphicFramePr>
        <p:xfrm>
          <a:off x="218189" y="729247"/>
          <a:ext cx="8925811" cy="590514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166383">
                  <a:extLst>
                    <a:ext uri="{9D8B030D-6E8A-4147-A177-3AD203B41FA5}">
                      <a16:colId xmlns:a16="http://schemas.microsoft.com/office/drawing/2014/main" val="4186730976"/>
                    </a:ext>
                  </a:extLst>
                </a:gridCol>
                <a:gridCol w="2352404">
                  <a:extLst>
                    <a:ext uri="{9D8B030D-6E8A-4147-A177-3AD203B41FA5}">
                      <a16:colId xmlns:a16="http://schemas.microsoft.com/office/drawing/2014/main" val="2628771195"/>
                    </a:ext>
                  </a:extLst>
                </a:gridCol>
                <a:gridCol w="3205660">
                  <a:extLst>
                    <a:ext uri="{9D8B030D-6E8A-4147-A177-3AD203B41FA5}">
                      <a16:colId xmlns:a16="http://schemas.microsoft.com/office/drawing/2014/main" val="308867682"/>
                    </a:ext>
                  </a:extLst>
                </a:gridCol>
                <a:gridCol w="2201364">
                  <a:extLst>
                    <a:ext uri="{9D8B030D-6E8A-4147-A177-3AD203B41FA5}">
                      <a16:colId xmlns:a16="http://schemas.microsoft.com/office/drawing/2014/main" val="3368322103"/>
                    </a:ext>
                  </a:extLst>
                </a:gridCol>
              </a:tblGrid>
              <a:tr h="636581">
                <a:tc rowSpan="2" gridSpan="2">
                  <a:txBody>
                    <a:bodyPr/>
                    <a:lstStyle/>
                    <a:p>
                      <a:pPr lvl="0"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Subject Specific Vocabulary</a:t>
                      </a:r>
                    </a:p>
                  </a:txBody>
                  <a:tcPr marL="68580" marR="68580" marT="34295" marB="342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482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lvl="0"/>
                      <a:endParaRPr lang="en-GB" sz="1400" dirty="0">
                        <a:solidFill>
                          <a:srgbClr val="C00000"/>
                        </a:solidFill>
                        <a:latin typeface="Century Gothic" pitchFamily="34"/>
                      </a:endParaRPr>
                    </a:p>
                  </a:txBody>
                  <a:tcPr marL="68580" marR="68580" marT="34295" marB="342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By the end of this unit, I will be able to answer these questions:</a:t>
                      </a:r>
                    </a:p>
                  </a:txBody>
                  <a:tcPr marL="68580" marR="68580" marT="34295" marB="342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48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188173"/>
                  </a:ext>
                </a:extLst>
              </a:tr>
              <a:tr h="119669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What is weather?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does weather change over the seasons?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can we measure temperature?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can we measure the wind?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Why are some places hot and some places cold?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What is weather like near the equator?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What is weather like near the North and South pole?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en-GB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5" marB="342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026">
                <a:tc>
                  <a:txBody>
                    <a:bodyPr/>
                    <a:lstStyle/>
                    <a:p>
                      <a:pPr lvl="0"/>
                      <a:r>
                        <a:rPr lang="en-GB" sz="1000" b="1" dirty="0">
                          <a:solidFill>
                            <a:srgbClr val="A14824"/>
                          </a:solidFill>
                          <a:latin typeface="Century Gothic" panose="020B0502020202020204" pitchFamily="34" charset="0"/>
                        </a:rPr>
                        <a:t>Temperature</a:t>
                      </a:r>
                    </a:p>
                  </a:txBody>
                  <a:tcPr marL="68580" marR="68580" marT="34295" marB="342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 measurement of how hot or cold something is. </a:t>
                      </a:r>
                    </a:p>
                  </a:txBody>
                  <a:tcPr marL="68580" marR="68580" marT="34295" marB="342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235">
                <a:tc>
                  <a:txBody>
                    <a:bodyPr/>
                    <a:lstStyle/>
                    <a:p>
                      <a:pPr lvl="0"/>
                      <a:r>
                        <a:rPr lang="en-GB" sz="1000" b="1" dirty="0">
                          <a:solidFill>
                            <a:srgbClr val="A14824"/>
                          </a:solidFill>
                          <a:latin typeface="Century Gothic" panose="020B0502020202020204" pitchFamily="34" charset="0"/>
                        </a:rPr>
                        <a:t>Tornado</a:t>
                      </a:r>
                    </a:p>
                  </a:txBody>
                  <a:tcPr marL="68580" marR="68580" marT="34295" marB="342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 huge tube of air that spins quickly and powerfully.</a:t>
                      </a:r>
                    </a:p>
                  </a:txBody>
                  <a:tcPr marL="68580" marR="68580" marT="34295" marB="342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418414"/>
                  </a:ext>
                </a:extLst>
              </a:tr>
              <a:tr h="411198">
                <a:tc>
                  <a:txBody>
                    <a:bodyPr/>
                    <a:lstStyle/>
                    <a:p>
                      <a:pPr lvl="0"/>
                      <a:r>
                        <a:rPr lang="en-GB" sz="1000" b="1" dirty="0">
                          <a:solidFill>
                            <a:srgbClr val="A14824"/>
                          </a:solidFill>
                          <a:latin typeface="Century Gothic" panose="020B0502020202020204" pitchFamily="34" charset="0"/>
                        </a:rPr>
                        <a:t>Drought</a:t>
                      </a:r>
                    </a:p>
                  </a:txBody>
                  <a:tcPr marL="68580" marR="68580" marT="34295" marB="342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 shortage of rain over a long period of time and the earth dries and plants and animals die.</a:t>
                      </a:r>
                    </a:p>
                  </a:txBody>
                  <a:tcPr marL="68580" marR="68580" marT="34295" marB="342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980100"/>
                  </a:ext>
                </a:extLst>
              </a:tr>
              <a:tr h="293715">
                <a:tc>
                  <a:txBody>
                    <a:bodyPr/>
                    <a:lstStyle/>
                    <a:p>
                      <a:pPr lvl="0"/>
                      <a:r>
                        <a:rPr lang="en-GB" sz="1000" b="1" dirty="0">
                          <a:solidFill>
                            <a:srgbClr val="A14824"/>
                          </a:solidFill>
                          <a:latin typeface="Century Gothic" panose="020B0502020202020204" pitchFamily="34" charset="0"/>
                        </a:rPr>
                        <a:t>Thermometer</a:t>
                      </a:r>
                    </a:p>
                  </a:txBody>
                  <a:tcPr marL="68580" marR="68580" marT="34295" marB="342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 piece of equipment used to measure temperature.</a:t>
                      </a:r>
                    </a:p>
                  </a:txBody>
                  <a:tcPr marL="68580" marR="68580" marT="34295" marB="342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615508"/>
                  </a:ext>
                </a:extLst>
              </a:tr>
              <a:tr h="308026">
                <a:tc>
                  <a:txBody>
                    <a:bodyPr/>
                    <a:lstStyle/>
                    <a:p>
                      <a:pPr lvl="0"/>
                      <a:r>
                        <a:rPr lang="en-GB" sz="1000" b="1" dirty="0">
                          <a:solidFill>
                            <a:srgbClr val="A14824"/>
                          </a:solidFill>
                          <a:latin typeface="Century Gothic" panose="020B0502020202020204" pitchFamily="34" charset="0"/>
                        </a:rPr>
                        <a:t>Rain gauge</a:t>
                      </a:r>
                    </a:p>
                  </a:txBody>
                  <a:tcPr marL="68580" marR="68580" marT="34295" marB="342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 way of measuring how much rain had fallen.</a:t>
                      </a:r>
                    </a:p>
                  </a:txBody>
                  <a:tcPr marL="68580" marR="68580" marT="34295" marB="342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 pitchFamily="34"/>
                        </a:rPr>
                        <a:t>Key  objectives:</a:t>
                      </a:r>
                    </a:p>
                  </a:txBody>
                  <a:tcPr marL="68580" marR="68580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2B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719031"/>
                  </a:ext>
                </a:extLst>
              </a:tr>
              <a:tr h="605797">
                <a:tc>
                  <a:txBody>
                    <a:bodyPr/>
                    <a:lstStyle/>
                    <a:p>
                      <a:pPr lvl="0"/>
                      <a:r>
                        <a:rPr lang="en-GB" sz="1000" b="1" dirty="0">
                          <a:solidFill>
                            <a:srgbClr val="A14824"/>
                          </a:solidFill>
                          <a:latin typeface="Century Gothic" panose="020B0502020202020204" pitchFamily="34" charset="0"/>
                        </a:rPr>
                        <a:t>Weather vane</a:t>
                      </a:r>
                    </a:p>
                  </a:txBody>
                  <a:tcPr marL="68580" marR="68580" marT="34295" marB="342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 piece of equipment used to see what direction the wind is </a:t>
                      </a:r>
                    </a:p>
                  </a:txBody>
                  <a:tcPr marL="68580" marR="68580" marT="34295" marB="342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GB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•	Identify and describe the basic atmospheric elements of the weather;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GB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•	Observe, measure and record the elements of daily weather by using a variety of simple instruments and devices;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GB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•	Present, describe and offer reasons for some of the ways in which the weather has changed during the period of measurement;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GB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•	Identify, describe and begin to explain ways in which great artists depict elements of the weather and the techniques they use to convey noise, smell and emotional feelings;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GB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•	Observe how weather conditions change during the four seasons of the year and offer reasons for changes which occur;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GB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•	Observe and offer reasons for the distribution of hot and cold places in the world;</a:t>
                      </a:r>
                    </a:p>
                  </a:txBody>
                  <a:tcPr marL="68580" marR="68580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2B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673628"/>
                  </a:ext>
                </a:extLst>
              </a:tr>
              <a:tr h="1042553">
                <a:tc>
                  <a:txBody>
                    <a:bodyPr/>
                    <a:lstStyle/>
                    <a:p>
                      <a:pPr lvl="0"/>
                      <a:r>
                        <a:rPr lang="en-GB" sz="1000" b="1" dirty="0">
                          <a:solidFill>
                            <a:srgbClr val="A14824"/>
                          </a:solidFill>
                          <a:latin typeface="Century Gothic" panose="020B0502020202020204" pitchFamily="34" charset="0"/>
                        </a:rPr>
                        <a:t>Seasons</a:t>
                      </a:r>
                    </a:p>
                  </a:txBody>
                  <a:tcPr marL="68580" marR="68580" marT="34295" marB="342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 seasons are four different times during the year with different types of weather. The four seasons are called spring, summer, autumn, and winter. </a:t>
                      </a:r>
                    </a:p>
                  </a:txBody>
                  <a:tcPr marL="68580" marR="68580" marT="34295" marB="342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endParaRPr lang="en-GB" sz="1000" b="0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0" marB="45730"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166014"/>
                  </a:ext>
                </a:extLst>
              </a:tr>
              <a:tr h="1351264">
                <a:tc>
                  <a:txBody>
                    <a:bodyPr/>
                    <a:lstStyle/>
                    <a:p>
                      <a:pPr lvl="0"/>
                      <a:r>
                        <a:rPr lang="en-GB" sz="1000" b="1" dirty="0">
                          <a:solidFill>
                            <a:srgbClr val="A14824"/>
                          </a:solidFill>
                          <a:latin typeface="Century Gothic" panose="020B0502020202020204" pitchFamily="34" charset="0"/>
                        </a:rPr>
                        <a:t>Equator</a:t>
                      </a:r>
                    </a:p>
                  </a:txBody>
                  <a:tcPr marL="68580" marR="68580" marT="34295" marB="342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 imaginary line that runs around the centre of the earth. It is the hottest place on earth. </a:t>
                      </a:r>
                    </a:p>
                  </a:txBody>
                  <a:tcPr marL="68580" marR="68580" marT="34295" marB="342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2B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880969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CD7AF37-4670-46F6-8854-456C975EF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192" y="729247"/>
            <a:ext cx="1933936" cy="12928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43B1D2-4329-4F21-8E42-C61EBEC15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076" y="1844824"/>
            <a:ext cx="2495748" cy="13976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559B99-E1FC-4DE2-9566-71F8BB3EE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339" y="449183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47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b41393-8a06-40d9-8b96-2dd5565d32e1" xsi:nil="true"/>
    <lcf76f155ced4ddcb4097134ff3c332f xmlns="1bfd5f07-a558-44fe-8fd3-13be045d5ca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4576469B206F4397078BCFA0C84513" ma:contentTypeVersion="18" ma:contentTypeDescription="Create a new document." ma:contentTypeScope="" ma:versionID="e2d95787a7f2fc4585577e7606ff80ec">
  <xsd:schema xmlns:xsd="http://www.w3.org/2001/XMLSchema" xmlns:xs="http://www.w3.org/2001/XMLSchema" xmlns:p="http://schemas.microsoft.com/office/2006/metadata/properties" xmlns:ns2="1bfd5f07-a558-44fe-8fd3-13be045d5caf" xmlns:ns3="cab41393-8a06-40d9-8b96-2dd5565d32e1" targetNamespace="http://schemas.microsoft.com/office/2006/metadata/properties" ma:root="true" ma:fieldsID="0edd8f5b84a8b9a2fcd29a966e95c371" ns2:_="" ns3:_="">
    <xsd:import namespace="1bfd5f07-a558-44fe-8fd3-13be045d5caf"/>
    <xsd:import namespace="cab41393-8a06-40d9-8b96-2dd5565d32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d5f07-a558-44fe-8fd3-13be045d5c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be9846c-2547-4ad3-b10d-ccbfcc032a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b41393-8a06-40d9-8b96-2dd5565d32e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6e349ec-265a-4a2e-aff2-cef3c217d8de}" ma:internalName="TaxCatchAll" ma:showField="CatchAllData" ma:web="cab41393-8a06-40d9-8b96-2dd5565d32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52770D-AE70-4730-B1B1-A57BB5F686B5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1bfd5f07-a558-44fe-8fd3-13be045d5caf"/>
    <ds:schemaRef ds:uri="http://schemas.microsoft.com/office/infopath/2007/PartnerControls"/>
    <ds:schemaRef ds:uri="cab41393-8a06-40d9-8b96-2dd5565d32e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D55B7DD-9D3B-434B-9502-FDE2A9F1E0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fd5f07-a558-44fe-8fd3-13be045d5caf"/>
    <ds:schemaRef ds:uri="cab41393-8a06-40d9-8b96-2dd5565d32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E07997-5A2B-43D6-AF38-AF9BB4E011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3122</Words>
  <Application>Microsoft Office PowerPoint</Application>
  <PresentationFormat>On-screen Show (4:3)</PresentationFormat>
  <Paragraphs>362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Century Gothic</vt:lpstr>
      <vt:lpstr>Comic Sans MS</vt:lpstr>
      <vt:lpstr>Symbol</vt:lpstr>
      <vt:lpstr>Times New Roman</vt:lpstr>
      <vt:lpstr>Wingdings</vt:lpstr>
      <vt:lpstr>Office Theme</vt:lpstr>
      <vt:lpstr>RE – Judaism: Is Shabbat important to Jewish children?</vt:lpstr>
      <vt:lpstr>RE Term 5 Sticky Knowledge</vt:lpstr>
      <vt:lpstr>Year 1: PE – Kwik Cricket</vt:lpstr>
      <vt:lpstr>PE Term 5 Sticky Knowledge</vt:lpstr>
      <vt:lpstr>Year 1: Science- On Safari</vt:lpstr>
      <vt:lpstr>Science Term 5 Sticky Knowledge</vt:lpstr>
      <vt:lpstr>Music: Having fun with improvisation. What songs can we sing to help us through the day? </vt:lpstr>
      <vt:lpstr>Music Term 5 Sticky Knowledge</vt:lpstr>
      <vt:lpstr>PowerPoint Presentation</vt:lpstr>
      <vt:lpstr>Geography Term 5 Sticky Knowledge</vt:lpstr>
      <vt:lpstr>Year 1 :Creating media – Digital writing </vt:lpstr>
      <vt:lpstr>ICT Term 5  Sticky Knowledge</vt:lpstr>
      <vt:lpstr>PowerPoint Presentation</vt:lpstr>
      <vt:lpstr>DT Term 5  Sticky Knowledge</vt:lpstr>
      <vt:lpstr>Year 1: PE- Gymnastics Get Set 4 PE </vt:lpstr>
      <vt:lpstr>PE Term 5 Sticky Knowledge</vt:lpstr>
      <vt:lpstr>Year 1: PSHE Knowledge Mat Being my Best</vt:lpstr>
      <vt:lpstr>PSHE Term 5 Sticky Knowledge</vt:lpstr>
      <vt:lpstr>Year 1: DT How can we join materials and components ?</vt:lpstr>
    </vt:vector>
  </TitlesOfParts>
  <Company>Miers Court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Munns</dc:creator>
  <cp:lastModifiedBy>LAcott</cp:lastModifiedBy>
  <cp:revision>52</cp:revision>
  <cp:lastPrinted>2024-03-25T11:49:57Z</cp:lastPrinted>
  <dcterms:created xsi:type="dcterms:W3CDTF">2019-11-25T07:56:12Z</dcterms:created>
  <dcterms:modified xsi:type="dcterms:W3CDTF">2025-04-28T15:09:15Z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0x010100024576469B206F4397078BCFA0C84513</vt:lpwstr>
  </property>
  <property fmtid="{D5CDD505-2E9C-101B-9397-08002B2CF9AE}" pid="3" name="Order">
    <vt:r8>17808700</vt:r8>
  </property>
  <property fmtid="{D5CDD505-2E9C-101B-9397-08002B2CF9AE}" pid="4" name="MediaServiceImageTags">
    <vt:lpwstr/>
  </property>
</Properties>
</file>